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410" r:id="rId5"/>
    <p:sldId id="399" r:id="rId6"/>
    <p:sldId id="400" r:id="rId7"/>
    <p:sldId id="412" r:id="rId8"/>
    <p:sldId id="401" r:id="rId9"/>
    <p:sldId id="402" r:id="rId10"/>
    <p:sldId id="403" r:id="rId11"/>
    <p:sldId id="423" r:id="rId12"/>
    <p:sldId id="424" r:id="rId13"/>
    <p:sldId id="428" r:id="rId14"/>
    <p:sldId id="427" r:id="rId15"/>
    <p:sldId id="431" r:id="rId16"/>
    <p:sldId id="405" r:id="rId17"/>
    <p:sldId id="406"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66" d="100"/>
          <a:sy n="66" d="100"/>
        </p:scale>
        <p:origin x="856"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09/TMM.2018.288956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2059064"/>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&amp; ENGINEERING </a:t>
            </a:r>
            <a:r>
              <a:rPr lang="en-US" sz="2400" dirty="0">
                <a:solidFill>
                  <a:srgbClr val="000000"/>
                </a:solidFill>
              </a:rPr>
              <a:t>With Specialization In </a:t>
            </a:r>
            <a:r>
              <a:rPr lang="en-US" sz="2400" b="1" dirty="0">
                <a:solidFill>
                  <a:srgbClr val="000000"/>
                </a:solidFill>
              </a:rPr>
              <a:t>AI&amp;ML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8582" y="372824"/>
            <a:ext cx="11967697" cy="11781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541655" marR="828040" indent="-6350" algn="ctr">
              <a:lnSpc>
                <a:spcPct val="98000"/>
              </a:lnSpc>
              <a:spcAft>
                <a:spcPts val="910"/>
              </a:spcAft>
            </a:pPr>
            <a:r>
              <a:rPr lang="en-IN" sz="3600" kern="100" dirty="0">
                <a:solidFill>
                  <a:srgbClr val="000000"/>
                </a:solidFill>
                <a:effectLst/>
                <a:latin typeface="Times New Roman" panose="02020603050405020304" pitchFamily="18" charset="0"/>
                <a:ea typeface="Times New Roman" panose="02020603050405020304" pitchFamily="18" charset="0"/>
              </a:rPr>
              <a:t>MACHINE LEARNING WEB APPLICATION WITH FLASK</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37BDA-6D62-229E-0F10-83124EA48CAD}"/>
              </a:ext>
            </a:extLst>
          </p:cNvPr>
          <p:cNvSpPr>
            <a:spLocks noGrp="1"/>
          </p:cNvSpPr>
          <p:nvPr>
            <p:ph idx="1"/>
          </p:nvPr>
        </p:nvSpPr>
        <p:spPr>
          <a:xfrm>
            <a:off x="1049791" y="453781"/>
            <a:ext cx="9172237" cy="6404219"/>
          </a:xfrm>
        </p:spPr>
        <p:txBody>
          <a:bodyPr>
            <a:noAutofit/>
          </a:bodyPr>
          <a:lstStyle/>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 6. </a:t>
            </a:r>
            <a:r>
              <a:rPr lang="en-US" sz="1800" b="1" dirty="0">
                <a:latin typeface="Times New Roman" panose="02020603050405020304" pitchFamily="18" charset="0"/>
                <a:cs typeface="Times New Roman" panose="02020603050405020304" pitchFamily="18" charset="0"/>
              </a:rPr>
              <a:t>Apply Logistic regression:</a:t>
            </a:r>
            <a:r>
              <a:rPr lang="en-US" sz="1800" dirty="0">
                <a:latin typeface="Times New Roman" panose="02020603050405020304" pitchFamily="18" charset="0"/>
                <a:cs typeface="Times New Roman" panose="02020603050405020304" pitchFamily="18" charset="0"/>
              </a:rPr>
              <a:t> To predict the probability of each class label for a given text document, enabling efficient classification into one of the five categories. </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7. </a:t>
            </a:r>
            <a:r>
              <a:rPr lang="en-US" sz="1800" b="1" dirty="0">
                <a:latin typeface="Times New Roman" panose="02020603050405020304" pitchFamily="18" charset="0"/>
                <a:cs typeface="Times New Roman" panose="02020603050405020304" pitchFamily="18" charset="0"/>
              </a:rPr>
              <a:t>Apply SVM classification model</a:t>
            </a:r>
            <a:r>
              <a:rPr lang="en-US" sz="1800" dirty="0">
                <a:latin typeface="Times New Roman" panose="02020603050405020304" pitchFamily="18" charset="0"/>
                <a:cs typeface="Times New Roman" panose="02020603050405020304" pitchFamily="18" charset="0"/>
              </a:rPr>
              <a:t>: Used to classify text documents by finding the optimal hyperplane that separates different classes in a high-dimensional space, maximizing the margin between them. </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8. </a:t>
            </a:r>
            <a:r>
              <a:rPr lang="en-US" sz="1800" b="1" dirty="0">
                <a:latin typeface="Times New Roman" panose="02020603050405020304" pitchFamily="18" charset="0"/>
                <a:cs typeface="Times New Roman" panose="02020603050405020304" pitchFamily="18" charset="0"/>
              </a:rPr>
              <a:t>Cross Validation: </a:t>
            </a:r>
            <a:r>
              <a:rPr lang="en-US" sz="1800" dirty="0">
                <a:latin typeface="Times New Roman" panose="02020603050405020304" pitchFamily="18" charset="0"/>
                <a:cs typeface="Times New Roman" panose="02020603050405020304" pitchFamily="18" charset="0"/>
              </a:rPr>
              <a:t>Split the TF-IDF matrix into training and validation sets for performance analysis. Performed k-fold cross-validation to train and evaluate the model multiple times on different subsets of the data.</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 9. </a:t>
            </a:r>
            <a:r>
              <a:rPr lang="en-US" sz="1800" b="1" dirty="0">
                <a:latin typeface="Times New Roman" panose="02020603050405020304" pitchFamily="18" charset="0"/>
                <a:cs typeface="Times New Roman" panose="02020603050405020304" pitchFamily="18" charset="0"/>
              </a:rPr>
              <a:t>Define a revised neural network model: </a:t>
            </a:r>
            <a:r>
              <a:rPr lang="en-US" sz="1800" dirty="0">
                <a:latin typeface="Times New Roman" panose="02020603050405020304" pitchFamily="18" charset="0"/>
                <a:cs typeface="Times New Roman" panose="02020603050405020304" pitchFamily="18" charset="0"/>
              </a:rPr>
              <a:t>We have implemented this model through a neural network consisting of multiple dense layers with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batch normalization layers for stabilization, dropout layers for regularization, and a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activation function in the output layer for multi-class classification. </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10. </a:t>
            </a:r>
            <a:r>
              <a:rPr lang="en-US" sz="1800" b="1" dirty="0">
                <a:latin typeface="Times New Roman" panose="02020603050405020304" pitchFamily="18" charset="0"/>
                <a:cs typeface="Times New Roman" panose="02020603050405020304" pitchFamily="18" charset="0"/>
              </a:rPr>
              <a:t>Adam optimization and early stopping</a:t>
            </a:r>
            <a:r>
              <a:rPr lang="en-US" sz="1800" dirty="0">
                <a:latin typeface="Times New Roman" panose="02020603050405020304" pitchFamily="18" charset="0"/>
                <a:cs typeface="Times New Roman" panose="02020603050405020304" pitchFamily="18" charset="0"/>
              </a:rPr>
              <a:t>: Used to efficiently minimize the loss function during training by adapting the learning rate for each parameter individually. Performed early stopping to prevent overfitting. </a:t>
            </a:r>
          </a:p>
          <a:p>
            <a:pPr marL="114300" marR="1270" indent="0" algn="just">
              <a:lnSpc>
                <a:spcPct val="100000"/>
              </a:lnSpc>
              <a:spcAft>
                <a:spcPts val="310"/>
              </a:spcAft>
              <a:buNone/>
            </a:pPr>
            <a:r>
              <a:rPr lang="en-US" sz="1800" dirty="0"/>
              <a:t>11.</a:t>
            </a:r>
            <a:r>
              <a:rPr lang="en-US" sz="1800" b="1" dirty="0"/>
              <a:t>Performance Analysis:</a:t>
            </a:r>
            <a:r>
              <a:rPr lang="en-US" sz="1800" dirty="0"/>
              <a:t> Calculate classification metrics such as accuracy, precision, recall, F1-score, and confusion matrix to analyze the model's performance on the test data and adjust hyperparameters and experiment with different configurations to optimize the model's performance.</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4246E4-165F-373E-CC59-A2270FCFDD66}"/>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3074" name="Picture 2" descr="Our Methodology | The Leverage Way | Leverage Marketing">
            <a:extLst>
              <a:ext uri="{FF2B5EF4-FFF2-40B4-BE49-F238E27FC236}">
                <a16:creationId xmlns:a16="http://schemas.microsoft.com/office/drawing/2014/main" id="{A25E9A5D-33C7-2802-3D86-CA5E0DB1D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7833" y="236344"/>
            <a:ext cx="1648749" cy="159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244B-B4FE-9212-73E2-38A6A2F0BED3}"/>
              </a:ext>
            </a:extLst>
          </p:cNvPr>
          <p:cNvSpPr>
            <a:spLocks noGrp="1"/>
          </p:cNvSpPr>
          <p:nvPr>
            <p:ph type="title"/>
          </p:nvPr>
        </p:nvSpPr>
        <p:spPr/>
        <p:txBody>
          <a:bodyPr/>
          <a:lstStyle/>
          <a:p>
            <a:pPr algn="ctr"/>
            <a:r>
              <a:rPr lang="en-US" dirty="0">
                <a:latin typeface="Berlin Sans FB Demi" panose="020E0802020502020306" pitchFamily="34" charset="0"/>
              </a:rPr>
              <a:t>FLOWCHART</a:t>
            </a:r>
            <a:endParaRPr lang="en-IN" dirty="0"/>
          </a:p>
        </p:txBody>
      </p:sp>
      <p:sp>
        <p:nvSpPr>
          <p:cNvPr id="3" name="Slide Number Placeholder 2">
            <a:extLst>
              <a:ext uri="{FF2B5EF4-FFF2-40B4-BE49-F238E27FC236}">
                <a16:creationId xmlns:a16="http://schemas.microsoft.com/office/drawing/2014/main" id="{366190AB-9FF6-F30F-4BE3-49A8D4F67177}"/>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9EEE22D6-925B-12A1-E74E-B5EEB3747C55}"/>
              </a:ext>
            </a:extLst>
          </p:cNvPr>
          <p:cNvPicPr>
            <a:picLocks noChangeAspect="1"/>
          </p:cNvPicPr>
          <p:nvPr/>
        </p:nvPicPr>
        <p:blipFill>
          <a:blip r:embed="rId2"/>
          <a:stretch>
            <a:fillRect/>
          </a:stretch>
        </p:blipFill>
        <p:spPr>
          <a:xfrm>
            <a:off x="2952311" y="1357162"/>
            <a:ext cx="6287377" cy="5058342"/>
          </a:xfrm>
          <a:prstGeom prst="rect">
            <a:avLst/>
          </a:prstGeom>
        </p:spPr>
      </p:pic>
    </p:spTree>
    <p:extLst>
      <p:ext uri="{BB962C8B-B14F-4D97-AF65-F5344CB8AC3E}">
        <p14:creationId xmlns:p14="http://schemas.microsoft.com/office/powerpoint/2010/main" val="55955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C65A-E35D-9A48-0109-9D56A5F818EC}"/>
              </a:ext>
            </a:extLst>
          </p:cNvPr>
          <p:cNvSpPr>
            <a:spLocks noGrp="1"/>
          </p:cNvSpPr>
          <p:nvPr>
            <p:ph type="title"/>
          </p:nvPr>
        </p:nvSpPr>
        <p:spPr/>
        <p:txBody>
          <a:bodyPr/>
          <a:lstStyle/>
          <a:p>
            <a:pPr algn="ctr"/>
            <a:r>
              <a:rPr lang="en-US" dirty="0">
                <a:latin typeface="Berlin Sans FB Demi" panose="020E0802020502020306" pitchFamily="34" charset="0"/>
              </a:rPr>
              <a:t>OUTPUTS</a:t>
            </a:r>
            <a:endParaRPr lang="en-IN" dirty="0"/>
          </a:p>
        </p:txBody>
      </p:sp>
      <p:sp>
        <p:nvSpPr>
          <p:cNvPr id="4" name="Slide Number Placeholder 3">
            <a:extLst>
              <a:ext uri="{FF2B5EF4-FFF2-40B4-BE49-F238E27FC236}">
                <a16:creationId xmlns:a16="http://schemas.microsoft.com/office/drawing/2014/main" id="{4D6516B1-19AB-7EAA-845F-585AABE8E52C}"/>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5" name="Picture 4">
            <a:extLst>
              <a:ext uri="{FF2B5EF4-FFF2-40B4-BE49-F238E27FC236}">
                <a16:creationId xmlns:a16="http://schemas.microsoft.com/office/drawing/2014/main" id="{9F332633-A7A2-6328-68E2-867034BC6065}"/>
              </a:ext>
            </a:extLst>
          </p:cNvPr>
          <p:cNvPicPr>
            <a:picLocks noChangeAspect="1"/>
          </p:cNvPicPr>
          <p:nvPr/>
        </p:nvPicPr>
        <p:blipFill>
          <a:blip r:embed="rId2"/>
          <a:stretch>
            <a:fillRect/>
          </a:stretch>
        </p:blipFill>
        <p:spPr>
          <a:xfrm>
            <a:off x="301985" y="2252844"/>
            <a:ext cx="5794015" cy="3237585"/>
          </a:xfrm>
          <a:prstGeom prst="rect">
            <a:avLst/>
          </a:prstGeom>
        </p:spPr>
      </p:pic>
      <p:pic>
        <p:nvPicPr>
          <p:cNvPr id="7" name="Picture 6">
            <a:extLst>
              <a:ext uri="{FF2B5EF4-FFF2-40B4-BE49-F238E27FC236}">
                <a16:creationId xmlns:a16="http://schemas.microsoft.com/office/drawing/2014/main" id="{5D36CB00-3ACF-25A4-3EB5-F75AE136D7C4}"/>
              </a:ext>
            </a:extLst>
          </p:cNvPr>
          <p:cNvPicPr>
            <a:picLocks noChangeAspect="1"/>
          </p:cNvPicPr>
          <p:nvPr/>
        </p:nvPicPr>
        <p:blipFill>
          <a:blip r:embed="rId3"/>
          <a:stretch>
            <a:fillRect/>
          </a:stretch>
        </p:blipFill>
        <p:spPr>
          <a:xfrm>
            <a:off x="6175182" y="2252844"/>
            <a:ext cx="5865629" cy="3267147"/>
          </a:xfrm>
          <a:prstGeom prst="rect">
            <a:avLst/>
          </a:prstGeom>
        </p:spPr>
      </p:pic>
    </p:spTree>
    <p:extLst>
      <p:ext uri="{BB962C8B-B14F-4D97-AF65-F5344CB8AC3E}">
        <p14:creationId xmlns:p14="http://schemas.microsoft.com/office/powerpoint/2010/main" val="301319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E509-AAC8-712D-6649-861BBA03746B}"/>
              </a:ext>
            </a:extLst>
          </p:cNvPr>
          <p:cNvSpPr>
            <a:spLocks noGrp="1"/>
          </p:cNvSpPr>
          <p:nvPr>
            <p:ph type="title"/>
          </p:nvPr>
        </p:nvSpPr>
        <p:spPr/>
        <p:txBody>
          <a:bodyPr/>
          <a:lstStyle/>
          <a:p>
            <a:pPr algn="ctr"/>
            <a:r>
              <a:rPr lang="en-US" dirty="0">
                <a:latin typeface="Berlin Sans FB Demi" panose="020E0802020502020306" pitchFamily="34" charset="0"/>
              </a:rPr>
              <a:t>RESULT</a:t>
            </a:r>
            <a:endParaRPr lang="en-IN" dirty="0"/>
          </a:p>
        </p:txBody>
      </p:sp>
      <p:sp>
        <p:nvSpPr>
          <p:cNvPr id="3" name="Content Placeholder 2">
            <a:extLst>
              <a:ext uri="{FF2B5EF4-FFF2-40B4-BE49-F238E27FC236}">
                <a16:creationId xmlns:a16="http://schemas.microsoft.com/office/drawing/2014/main" id="{E7DADEFC-AFF1-C48B-8ED9-3E5C4C78837B}"/>
              </a:ext>
            </a:extLst>
          </p:cNvPr>
          <p:cNvSpPr>
            <a:spLocks noGrp="1"/>
          </p:cNvSpPr>
          <p:nvPr>
            <p:ph idx="1"/>
          </p:nvPr>
        </p:nvSpPr>
        <p:spPr>
          <a:xfrm>
            <a:off x="838200" y="1825625"/>
            <a:ext cx="8657492" cy="4351338"/>
          </a:xfrm>
        </p:spPr>
        <p:txBody>
          <a:bodyPr>
            <a:noAutofit/>
          </a:bodyPr>
          <a:lstStyle/>
          <a:p>
            <a:pPr marL="0" indent="0">
              <a:lnSpc>
                <a:spcPct val="200000"/>
              </a:lnSpc>
              <a:buNone/>
            </a:pPr>
            <a:r>
              <a:rPr lang="en-US" sz="1800" dirty="0">
                <a:effectLst/>
                <a:latin typeface="Times New Roman" panose="02020603050405020304" pitchFamily="18" charset="0"/>
                <a:ea typeface="Times New Roman" panose="02020603050405020304" pitchFamily="18" charset="0"/>
              </a:rPr>
              <a:t>Our journey to improve our classification model is one of hard work and innovation. On this journey, we realized the importance of using a wide range of classification methods to get the most out of our model. With careful experimentation, we selected an ensemble of algorithms such as multinomial naive, logistic regression and cutting edge deep learning neural networks, each with its own strengths. Together, these methods yielded an accuracy score of 74% But our journey to excellence didn’t end there. It served as a stepping stone for continuous improvement.</a:t>
            </a:r>
            <a:endParaRPr lang="en-US" sz="2000" dirty="0"/>
          </a:p>
        </p:txBody>
      </p:sp>
      <p:sp>
        <p:nvSpPr>
          <p:cNvPr id="4" name="Slide Number Placeholder 3">
            <a:extLst>
              <a:ext uri="{FF2B5EF4-FFF2-40B4-BE49-F238E27FC236}">
                <a16:creationId xmlns:a16="http://schemas.microsoft.com/office/drawing/2014/main" id="{4F26EF3C-59B3-CCA7-D1CA-40A159F8E2CA}"/>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2050" name="Picture 2" descr="JEE Main 2015 Result Analysis | shiksha.com">
            <a:extLst>
              <a:ext uri="{FF2B5EF4-FFF2-40B4-BE49-F238E27FC236}">
                <a16:creationId xmlns:a16="http://schemas.microsoft.com/office/drawing/2014/main" id="{C5C34DD4-C724-7BE7-A35E-29E47AE71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7538" y="3175794"/>
            <a:ext cx="2399812" cy="150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80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anose="020E0802020502020306" pitchFamily="34" charset="0"/>
              </a:rPr>
              <a:t>Conclusion</a:t>
            </a:r>
          </a:p>
        </p:txBody>
      </p:sp>
      <p:sp>
        <p:nvSpPr>
          <p:cNvPr id="3" name="Content Placeholder 2"/>
          <p:cNvSpPr>
            <a:spLocks noGrp="1"/>
          </p:cNvSpPr>
          <p:nvPr>
            <p:ph idx="1"/>
          </p:nvPr>
        </p:nvSpPr>
        <p:spPr>
          <a:xfrm>
            <a:off x="838200" y="1619250"/>
            <a:ext cx="7499888" cy="4873625"/>
          </a:xfrm>
        </p:spPr>
        <p:txBody>
          <a:bodyPr>
            <a:normAutofit/>
          </a:bodyPr>
          <a:lstStyle/>
          <a:p>
            <a:pPr marL="41910" marR="455295" indent="0" algn="just">
              <a:spcAft>
                <a:spcPts val="0"/>
              </a:spcAft>
              <a:buNone/>
            </a:pPr>
            <a:r>
              <a:rPr lang="en-US" sz="1800" dirty="0">
                <a:effectLst/>
                <a:latin typeface="Times New Roman" panose="02020603050405020304" pitchFamily="18" charset="0"/>
                <a:ea typeface="Times New Roman" panose="02020603050405020304" pitchFamily="18" charset="0"/>
              </a:rPr>
              <a:t>We implemented a Natural Language Processing (NLP) model capable of segmenting text lines in abstracts from medical research papers. The model was capable of learning the task of the said segmentation with minimal dependencies as few features were used to train the model. The model was also capable of generalizing to unseen data according to the performance metrics used, notably achieving a decent F1-score &amp; Mathews correlation coefficient on the training, validation, and testing data. With ongoing advancements, text classification models  hold the promise of revolutionizing various industries and improving the quality of life for people around the world.</a:t>
            </a:r>
          </a:p>
          <a:p>
            <a:pPr marL="41910" marR="455295" indent="0" algn="just">
              <a:spcAft>
                <a:spcPts val="0"/>
              </a:spcAft>
              <a:buNone/>
            </a:pPr>
            <a:endParaRPr lang="en-IN" sz="1800" dirty="0">
              <a:effectLst/>
              <a:latin typeface="Times New Roman" panose="02020603050405020304" pitchFamily="18" charset="0"/>
              <a:ea typeface="Times New Roman" panose="02020603050405020304" pitchFamily="18" charset="0"/>
            </a:endParaRPr>
          </a:p>
          <a:p>
            <a:pPr marL="0" marR="455295" indent="0" algn="just">
              <a:spcAft>
                <a:spcPts val="0"/>
              </a:spcAft>
              <a:buNone/>
            </a:pPr>
            <a:r>
              <a:rPr lang="en-US" sz="1800" dirty="0">
                <a:effectLst/>
                <a:latin typeface="Times New Roman" panose="02020603050405020304" pitchFamily="18" charset="0"/>
                <a:ea typeface="Times New Roman" panose="02020603050405020304" pitchFamily="18" charset="0"/>
              </a:rPr>
              <a:t>Our implementation of a Natural Language Processing (NLP) model marks a significant milestone in the field of text segmentation within abstracts from medical research papers. Our model demonstrates robust capabilities in effectively segmenting text lines with minimal dependencies, showcasing its efficiency in handling the task with limited resources.</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2">
            <a:extLst>
              <a:ext uri="{FF2B5EF4-FFF2-40B4-BE49-F238E27FC236}">
                <a16:creationId xmlns:a16="http://schemas.microsoft.com/office/drawing/2014/main" id="{7B769080-0FC3-4F59-B47C-503AE1018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820" y="2500067"/>
            <a:ext cx="3434290" cy="209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anose="020E0802020502020306" pitchFamily="34" charset="0"/>
              </a:rPr>
              <a:t>Future Scope</a:t>
            </a:r>
          </a:p>
        </p:txBody>
      </p:sp>
      <p:sp>
        <p:nvSpPr>
          <p:cNvPr id="3" name="Content Placeholder 2"/>
          <p:cNvSpPr>
            <a:spLocks noGrp="1"/>
          </p:cNvSpPr>
          <p:nvPr>
            <p:ph idx="1"/>
          </p:nvPr>
        </p:nvSpPr>
        <p:spPr>
          <a:xfrm>
            <a:off x="554892" y="1413164"/>
            <a:ext cx="7635631" cy="4943186"/>
          </a:xfrm>
        </p:spPr>
        <p:txBody>
          <a:bodyPr>
            <a:noAutofit/>
          </a:bodyPr>
          <a:lstStyle/>
          <a:p>
            <a:pPr marL="41910" marR="545465" indent="0" algn="just">
              <a:spcAft>
                <a:spcPts val="0"/>
              </a:spcAft>
              <a:buNone/>
            </a:pPr>
            <a:r>
              <a:rPr lang="en-US" sz="1800" dirty="0">
                <a:effectLst/>
                <a:latin typeface="Times New Roman" panose="02020603050405020304" pitchFamily="18" charset="0"/>
                <a:ea typeface="Times New Roman" panose="02020603050405020304" pitchFamily="18" charset="0"/>
              </a:rPr>
              <a:t>The future scope of our implemented Natural Language Processing (NLP) model for segmenting text lines in abstracts from medical research papers is vast and promising. </a:t>
            </a:r>
            <a:endParaRPr lang="en-IN" sz="1800" dirty="0">
              <a:effectLst/>
              <a:latin typeface="Times New Roman" panose="02020603050405020304" pitchFamily="18" charset="0"/>
              <a:ea typeface="Times New Roman" panose="02020603050405020304" pitchFamily="18" charset="0"/>
            </a:endParaRPr>
          </a:p>
          <a:p>
            <a:pPr marL="41910" marR="545465" indent="0" algn="just">
              <a:spcAft>
                <a:spcPts val="0"/>
              </a:spcAft>
              <a:buNone/>
            </a:pPr>
            <a:r>
              <a:rPr lang="en-US" sz="1800" b="1" dirty="0">
                <a:effectLst/>
                <a:latin typeface="Times New Roman" panose="02020603050405020304" pitchFamily="18" charset="0"/>
                <a:ea typeface="Times New Roman" panose="02020603050405020304" pitchFamily="18" charset="0"/>
              </a:rPr>
              <a:t>1. Enhanced Precision and Recall</a:t>
            </a:r>
            <a:r>
              <a:rPr lang="en-US" sz="1800" dirty="0">
                <a:effectLst/>
                <a:latin typeface="Times New Roman" panose="02020603050405020304" pitchFamily="18" charset="0"/>
                <a:ea typeface="Times New Roman" panose="02020603050405020304" pitchFamily="18" charset="0"/>
              </a:rPr>
              <a:t>: Further refinement of the model's architecture and training process can lead to improvements in precision and recall metrics, ensuring more accurate segmentation of text lines within abstracts.</a:t>
            </a:r>
            <a:endParaRPr lang="en-IN" sz="1800" dirty="0">
              <a:effectLst/>
              <a:latin typeface="Times New Roman" panose="02020603050405020304" pitchFamily="18" charset="0"/>
              <a:ea typeface="Times New Roman" panose="02020603050405020304" pitchFamily="18" charset="0"/>
            </a:endParaRPr>
          </a:p>
          <a:p>
            <a:pPr marL="41910" marR="545465" indent="0" algn="just">
              <a:spcAft>
                <a:spcPts val="0"/>
              </a:spcAft>
              <a:buNone/>
            </a:pPr>
            <a:endParaRPr lang="en-IN" sz="1800" dirty="0">
              <a:effectLst/>
              <a:latin typeface="Times New Roman" panose="02020603050405020304" pitchFamily="18" charset="0"/>
              <a:ea typeface="Times New Roman" panose="02020603050405020304" pitchFamily="18" charset="0"/>
            </a:endParaRPr>
          </a:p>
          <a:p>
            <a:pPr marL="41910" marR="545465" indent="0" algn="just">
              <a:spcAft>
                <a:spcPts val="0"/>
              </a:spcAft>
              <a:buNone/>
            </a:pPr>
            <a:r>
              <a:rPr lang="en-US" sz="1800" b="1" dirty="0">
                <a:effectLst/>
                <a:latin typeface="Times New Roman" panose="02020603050405020304" pitchFamily="18" charset="0"/>
                <a:ea typeface="Times New Roman" panose="02020603050405020304" pitchFamily="18" charset="0"/>
              </a:rPr>
              <a:t>2. Integration with Knowledge Graphs</a:t>
            </a:r>
            <a:r>
              <a:rPr lang="en-US" sz="1800" dirty="0">
                <a:effectLst/>
                <a:latin typeface="Times New Roman" panose="02020603050405020304" pitchFamily="18" charset="0"/>
                <a:ea typeface="Times New Roman" panose="02020603050405020304" pitchFamily="18" charset="0"/>
              </a:rPr>
              <a:t>: Integrating the NLP model with knowledge graphs and ontologies specific to the medical domain can enrich the contextual understanding of the text, enabling more sophisticated segmentation techniques and deeper insights into research papers.</a:t>
            </a:r>
            <a:endParaRPr lang="en-IN" sz="1800" dirty="0">
              <a:effectLst/>
              <a:latin typeface="Times New Roman" panose="02020603050405020304" pitchFamily="18" charset="0"/>
              <a:ea typeface="Times New Roman" panose="02020603050405020304" pitchFamily="18" charset="0"/>
            </a:endParaRPr>
          </a:p>
          <a:p>
            <a:pPr marL="41910" marR="545465" indent="0" algn="just">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1910" marR="545465" indent="0" algn="just">
              <a:spcAft>
                <a:spcPts val="0"/>
              </a:spcAft>
              <a:buNone/>
            </a:pPr>
            <a:r>
              <a:rPr lang="en-US" sz="1800" b="1" dirty="0">
                <a:effectLst/>
                <a:latin typeface="Times New Roman" panose="02020603050405020304" pitchFamily="18" charset="0"/>
                <a:ea typeface="Times New Roman" panose="02020603050405020304" pitchFamily="18" charset="0"/>
              </a:rPr>
              <a:t>3. Multi-Modal Analysis:</a:t>
            </a:r>
            <a:r>
              <a:rPr lang="en-US" sz="1800" dirty="0">
                <a:effectLst/>
                <a:latin typeface="Times New Roman" panose="02020603050405020304" pitchFamily="18" charset="0"/>
                <a:ea typeface="Times New Roman" panose="02020603050405020304" pitchFamily="18" charset="0"/>
              </a:rPr>
              <a:t> Expanding the model's capabilities to analyze multi-modal data, such as incorporating images, tables, and figures from research papers, can provide a more comprehensive understanding of the content and facilitate cross-modal information extraction.</a:t>
            </a:r>
            <a:endParaRPr lang="en-IN" sz="1800" dirty="0">
              <a:effectLst/>
              <a:latin typeface="Times New Roman" panose="02020603050405020304" pitchFamily="18" charset="0"/>
              <a:ea typeface="Times New Roman" panose="02020603050405020304" pitchFamily="18" charset="0"/>
            </a:endParaRPr>
          </a:p>
          <a:p>
            <a:pPr marL="222250" marR="333375" indent="0" algn="just">
              <a:lnSpc>
                <a:spcPct val="107000"/>
              </a:lnSpc>
              <a:spcAft>
                <a:spcPts val="1070"/>
              </a:spcAft>
              <a:buNone/>
            </a:pP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dirty="0"/>
          </a:p>
        </p:txBody>
      </p:sp>
      <p:pic>
        <p:nvPicPr>
          <p:cNvPr id="5" name="Picture 2" descr="The Question Is What Happened to the Question Mark? - Proof That Blog">
            <a:extLst>
              <a:ext uri="{FF2B5EF4-FFF2-40B4-BE49-F238E27FC236}">
                <a16:creationId xmlns:a16="http://schemas.microsoft.com/office/drawing/2014/main" id="{56FEB952-0E8D-48BF-8DDC-53DB78DE3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046" y="1935040"/>
            <a:ext cx="3330062" cy="3330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anose="020E0802020502020306" pitchFamily="34" charset="0"/>
              </a:rPr>
              <a:t>References</a:t>
            </a:r>
          </a:p>
        </p:txBody>
      </p:sp>
      <p:sp>
        <p:nvSpPr>
          <p:cNvPr id="3" name="Content Placeholder 2"/>
          <p:cNvSpPr>
            <a:spLocks noGrp="1"/>
          </p:cNvSpPr>
          <p:nvPr>
            <p:ph idx="1"/>
          </p:nvPr>
        </p:nvSpPr>
        <p:spPr>
          <a:xfrm>
            <a:off x="838200" y="1603160"/>
            <a:ext cx="11087745" cy="4753190"/>
          </a:xfrm>
        </p:spPr>
        <p:txBody>
          <a:bodyPr>
            <a:normAutofit fontScale="92500" lnSpcReduction="10000"/>
          </a:bodyPr>
          <a:lstStyle/>
          <a:p>
            <a:pPr marL="342900" marR="127635" indent="-342900" fontAlgn="base">
              <a:lnSpc>
                <a:spcPct val="98000"/>
              </a:lnSpc>
              <a:spcAft>
                <a:spcPts val="1010"/>
              </a:spcAft>
              <a:buClr>
                <a:srgbClr val="000000"/>
              </a:buClr>
              <a:buSzPts val="1400"/>
              <a:buFont typeface="+mj-lt"/>
              <a:buAutoNum type="arabicPeriod"/>
            </a:pPr>
            <a:r>
              <a:rPr lang="en-US" sz="1800" dirty="0">
                <a:effectLst/>
                <a:latin typeface="Times New Roman" panose="02020603050405020304" pitchFamily="18" charset="0"/>
                <a:ea typeface="Times New Roman" panose="02020603050405020304" pitchFamily="18" charset="0"/>
              </a:rPr>
              <a:t>Hayes H. </a:t>
            </a:r>
            <a:r>
              <a:rPr lang="en-US" sz="1800" dirty="0" err="1">
                <a:effectLst/>
                <a:latin typeface="Times New Roman" panose="02020603050405020304" pitchFamily="18" charset="0"/>
                <a:ea typeface="Times New Roman" panose="02020603050405020304" pitchFamily="18" charset="0"/>
              </a:rPr>
              <a:t>Monson,Statistical</a:t>
            </a:r>
            <a:r>
              <a:rPr lang="en-US" sz="1800" dirty="0">
                <a:effectLst/>
                <a:latin typeface="Times New Roman" panose="02020603050405020304" pitchFamily="18" charset="0"/>
                <a:ea typeface="Times New Roman" panose="02020603050405020304" pitchFamily="18" charset="0"/>
              </a:rPr>
              <a:t> Digital Signal Processing and Modeling, John Wiley &amp;</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Sons Inc.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Toronto,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1996,</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ISBN 0-471-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59431-8</a:t>
            </a:r>
            <a:endParaRPr lang="en-IN" sz="1800" dirty="0">
              <a:latin typeface="Times New Roman" panose="02020603050405020304" pitchFamily="18" charset="0"/>
              <a:ea typeface="Times New Roman" panose="02020603050405020304" pitchFamily="18" charset="0"/>
            </a:endParaRPr>
          </a:p>
          <a:p>
            <a:pPr marL="342900" marR="127635" indent="-342900" fontAlgn="base">
              <a:lnSpc>
                <a:spcPct val="98000"/>
              </a:lnSpc>
              <a:spcAft>
                <a:spcPts val="1010"/>
              </a:spcAft>
              <a:buClr>
                <a:srgbClr val="000000"/>
              </a:buClr>
              <a:buSzPts val="1400"/>
              <a:buFont typeface="+mj-lt"/>
              <a:buAutoNum type="arabicPeriod"/>
            </a:pPr>
            <a:r>
              <a:rPr lang="en-US" sz="1800" dirty="0">
                <a:effectLst/>
                <a:latin typeface="Times New Roman" panose="02020603050405020304" pitchFamily="18" charset="0"/>
                <a:ea typeface="Times New Roman" panose="02020603050405020304" pitchFamily="18" charset="0"/>
              </a:rPr>
              <a:t>Cui, R., Liu, H., Zhang, C.: A deep neural framework for continuous sign language recognition by iterative training. IEEE Trans. </a:t>
            </a:r>
            <a:r>
              <a:rPr lang="en-US" sz="1800" dirty="0" err="1">
                <a:effectLst/>
                <a:latin typeface="Times New Roman" panose="02020603050405020304" pitchFamily="18" charset="0"/>
                <a:ea typeface="Times New Roman" panose="02020603050405020304" pitchFamily="18" charset="0"/>
              </a:rPr>
              <a:t>Multimed</a:t>
            </a:r>
            <a:r>
              <a:rPr lang="en-US" sz="1800" dirty="0">
                <a:effectLst/>
                <a:latin typeface="Times New Roman" panose="02020603050405020304" pitchFamily="18" charset="0"/>
                <a:ea typeface="Times New Roman" panose="02020603050405020304" pitchFamily="18" charset="0"/>
              </a:rPr>
              <a:t>. 21, 1880–1891 (2019).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https://doi.org/10.1109/TMM.2018.2889563</a:t>
            </a:r>
            <a:endParaRPr lang="en-IN" sz="1800" u="sng" dirty="0">
              <a:solidFill>
                <a:srgbClr val="0000FF"/>
              </a:solidFill>
              <a:latin typeface="Times New Roman" panose="02020603050405020304" pitchFamily="18" charset="0"/>
              <a:ea typeface="Times New Roman" panose="02020603050405020304" pitchFamily="18" charset="0"/>
            </a:endParaRPr>
          </a:p>
          <a:p>
            <a:pPr marL="342900" marR="127635" indent="-342900" fontAlgn="base">
              <a:lnSpc>
                <a:spcPct val="98000"/>
              </a:lnSpc>
              <a:spcAft>
                <a:spcPts val="1010"/>
              </a:spcAft>
              <a:buClr>
                <a:srgbClr val="000000"/>
              </a:buClr>
              <a:buSzPts val="1400"/>
              <a:buFont typeface="+mj-lt"/>
              <a:buAutoNum type="arabicPeriod"/>
            </a:pPr>
            <a:r>
              <a:rPr lang="en-US" sz="1800" dirty="0" err="1">
                <a:effectLst/>
                <a:latin typeface="Times New Roman" panose="02020603050405020304" pitchFamily="18" charset="0"/>
                <a:ea typeface="Times New Roman" panose="02020603050405020304" pitchFamily="18" charset="0"/>
              </a:rPr>
              <a:t>Bantupalli</a:t>
            </a:r>
            <a:r>
              <a:rPr lang="en-US" sz="1800" dirty="0">
                <a:effectLst/>
                <a:latin typeface="Times New Roman" panose="02020603050405020304" pitchFamily="18" charset="0"/>
                <a:ea typeface="Times New Roman" panose="02020603050405020304" pitchFamily="18" charset="0"/>
              </a:rPr>
              <a:t>, K., Xie, Y.: American sign language recognition using deep learning and 13 computer vision. In: Proceedings of - 2018 IEEE International Conference on Big Data, Big Data 2018, pp. 4896–4899 (2019). https://doi.org/10.1109/BIGDATA.2018.8622141 </a:t>
            </a:r>
            <a:endParaRPr lang="en-IN" sz="1800" dirty="0">
              <a:effectLst/>
              <a:latin typeface="Times New Roman" panose="02020603050405020304" pitchFamily="18" charset="0"/>
              <a:ea typeface="Times New Roman" panose="02020603050405020304" pitchFamily="18" charset="0"/>
            </a:endParaRPr>
          </a:p>
          <a:p>
            <a:pPr marL="342900" marR="127635" indent="-342900" fontAlgn="base">
              <a:lnSpc>
                <a:spcPct val="98000"/>
              </a:lnSpc>
              <a:spcAft>
                <a:spcPts val="1010"/>
              </a:spcAft>
              <a:buClr>
                <a:srgbClr val="000000"/>
              </a:buClr>
              <a:buSzPts val="1400"/>
              <a:buFont typeface="+mj-lt"/>
              <a:buAutoNum type="arabicPeriod"/>
            </a:pPr>
            <a:r>
              <a:rPr lang="en-US" sz="1800" dirty="0">
                <a:effectLst/>
                <a:latin typeface="Times New Roman" panose="02020603050405020304" pitchFamily="18" charset="0"/>
                <a:ea typeface="Times New Roman" panose="02020603050405020304" pitchFamily="18" charset="0"/>
              </a:rPr>
              <a:t>Sharma, A., Sharma, N., Saxena, Y., Singh, A., Sadhya, D.: Benchmarking deep neural network approaches for Indian sign language recognition. Neural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Appl. 33(12), 6685–6696 (2020). https://doi.org/10.1007/s00521-020-05448-8 </a:t>
            </a:r>
            <a:endParaRPr lang="en-IN" sz="1800" dirty="0">
              <a:effectLst/>
              <a:latin typeface="Times New Roman" panose="02020603050405020304" pitchFamily="18" charset="0"/>
              <a:ea typeface="Times New Roman" panose="02020603050405020304" pitchFamily="18" charset="0"/>
            </a:endParaRPr>
          </a:p>
          <a:p>
            <a:pPr marL="342900" marR="127635" indent="-342900" fontAlgn="base">
              <a:lnSpc>
                <a:spcPct val="98000"/>
              </a:lnSpc>
              <a:spcAft>
                <a:spcPts val="1010"/>
              </a:spcAft>
              <a:buClr>
                <a:srgbClr val="000000"/>
              </a:buClr>
              <a:buSzPts val="1400"/>
              <a:buFont typeface="+mj-lt"/>
              <a:buAutoNum type="arabicPeriod"/>
            </a:pPr>
            <a:r>
              <a:rPr lang="en-US" sz="1800" dirty="0">
                <a:effectLst/>
                <a:latin typeface="Times New Roman" panose="02020603050405020304" pitchFamily="18" charset="0"/>
                <a:ea typeface="Times New Roman" panose="02020603050405020304" pitchFamily="18" charset="0"/>
              </a:rPr>
              <a:t>Pu, J., Zhou, W., Li, H.: Iterative alignment network for continuous sign language recognition. In: IEEE Computer Social Conference Computing Vision Pattern Recognition, pp. 4160–4169 (2019). https://doi.org/10.1109/CVPR.2019.00429 [16] Liang, Z., Liao, S., Hu, B.: 3D Convolutional neural networks for dynamic sign language recognition.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J. 61, 1724–1736 (2018). https://doi.org/10.1093/COMJNL/BXY049 </a:t>
            </a:r>
            <a:endParaRPr lang="en-IN" sz="1800" dirty="0">
              <a:effectLst/>
              <a:latin typeface="Times New Roman" panose="02020603050405020304" pitchFamily="18" charset="0"/>
              <a:ea typeface="Times New Roman" panose="02020603050405020304" pitchFamily="18" charset="0"/>
            </a:endParaRPr>
          </a:p>
          <a:p>
            <a:pPr marL="0" marR="127635" lvl="0" indent="0" algn="l" fontAlgn="base">
              <a:lnSpc>
                <a:spcPct val="98000"/>
              </a:lnSpc>
              <a:spcAft>
                <a:spcPts val="1010"/>
              </a:spcAft>
              <a:buClr>
                <a:srgbClr val="000000"/>
              </a:buClr>
              <a:buSzPts val="140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EBA7-A737-4862-B756-B2FABD422BFC}"/>
              </a:ext>
            </a:extLst>
          </p:cNvPr>
          <p:cNvSpPr>
            <a:spLocks noGrp="1"/>
          </p:cNvSpPr>
          <p:nvPr>
            <p:ph type="title"/>
          </p:nvPr>
        </p:nvSpPr>
        <p:spPr/>
        <p:txBody>
          <a:bodyPr/>
          <a:lstStyle/>
          <a:p>
            <a:pPr algn="ctr"/>
            <a:r>
              <a:rPr lang="en-US" b="1" dirty="0">
                <a:latin typeface="Tw Cen MT" panose="020B0602020104020603" pitchFamily="34" charset="0"/>
              </a:rPr>
              <a:t>Group Members</a:t>
            </a:r>
            <a:endParaRPr lang="en-IN" dirty="0">
              <a:latin typeface="Tw Cen MT" panose="020B0602020104020603" pitchFamily="34" charset="0"/>
            </a:endParaRPr>
          </a:p>
        </p:txBody>
      </p:sp>
      <p:sp>
        <p:nvSpPr>
          <p:cNvPr id="3" name="Content Placeholder 2">
            <a:extLst>
              <a:ext uri="{FF2B5EF4-FFF2-40B4-BE49-F238E27FC236}">
                <a16:creationId xmlns:a16="http://schemas.microsoft.com/office/drawing/2014/main" id="{F205662A-D47E-46C5-93EA-57CA011D32D9}"/>
              </a:ext>
            </a:extLst>
          </p:cNvPr>
          <p:cNvSpPr>
            <a:spLocks noGrp="1"/>
          </p:cNvSpPr>
          <p:nvPr>
            <p:ph idx="1"/>
          </p:nvPr>
        </p:nvSpPr>
        <p:spPr>
          <a:xfrm>
            <a:off x="838200" y="1825624"/>
            <a:ext cx="10515600" cy="4530725"/>
          </a:xfrm>
        </p:spPr>
        <p:txBody>
          <a:bodyPr>
            <a:normAutofit fontScale="92500" lnSpcReduction="10000"/>
          </a:bodyPr>
          <a:lstStyle/>
          <a:p>
            <a:endParaRPr lang="en-US" dirty="0"/>
          </a:p>
          <a:p>
            <a:endParaRPr lang="en-IN" dirty="0"/>
          </a:p>
          <a:p>
            <a:r>
              <a:rPr lang="en-US" dirty="0"/>
              <a:t>Diya Goel				UID: 20BCS6887         </a:t>
            </a:r>
            <a:r>
              <a:rPr lang="en-IN" dirty="0"/>
              <a:t>20AML3-B</a:t>
            </a:r>
            <a:r>
              <a:rPr lang="en-US" dirty="0"/>
              <a:t> </a:t>
            </a:r>
          </a:p>
          <a:p>
            <a:r>
              <a:rPr lang="en-US" dirty="0" err="1"/>
              <a:t>Prabhjot</a:t>
            </a:r>
            <a:r>
              <a:rPr lang="en-US" dirty="0"/>
              <a:t> Singh                          	UID: 20BCS6899         </a:t>
            </a:r>
            <a:r>
              <a:rPr lang="en-IN" dirty="0"/>
              <a:t>20AML4-A</a:t>
            </a:r>
            <a:endParaRPr lang="en-US" dirty="0"/>
          </a:p>
          <a:p>
            <a:r>
              <a:rPr lang="en-US" dirty="0"/>
              <a:t>Ujjwal		                        UID: 20BCS6849</a:t>
            </a:r>
            <a:r>
              <a:rPr lang="en-IN" sz="2800" dirty="0"/>
              <a:t>         </a:t>
            </a:r>
            <a:r>
              <a:rPr lang="en-IN" dirty="0"/>
              <a:t>20AML3-A</a:t>
            </a:r>
          </a:p>
          <a:p>
            <a:r>
              <a:rPr lang="en-IN" dirty="0"/>
              <a:t>Kumar Saurav			UID-20BCS6856	  20AML-1A</a:t>
            </a:r>
          </a:p>
          <a:p>
            <a:pPr marL="0" indent="0">
              <a:buNone/>
            </a:pPr>
            <a:endParaRPr lang="en-IN" dirty="0"/>
          </a:p>
          <a:p>
            <a:pPr marL="0" indent="0">
              <a:buNone/>
            </a:pPr>
            <a:endParaRPr lang="en-IN" dirty="0"/>
          </a:p>
          <a:p>
            <a:pPr marL="0" indent="0" algn="ctr">
              <a:buNone/>
            </a:pPr>
            <a:r>
              <a:rPr lang="en-IN" b="1" dirty="0"/>
              <a:t>Under the Supervision of:</a:t>
            </a:r>
          </a:p>
          <a:p>
            <a:pPr marL="0" indent="0" algn="ctr">
              <a:buNone/>
            </a:pPr>
            <a:r>
              <a:rPr lang="en-IN" dirty="0"/>
              <a:t>Mr. Aadi Pratap Singh, Assist. Professor of AIT Department  </a:t>
            </a:r>
          </a:p>
        </p:txBody>
      </p:sp>
      <p:sp>
        <p:nvSpPr>
          <p:cNvPr id="4" name="Slide Number Placeholder 3">
            <a:extLst>
              <a:ext uri="{FF2B5EF4-FFF2-40B4-BE49-F238E27FC236}">
                <a16:creationId xmlns:a16="http://schemas.microsoft.com/office/drawing/2014/main" id="{D0891DAF-32B7-47CA-823D-F25A0A2AD52B}"/>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13990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pPr algn="ctr"/>
            <a:r>
              <a:rPr lang="en-US" b="1" dirty="0">
                <a:latin typeface="Berlin Sans FB Demi" panose="020E0802020502020306" pitchFamily="34" charset="0"/>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7" name="Picture 2" descr="functionality-icon | QGengroup – International Risk Management Services">
            <a:extLst>
              <a:ext uri="{FF2B5EF4-FFF2-40B4-BE49-F238E27FC236}">
                <a16:creationId xmlns:a16="http://schemas.microsoft.com/office/drawing/2014/main" id="{1414208E-D545-4969-854B-520078E8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671" y="2172692"/>
            <a:ext cx="3049475" cy="304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anose="020E0802020502020306" pitchFamily="34" charset="0"/>
              </a:rPr>
              <a:t>Introduction to Project</a:t>
            </a:r>
          </a:p>
        </p:txBody>
      </p:sp>
      <p:sp>
        <p:nvSpPr>
          <p:cNvPr id="3" name="Content Placeholder 2"/>
          <p:cNvSpPr>
            <a:spLocks noGrp="1"/>
          </p:cNvSpPr>
          <p:nvPr>
            <p:ph idx="1"/>
          </p:nvPr>
        </p:nvSpPr>
        <p:spPr>
          <a:xfrm>
            <a:off x="838201" y="1825625"/>
            <a:ext cx="7852507" cy="4530725"/>
          </a:xfrm>
        </p:spPr>
        <p:txBody>
          <a:bodyPr>
            <a:normAutofit/>
          </a:bodyPr>
          <a:lstStyle/>
          <a:p>
            <a:pPr marL="328930" marR="150495" indent="0" algn="just">
              <a:lnSpc>
                <a:spcPct val="120000"/>
              </a:lnSpc>
              <a:spcAft>
                <a:spcPts val="310"/>
              </a:spcAft>
              <a:buNone/>
            </a:pPr>
            <a:r>
              <a:rPr lang="en-US" sz="1900" dirty="0">
                <a:latin typeface="Times New Roman" panose="02020603050405020304" pitchFamily="18" charset="0"/>
                <a:cs typeface="Times New Roman" panose="02020603050405020304" pitchFamily="18" charset="0"/>
              </a:rPr>
              <a:t>The project encompasses comprehensive data preprocessing, model development, evaluation, and deployment stages. Leveraging state-of-the-art Natural Language Processing (NLP) techniques, the project addresses the challenge of analyzing vast amounts of textual data in the biomedical field. There’s a genuine need for more user-friendly interfaces, where users can upload their data and perform sequential task classification. Despite the promise of delivering accuracy, adaptability, and speed, the existing systems have faced many challenges. Our model focuses on and will deal with these problems by using appropriate training and preprocessing of the dataset.</a:t>
            </a:r>
          </a:p>
          <a:p>
            <a:pPr marL="328930" marR="150495" indent="0" algn="just">
              <a:lnSpc>
                <a:spcPct val="120000"/>
              </a:lnSpc>
              <a:spcAft>
                <a:spcPts val="310"/>
              </a:spcAft>
              <a:buNone/>
            </a:pPr>
            <a:endPar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64165"/>
            <a:ext cx="2743200" cy="365125"/>
          </a:xfrm>
        </p:spPr>
        <p:txBody>
          <a:bodyPr/>
          <a:lstStyle/>
          <a:p>
            <a:fld id="{BDCDBBEF-AA6C-4BA6-85B2-A17D7F280E38}" type="slidenum">
              <a:rPr lang="en-US" smtClean="0"/>
              <a:pPr/>
              <a:t>4</a:t>
            </a:fld>
            <a:endParaRPr lang="en-US"/>
          </a:p>
        </p:txBody>
      </p:sp>
      <p:pic>
        <p:nvPicPr>
          <p:cNvPr id="1026" name="Picture 2" descr="Introduction Images – Browse 245,317 ...">
            <a:extLst>
              <a:ext uri="{FF2B5EF4-FFF2-40B4-BE49-F238E27FC236}">
                <a16:creationId xmlns:a16="http://schemas.microsoft.com/office/drawing/2014/main" id="{D277A545-DDC0-665E-B8C3-4B05068F8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394" y="3081948"/>
            <a:ext cx="3190875"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D3045-5BA8-4EC7-9F42-74324E2B7314}"/>
              </a:ext>
            </a:extLst>
          </p:cNvPr>
          <p:cNvSpPr>
            <a:spLocks noGrp="1"/>
          </p:cNvSpPr>
          <p:nvPr>
            <p:ph idx="1"/>
          </p:nvPr>
        </p:nvSpPr>
        <p:spPr>
          <a:xfrm>
            <a:off x="915692" y="720671"/>
            <a:ext cx="6641786" cy="5850609"/>
          </a:xfrm>
        </p:spPr>
        <p:txBody>
          <a:bodyPr>
            <a:normAutofit/>
          </a:bodyPr>
          <a:lstStyle/>
          <a:p>
            <a:pPr marL="328930" marR="150495" indent="0" algn="just">
              <a:lnSpc>
                <a:spcPct val="148000"/>
              </a:lnSpc>
              <a:spcAft>
                <a:spcPts val="310"/>
              </a:spcAft>
              <a:buNone/>
            </a:pPr>
            <a:r>
              <a:rPr lang="en-US" sz="2000" dirty="0">
                <a:latin typeface="Times New Roman" panose="02020603050405020304" pitchFamily="18" charset="0"/>
                <a:cs typeface="Times New Roman" panose="02020603050405020304" pitchFamily="18" charset="0"/>
              </a:rPr>
              <a:t>The dataset used is quite new and advanced comparable to other datasets used for the same purpose. The dataset consists of approximately 200,000 abstracts of randomized controlled trials, totaling 2.3 million sentences</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28930" marR="150495" indent="0" algn="just">
              <a:lnSpc>
                <a:spcPct val="148000"/>
              </a:lnSpc>
              <a:spcAft>
                <a:spcPts val="310"/>
              </a:spcAft>
              <a:buNone/>
            </a:pPr>
            <a:endParaRPr lang="en-US" sz="2000" dirty="0">
              <a:latin typeface="Times New Roman" panose="02020603050405020304" pitchFamily="18" charset="0"/>
              <a:cs typeface="Times New Roman" panose="02020603050405020304" pitchFamily="18" charset="0"/>
            </a:endParaRPr>
          </a:p>
          <a:p>
            <a:pPr marL="328930" marR="150495" indent="0" algn="just">
              <a:lnSpc>
                <a:spcPct val="148000"/>
              </a:lnSpc>
              <a:spcAft>
                <a:spcPts val="310"/>
              </a:spcAft>
              <a:buNone/>
            </a:pPr>
            <a:r>
              <a:rPr lang="en-US" sz="2000" dirty="0">
                <a:latin typeface="Times New Roman" panose="02020603050405020304" pitchFamily="18" charset="0"/>
                <a:cs typeface="Times New Roman" panose="02020603050405020304" pitchFamily="18" charset="0"/>
              </a:rPr>
              <a:t>As we embark on this endeavor, the project is poised to contribute significantly to the evolution of human-machine interfaces, fostering innovation and pushing the boundaries of what is achievable in the realm of real-time hand gesture recognition. </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28930" marR="150495" indent="0" algn="just">
              <a:lnSpc>
                <a:spcPct val="148000"/>
              </a:lnSpc>
              <a:spcAft>
                <a:spcPts val="31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2C8BA21-670F-44CA-B014-6D35612D2F7E}"/>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2050" name="Picture 2" descr="Introduction Images ...">
            <a:extLst>
              <a:ext uri="{FF2B5EF4-FFF2-40B4-BE49-F238E27FC236}">
                <a16:creationId xmlns:a16="http://schemas.microsoft.com/office/drawing/2014/main" id="{6DFE0841-A09E-1CBF-FAFC-0D748312E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478" y="2264263"/>
            <a:ext cx="4204676" cy="217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95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erlin Sans FB Demi" panose="020E0802020502020306" pitchFamily="34" charset="0"/>
              </a:rPr>
              <a:t>Problem Formulation</a:t>
            </a:r>
          </a:p>
        </p:txBody>
      </p:sp>
      <p:sp>
        <p:nvSpPr>
          <p:cNvPr id="3" name="Content Placeholder 2"/>
          <p:cNvSpPr>
            <a:spLocks noGrp="1"/>
          </p:cNvSpPr>
          <p:nvPr>
            <p:ph idx="1"/>
          </p:nvPr>
        </p:nvSpPr>
        <p:spPr>
          <a:xfrm>
            <a:off x="838200" y="1399310"/>
            <a:ext cx="8438662" cy="4472101"/>
          </a:xfrm>
        </p:spPr>
        <p:txBody>
          <a:bodyPr>
            <a:noAutofit/>
          </a:bodyPr>
          <a:lstStyle/>
          <a:p>
            <a:pPr marL="322580" marR="333375" indent="0" algn="just">
              <a:lnSpc>
                <a:spcPct val="107000"/>
              </a:lnSpc>
              <a:spcAft>
                <a:spcPts val="1975"/>
              </a:spcAft>
              <a:buNone/>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medical research and healthcare, the volume of textual data, such as research papers, clinical notes, and patient records, continues to grow exponentially. However, the manual analysis and categorization of this vast amount of textual information pose significant challenges for researchers, clinicians, and healthcare practitioners. Without efficient and accurate methods for classifying medical text, there exists a pressing need for automated solutions that can categorize and organize textual data according to relevant domains and topics</a:t>
            </a:r>
          </a:p>
          <a:p>
            <a:pPr marL="322580" marR="333375" indent="0" algn="just">
              <a:lnSpc>
                <a:spcPct val="107000"/>
              </a:lnSpc>
              <a:spcAft>
                <a:spcPts val="1975"/>
              </a:spcAft>
              <a:buNone/>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Furthermore, the absence of robust text classification models tailored specifically for medical literature hampers various aspects of medical research and healthcare delivery. The lack of automated classification tools results in inefficiencies in literature review processes, hindering the timely synthesis and dissemination of critical medical knowledge. Additionally, without automated text classification, healthcare practitioners struggle to access and leverage relevant information from vast repositories of medical literature, impeding evidence-based decision-making and patient care.</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028" name="Picture 4" descr="Formulation Of The Problem Line Icon Concept. Formulation Of The Problem  Flat Vector Symbol, Sign, Outline Illustration Stock Vector - Illustration  of core, vector: 143592023">
            <a:extLst>
              <a:ext uri="{FF2B5EF4-FFF2-40B4-BE49-F238E27FC236}">
                <a16:creationId xmlns:a16="http://schemas.microsoft.com/office/drawing/2014/main" id="{4B484B2B-8A75-43F2-A0DF-45D0CFEA93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255" y="2347995"/>
            <a:ext cx="2743200" cy="254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Berlin Sans FB Demi" panose="020E0802020502020306" pitchFamily="34" charset="0"/>
              </a:rPr>
              <a:t>Objectives</a:t>
            </a:r>
          </a:p>
        </p:txBody>
      </p:sp>
      <p:sp>
        <p:nvSpPr>
          <p:cNvPr id="3" name="Content Placeholder 2"/>
          <p:cNvSpPr>
            <a:spLocks noGrp="1"/>
          </p:cNvSpPr>
          <p:nvPr>
            <p:ph idx="1"/>
          </p:nvPr>
        </p:nvSpPr>
        <p:spPr>
          <a:xfrm>
            <a:off x="838200" y="1427018"/>
            <a:ext cx="7446818" cy="5294457"/>
          </a:xfrm>
        </p:spPr>
        <p:txBody>
          <a:bodyPr>
            <a:noAutofit/>
          </a:bodyPr>
          <a:lstStyle/>
          <a:p>
            <a:pPr marL="0" marR="103505" indent="0" algn="just">
              <a:lnSpc>
                <a:spcPct val="107000"/>
              </a:lnSpc>
              <a:spcAft>
                <a:spcPts val="860"/>
              </a:spcAft>
              <a:buNone/>
            </a:pPr>
            <a:r>
              <a:rPr lang="en-US" sz="1800" dirty="0">
                <a:latin typeface="Times New Roman" panose="02020603050405020304" pitchFamily="18" charset="0"/>
                <a:cs typeface="Times New Roman" panose="02020603050405020304" pitchFamily="18" charset="0"/>
              </a:rPr>
              <a:t>The objectives of a research paper text classification model may vary depending on the specific goals and requirements of the research project. However, some common objectives include: </a:t>
            </a:r>
          </a:p>
          <a:p>
            <a:pPr marL="342900" marR="103505" indent="-342900" algn="just">
              <a:lnSpc>
                <a:spcPct val="107000"/>
              </a:lnSpc>
              <a:spcAft>
                <a:spcPts val="860"/>
              </a:spcAft>
              <a:buAutoNum type="arabicPeriod"/>
            </a:pPr>
            <a:r>
              <a:rPr lang="en-US" sz="1800" b="1" dirty="0">
                <a:latin typeface="Times New Roman" panose="02020603050405020304" pitchFamily="18" charset="0"/>
                <a:cs typeface="Times New Roman" panose="02020603050405020304" pitchFamily="18" charset="0"/>
              </a:rPr>
              <a:t>Automated Document Organization: </a:t>
            </a:r>
            <a:r>
              <a:rPr lang="en-US" sz="1800" dirty="0">
                <a:latin typeface="Times New Roman" panose="02020603050405020304" pitchFamily="18" charset="0"/>
                <a:cs typeface="Times New Roman" panose="02020603050405020304" pitchFamily="18" charset="0"/>
              </a:rPr>
              <a:t>To develop a text classification model that automatically categorizes research papers into predefined topics, fields, or domains, aiding in document organization and retrieval.</a:t>
            </a:r>
          </a:p>
          <a:p>
            <a:pPr marL="342900" marR="103505" indent="-342900" algn="just">
              <a:lnSpc>
                <a:spcPct val="107000"/>
              </a:lnSpc>
              <a:spcAft>
                <a:spcPts val="860"/>
              </a:spcAft>
              <a:buAutoNum type="arabicPeriod"/>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Topic Detection and Analysis: </a:t>
            </a:r>
            <a:r>
              <a:rPr lang="en-US" sz="1800" dirty="0">
                <a:latin typeface="Times New Roman" panose="02020603050405020304" pitchFamily="18" charset="0"/>
                <a:cs typeface="Times New Roman" panose="02020603050405020304" pitchFamily="18" charset="0"/>
              </a:rPr>
              <a:t>To identify and analyze emerging trends, themes, or patterns within research papers, enabling researchers to gain insights into the current state of research in a particular field. </a:t>
            </a:r>
          </a:p>
          <a:p>
            <a:pPr marL="342900" marR="103505" indent="-342900" algn="just">
              <a:lnSpc>
                <a:spcPct val="107000"/>
              </a:lnSpc>
              <a:spcAft>
                <a:spcPts val="860"/>
              </a:spcAft>
              <a:buAutoNum type="arabicPeriod"/>
            </a:pPr>
            <a:r>
              <a:rPr lang="en-US" sz="1800" b="1" dirty="0">
                <a:latin typeface="Times New Roman" panose="02020603050405020304" pitchFamily="18" charset="0"/>
                <a:cs typeface="Times New Roman" panose="02020603050405020304" pitchFamily="18" charset="0"/>
              </a:rPr>
              <a:t>Literature Review Assistance: </a:t>
            </a:r>
            <a:r>
              <a:rPr lang="en-US" sz="1800" dirty="0">
                <a:latin typeface="Times New Roman" panose="02020603050405020304" pitchFamily="18" charset="0"/>
                <a:cs typeface="Times New Roman" panose="02020603050405020304" pitchFamily="18" charset="0"/>
              </a:rPr>
              <a:t>To assist researchers in conducting literature reviews by automatically categorizing and summarizing relevant research papers, saving time and effort in identifying key literature. 4. Keyword Extraction and Highlighting: To extract important keywords or phrases from research papers, allowing researchers to quickly identify and focus on the most relevant information within documents..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1028" name="Picture 4" descr="Online Training with a Purpose: The Magic of Learning Objectives">
            <a:extLst>
              <a:ext uri="{FF2B5EF4-FFF2-40B4-BE49-F238E27FC236}">
                <a16:creationId xmlns:a16="http://schemas.microsoft.com/office/drawing/2014/main" id="{304CBC9F-EA84-4461-A858-AA4E6D75F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907" y="2719580"/>
            <a:ext cx="3327401" cy="18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erlin Sans FB Demi" panose="020E0802020502020306" pitchFamily="34" charset="0"/>
              </a:rPr>
              <a:t>Methodology Used</a:t>
            </a:r>
          </a:p>
        </p:txBody>
      </p:sp>
      <p:sp>
        <p:nvSpPr>
          <p:cNvPr id="3" name="Content Placeholder 2"/>
          <p:cNvSpPr>
            <a:spLocks noGrp="1"/>
          </p:cNvSpPr>
          <p:nvPr>
            <p:ph idx="1"/>
          </p:nvPr>
        </p:nvSpPr>
        <p:spPr>
          <a:xfrm>
            <a:off x="838200" y="1399309"/>
            <a:ext cx="8509000" cy="4957041"/>
          </a:xfrm>
        </p:spPr>
        <p:txBody>
          <a:bodyPr>
            <a:noAutofit/>
          </a:bodyPr>
          <a:lstStyle/>
          <a:p>
            <a:pPr marL="114300" marR="1270" indent="0" algn="just">
              <a:lnSpc>
                <a:spcPct val="100000"/>
              </a:lnSpc>
              <a:spcAft>
                <a:spcPts val="310"/>
              </a:spcAft>
              <a:buNone/>
            </a:pPr>
            <a:r>
              <a:rPr lang="en-US" sz="1800" dirty="0"/>
              <a:t>The created model has accuracy above 75% and we are working on improving it. Here is the information about the dataset we are using i.e. "PubMed 20k RCT: a Dataset for Sequential Sentence Classification in Medical </a:t>
            </a:r>
            <a:r>
              <a:rPr lang="en-US" sz="1800" dirty="0" err="1"/>
              <a:t>Abstracts",where</a:t>
            </a:r>
            <a:r>
              <a:rPr lang="en-US" sz="1800" dirty="0"/>
              <a:t> </a:t>
            </a:r>
          </a:p>
          <a:p>
            <a:pPr marL="114300" marR="1270" indent="0" algn="just">
              <a:lnSpc>
                <a:spcPct val="100000"/>
              </a:lnSpc>
              <a:spcAft>
                <a:spcPts val="310"/>
              </a:spcAft>
              <a:buNone/>
            </a:pPr>
            <a:r>
              <a:rPr lang="en-US" sz="1800" dirty="0"/>
              <a:t>Size of training set : 180040 </a:t>
            </a:r>
          </a:p>
          <a:p>
            <a:pPr marL="114300" marR="1270" indent="0" algn="just">
              <a:lnSpc>
                <a:spcPct val="100000"/>
              </a:lnSpc>
              <a:spcAft>
                <a:spcPts val="310"/>
              </a:spcAft>
              <a:buNone/>
            </a:pPr>
            <a:r>
              <a:rPr lang="en-US" sz="1800" dirty="0"/>
              <a:t>#distribution of labels in training data </a:t>
            </a:r>
          </a:p>
          <a:p>
            <a:pPr marL="114300" marR="1270" indent="0" algn="just">
              <a:lnSpc>
                <a:spcPct val="100000"/>
              </a:lnSpc>
              <a:spcAft>
                <a:spcPts val="310"/>
              </a:spcAft>
              <a:buNone/>
            </a:pPr>
            <a:r>
              <a:rPr lang="en-US" sz="1800" dirty="0"/>
              <a:t>METHODS: 59353 </a:t>
            </a:r>
          </a:p>
          <a:p>
            <a:pPr marL="114300" marR="1270" indent="0" algn="just">
              <a:lnSpc>
                <a:spcPct val="100000"/>
              </a:lnSpc>
              <a:spcAft>
                <a:spcPts val="310"/>
              </a:spcAft>
              <a:buNone/>
            </a:pPr>
            <a:r>
              <a:rPr lang="en-US" sz="1800" dirty="0"/>
              <a:t>RESULTS: 57953 </a:t>
            </a:r>
          </a:p>
          <a:p>
            <a:pPr marL="114300" marR="1270" indent="0" algn="just">
              <a:lnSpc>
                <a:spcPct val="100000"/>
              </a:lnSpc>
              <a:spcAft>
                <a:spcPts val="310"/>
              </a:spcAft>
              <a:buNone/>
            </a:pPr>
            <a:r>
              <a:rPr lang="en-US" sz="1800" dirty="0"/>
              <a:t>CONCLUSION: 27168 </a:t>
            </a:r>
          </a:p>
          <a:p>
            <a:pPr marL="114300" marR="1270" indent="0" algn="just">
              <a:lnSpc>
                <a:spcPct val="100000"/>
              </a:lnSpc>
              <a:spcAft>
                <a:spcPts val="310"/>
              </a:spcAft>
              <a:buNone/>
            </a:pPr>
            <a:r>
              <a:rPr lang="en-US" sz="1800" dirty="0"/>
              <a:t>BACKGROUND: 21727 </a:t>
            </a:r>
          </a:p>
          <a:p>
            <a:pPr marL="114300" marR="1270" indent="0" algn="just">
              <a:lnSpc>
                <a:spcPct val="100000"/>
              </a:lnSpc>
              <a:spcAft>
                <a:spcPts val="310"/>
              </a:spcAft>
              <a:buNone/>
            </a:pPr>
            <a:r>
              <a:rPr lang="en-US" sz="1800" dirty="0"/>
              <a:t>OBJECTIVE: 13839</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dirty="0"/>
          </a:p>
        </p:txBody>
      </p:sp>
      <p:pic>
        <p:nvPicPr>
          <p:cNvPr id="1028" name="Picture 4" descr="Word writing text Methodology. Business concept for System of Methods used  in... - License, download or print for £3.72 | Photos | Picfair">
            <a:extLst>
              <a:ext uri="{FF2B5EF4-FFF2-40B4-BE49-F238E27FC236}">
                <a16:creationId xmlns:a16="http://schemas.microsoft.com/office/drawing/2014/main" id="{7F48B200-8EFE-404B-BEE7-603980F7D6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47199" y="2768888"/>
            <a:ext cx="2602524" cy="200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EDC1F-4878-A4BA-596B-4B26BEB3926C}"/>
              </a:ext>
            </a:extLst>
          </p:cNvPr>
          <p:cNvSpPr>
            <a:spLocks noGrp="1"/>
          </p:cNvSpPr>
          <p:nvPr>
            <p:ph idx="1"/>
          </p:nvPr>
        </p:nvSpPr>
        <p:spPr>
          <a:xfrm>
            <a:off x="702644" y="504824"/>
            <a:ext cx="9384632" cy="5851525"/>
          </a:xfrm>
        </p:spPr>
        <p:txBody>
          <a:bodyPr>
            <a:noAutofit/>
          </a:bodyPr>
          <a:lstStyle/>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Here are the following steps used while creating our Machine learning web application: </a:t>
            </a:r>
          </a:p>
          <a:p>
            <a:pPr marL="342900" marR="1270" algn="just">
              <a:lnSpc>
                <a:spcPct val="100000"/>
              </a:lnSpc>
              <a:spcAft>
                <a:spcPts val="310"/>
              </a:spcAft>
              <a:buAutoNum type="arabicPeriod"/>
            </a:pPr>
            <a:r>
              <a:rPr lang="en-US" sz="1800" b="1" dirty="0">
                <a:latin typeface="Times New Roman" panose="02020603050405020304" pitchFamily="18" charset="0"/>
                <a:cs typeface="Times New Roman" panose="02020603050405020304" pitchFamily="18" charset="0"/>
              </a:rPr>
              <a:t>Install and Import Dependencies</a:t>
            </a:r>
            <a:r>
              <a:rPr lang="en-US" sz="1800" dirty="0">
                <a:latin typeface="Times New Roman" panose="02020603050405020304" pitchFamily="18" charset="0"/>
                <a:cs typeface="Times New Roman" panose="02020603050405020304" pitchFamily="18" charset="0"/>
              </a:rPr>
              <a:t>: TensorFlow, </a:t>
            </a:r>
            <a:r>
              <a:rPr lang="en-US" sz="1800" dirty="0" err="1">
                <a:latin typeface="Times New Roman" panose="02020603050405020304" pitchFamily="18" charset="0"/>
                <a:cs typeface="Times New Roman" panose="02020603050405020304" pitchFamily="18" charset="0"/>
              </a:rPr>
              <a:t>Sklean</a:t>
            </a:r>
            <a:r>
              <a:rPr lang="en-US" sz="1800" dirty="0">
                <a:latin typeface="Times New Roman" panose="02020603050405020304" pitchFamily="18" charset="0"/>
                <a:cs typeface="Times New Roman" panose="02020603050405020304" pitchFamily="18" charset="0"/>
              </a:rPr>
              <a:t>, and Pandas are just a few of the libraries and frameworks that must be installed and imported initially. Flask is utilized for making the machine learning model to display on the web, while TensorFlow is implemented for model construction and training.</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 2. </a:t>
            </a:r>
            <a:r>
              <a:rPr lang="en-US" sz="1800" b="1" dirty="0">
                <a:latin typeface="Times New Roman" panose="02020603050405020304" pitchFamily="18" charset="0"/>
                <a:cs typeface="Times New Roman" panose="02020603050405020304" pitchFamily="18" charset="0"/>
              </a:rPr>
              <a:t>Data Collection and Pre-processing:</a:t>
            </a:r>
            <a:r>
              <a:rPr lang="en-US" sz="1800" dirty="0">
                <a:latin typeface="Times New Roman" panose="02020603050405020304" pitchFamily="18" charset="0"/>
                <a:cs typeface="Times New Roman" panose="02020603050405020304" pitchFamily="18" charset="0"/>
              </a:rPr>
              <a:t> Data is imported using Pandas and several pre-processing steps have been taken. Some irrelevant columns were removed. </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TF-IDF Vectorization:</a:t>
            </a:r>
            <a:r>
              <a:rPr lang="en-US" sz="1800" dirty="0">
                <a:latin typeface="Times New Roman" panose="02020603050405020304" pitchFamily="18" charset="0"/>
                <a:cs typeface="Times New Roman" panose="02020603050405020304" pitchFamily="18" charset="0"/>
              </a:rPr>
              <a:t> Utilized TF-IDF vectorization to convert the text data into numerical features which assigns weights to terms based on their frequency in a document relative to their frequency across all documents, capturing their importance in distinguishing between documents. </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Training and Testing the data: </a:t>
            </a:r>
            <a:r>
              <a:rPr lang="en-US" sz="1800" dirty="0">
                <a:latin typeface="Times New Roman" panose="02020603050405020304" pitchFamily="18" charset="0"/>
                <a:cs typeface="Times New Roman" panose="02020603050405020304" pitchFamily="18" charset="0"/>
              </a:rPr>
              <a:t>The data is split into training and testing sets, where 10% of the data i.e. 20,000 is used for testing and trained using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a:t>
            </a:r>
          </a:p>
          <a:p>
            <a:pPr marL="114300" marR="1270" indent="0" algn="just">
              <a:lnSpc>
                <a:spcPct val="100000"/>
              </a:lnSpc>
              <a:spcAft>
                <a:spcPts val="310"/>
              </a:spcAft>
              <a:buNone/>
            </a:pPr>
            <a:r>
              <a:rPr lang="en-US" sz="1800" dirty="0">
                <a:latin typeface="Times New Roman" panose="02020603050405020304" pitchFamily="18" charset="0"/>
                <a:cs typeface="Times New Roman" panose="02020603050405020304" pitchFamily="18" charset="0"/>
              </a:rPr>
              <a:t> 5. </a:t>
            </a:r>
            <a:r>
              <a:rPr lang="en-US" sz="1800" b="1" dirty="0">
                <a:latin typeface="Times New Roman" panose="02020603050405020304" pitchFamily="18" charset="0"/>
                <a:cs typeface="Times New Roman" panose="02020603050405020304" pitchFamily="18" charset="0"/>
              </a:rPr>
              <a:t>Apply Multinomial Naive Bayes classifier:</a:t>
            </a:r>
            <a:r>
              <a:rPr lang="en-US" sz="1800" dirty="0">
                <a:latin typeface="Times New Roman" panose="02020603050405020304" pitchFamily="18" charset="0"/>
                <a:cs typeface="Times New Roman" panose="02020603050405020304" pitchFamily="18" charset="0"/>
              </a:rPr>
              <a:t> To efficiently classify text documents into multiple categories based on the frequency of occurrence of words, while making the simplifying assumption of feature independence. Naive Bayes classifiers are efficient and effective for text classification, especially when dealing with high-dimensional data like TF-IDF vectors.</a:t>
            </a:r>
          </a:p>
        </p:txBody>
      </p:sp>
      <p:sp>
        <p:nvSpPr>
          <p:cNvPr id="4" name="Slide Number Placeholder 3">
            <a:extLst>
              <a:ext uri="{FF2B5EF4-FFF2-40B4-BE49-F238E27FC236}">
                <a16:creationId xmlns:a16="http://schemas.microsoft.com/office/drawing/2014/main" id="{5AED9C70-87DA-ABAE-A906-BDAF9F84B4CC}"/>
              </a:ext>
            </a:extLst>
          </p:cNvPr>
          <p:cNvSpPr>
            <a:spLocks noGrp="1"/>
          </p:cNvSpPr>
          <p:nvPr>
            <p:ph type="sldNum" sz="quarter" idx="12"/>
          </p:nvPr>
        </p:nvSpPr>
        <p:spPr/>
        <p:txBody>
          <a:bodyPr/>
          <a:lstStyle/>
          <a:p>
            <a:fld id="{BDCDBBEF-AA6C-4BA6-85B2-A17D7F280E38}" type="slidenum">
              <a:rPr lang="en-US" smtClean="0"/>
              <a:pPr/>
              <a:t>9</a:t>
            </a:fld>
            <a:endParaRPr lang="en-US" dirty="0"/>
          </a:p>
        </p:txBody>
      </p:sp>
      <p:pic>
        <p:nvPicPr>
          <p:cNvPr id="2050" name="Picture 2" descr="5,130 Methodology Photos - Free &amp; Royalty-Free Stock Photos from Dreamstime">
            <a:extLst>
              <a:ext uri="{FF2B5EF4-FFF2-40B4-BE49-F238E27FC236}">
                <a16:creationId xmlns:a16="http://schemas.microsoft.com/office/drawing/2014/main" id="{55BF105C-2717-A8B1-40F9-494E443FC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276" y="5568214"/>
            <a:ext cx="1979238" cy="128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2411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7922</TotalTime>
  <Words>1868</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Berlin Sans FB Demi</vt:lpstr>
      <vt:lpstr>Calibri</vt:lpstr>
      <vt:lpstr>Calibri Light</vt:lpstr>
      <vt:lpstr>Casper</vt:lpstr>
      <vt:lpstr>Times New Roman</vt:lpstr>
      <vt:lpstr>Tw Cen MT</vt:lpstr>
      <vt:lpstr>1_Office Theme</vt:lpstr>
      <vt:lpstr>2_Office Theme</vt:lpstr>
      <vt:lpstr>Contents Slide Master</vt:lpstr>
      <vt:lpstr>PowerPoint Presentation</vt:lpstr>
      <vt:lpstr>Group Members</vt:lpstr>
      <vt:lpstr>Outline</vt:lpstr>
      <vt:lpstr>Introduction to Project</vt:lpstr>
      <vt:lpstr>PowerPoint Presentation</vt:lpstr>
      <vt:lpstr>Problem Formulation</vt:lpstr>
      <vt:lpstr>Objectives</vt:lpstr>
      <vt:lpstr>Methodology Used</vt:lpstr>
      <vt:lpstr>PowerPoint Presentation</vt:lpstr>
      <vt:lpstr>PowerPoint Presentation</vt:lpstr>
      <vt:lpstr>FLOWCHART</vt:lpstr>
      <vt:lpstr>OUTPUTS</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Diya Goel</cp:lastModifiedBy>
  <cp:revision>572</cp:revision>
  <dcterms:created xsi:type="dcterms:W3CDTF">2019-01-09T10:33:58Z</dcterms:created>
  <dcterms:modified xsi:type="dcterms:W3CDTF">2024-04-30T06:25:07Z</dcterms:modified>
</cp:coreProperties>
</file>