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4"/>
  </p:sldMasterIdLst>
  <p:notesMasterIdLst>
    <p:notesMasterId r:id="rId23"/>
  </p:notesMasterIdLst>
  <p:sldIdLst>
    <p:sldId id="257" r:id="rId5"/>
    <p:sldId id="258" r:id="rId6"/>
    <p:sldId id="259" r:id="rId7"/>
    <p:sldId id="261" r:id="rId8"/>
    <p:sldId id="269" r:id="rId9"/>
    <p:sldId id="262" r:id="rId10"/>
    <p:sldId id="270" r:id="rId11"/>
    <p:sldId id="263" r:id="rId12"/>
    <p:sldId id="264" r:id="rId13"/>
    <p:sldId id="277" r:id="rId14"/>
    <p:sldId id="276" r:id="rId15"/>
    <p:sldId id="265" r:id="rId16"/>
    <p:sldId id="271" r:id="rId17"/>
    <p:sldId id="272" r:id="rId18"/>
    <p:sldId id="273" r:id="rId19"/>
    <p:sldId id="267" r:id="rId20"/>
    <p:sldId id="27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65" autoAdjust="0"/>
  </p:normalViewPr>
  <p:slideViewPr>
    <p:cSldViewPr snapToGrid="0">
      <p:cViewPr varScale="1">
        <p:scale>
          <a:sx n="103" d="100"/>
          <a:sy n="103" d="100"/>
        </p:scale>
        <p:origin x="14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291B17-9318-49DB-B28B-6E5994AE9581}" type="datetime1">
              <a:rPr lang="en-US" smtClean="0"/>
              <a:t>9/22/2023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3880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9/22/2023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283846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9/22/2023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3299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9/22/2023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5324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291B17-9318-49DB-B28B-6E5994AE9581}" type="datetime1">
              <a:rPr lang="en-US" smtClean="0"/>
              <a:t>9/22/2023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537893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9/22/2023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11663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9/22/2023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5085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6973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291B17-9318-49DB-B28B-6E5994AE9581}" type="datetime1">
              <a:rPr lang="en-US" smtClean="0"/>
              <a:t>9/22/2023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1356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9/22/2023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51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2497495-0637-405E-AE64-5CC7506D51F5}" type="datetime1">
              <a:rPr lang="en-US" smtClean="0"/>
              <a:t>9/22/2023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23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954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031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16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265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149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9/22/2023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2998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9/22/2023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89021945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3440" y="828304"/>
            <a:ext cx="9448800" cy="1825096"/>
          </a:xfrm>
        </p:spPr>
        <p:txBody>
          <a:bodyPr>
            <a:normAutofit/>
          </a:bodyPr>
          <a:lstStyle/>
          <a:p>
            <a:r>
              <a:rPr lang="en-GB" sz="6600" dirty="0"/>
              <a:t>Student Details</a:t>
            </a:r>
            <a:endParaRPr lang="en-US" sz="6600"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 Box 4"/>
          <p:cNvSpPr txBox="1"/>
          <p:nvPr/>
        </p:nvSpPr>
        <p:spPr>
          <a:xfrm>
            <a:off x="853440" y="2933065"/>
            <a:ext cx="9878060" cy="1938020"/>
          </a:xfrm>
          <a:prstGeom prst="rect">
            <a:avLst/>
          </a:prstGeom>
          <a:noFill/>
        </p:spPr>
        <p:txBody>
          <a:bodyPr wrap="square" rtlCol="0">
            <a:spAutoFit/>
          </a:bodyPr>
          <a:lstStyle/>
          <a:p>
            <a:r>
              <a:rPr lang="en-US" sz="2000" dirty="0">
                <a:cs typeface="+mn-lt"/>
              </a:rPr>
              <a:t>Name: PRABHJOT SINGH</a:t>
            </a:r>
          </a:p>
          <a:p>
            <a:r>
              <a:rPr lang="en-US" sz="2000" dirty="0">
                <a:cs typeface="+mn-lt"/>
              </a:rPr>
              <a:t>Skills Build Email ID: jotsinghsansra2002@gmail.com</a:t>
            </a:r>
          </a:p>
          <a:p>
            <a:r>
              <a:rPr lang="en-US" sz="2000" dirty="0">
                <a:cs typeface="+mn-lt"/>
              </a:rPr>
              <a:t>College Name: CHANDIGARH UNIVERSITY</a:t>
            </a:r>
          </a:p>
          <a:p>
            <a:r>
              <a:rPr lang="en-US" sz="2000" dirty="0">
                <a:cs typeface="+mn-lt"/>
              </a:rPr>
              <a:t>College State: CHANDIGARH</a:t>
            </a:r>
          </a:p>
          <a:p>
            <a:r>
              <a:rPr lang="en-US" sz="2000" dirty="0">
                <a:cs typeface="+mn-lt"/>
              </a:rPr>
              <a:t>Internship Domain: Artificial Intelligence</a:t>
            </a:r>
          </a:p>
          <a:p>
            <a:r>
              <a:rPr lang="en-US" sz="2000" dirty="0">
                <a:cs typeface="+mn-lt"/>
              </a:rPr>
              <a:t>Internship Start and End Date:18 AUGUST 2023-30 SEPTEMBER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581191" y="2074646"/>
            <a:ext cx="11029615" cy="3634486"/>
          </a:xfrm>
        </p:spPr>
        <p:txBody>
          <a:bodyPr>
            <a:normAutofit fontScale="97500"/>
          </a:bodyPr>
          <a:lstStyle/>
          <a:p>
            <a:pPr marL="0" indent="0">
              <a:buNone/>
            </a:pPr>
            <a:r>
              <a:rPr lang="en-US" b="1" dirty="0"/>
              <a:t>RANDOM FOREST:</a:t>
            </a:r>
          </a:p>
          <a:p>
            <a:pPr marL="0" indent="0">
              <a:buNone/>
            </a:pPr>
            <a:r>
              <a:rPr lang="en-US" dirty="0"/>
              <a:t>Prior to data preprocessing, the text data should be transformed into numerical features by TF-</a:t>
            </a:r>
            <a:r>
              <a:rPr lang="en-US" dirty="0" err="1"/>
              <a:t>IdF</a:t>
            </a:r>
            <a:r>
              <a:rPr lang="en-US" dirty="0"/>
              <a:t> or other similar techniques. For the sentiment analysis task, Random Forest should be selected as an ensemble learning technique. Training should be conducted on the dataset to train a random forest classifier. Hyperparameter tuning should be applied to fine-tune the hyperparameter parameters, such as tree count, tree depth, and sample size. Cross-validation should be used to assess the performance and generalizability of the random forest model. Finally, standard classification metrics should be used to evaluate the model's performance, as is the case for other models.</a:t>
            </a:r>
          </a:p>
        </p:txBody>
      </p:sp>
    </p:spTree>
    <p:extLst>
      <p:ext uri="{BB962C8B-B14F-4D97-AF65-F5344CB8AC3E}">
        <p14:creationId xmlns:p14="http://schemas.microsoft.com/office/powerpoint/2010/main" val="97297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581191" y="2074646"/>
            <a:ext cx="11029615" cy="3634486"/>
          </a:xfrm>
        </p:spPr>
        <p:txBody>
          <a:bodyPr>
            <a:normAutofit fontScale="97500" lnSpcReduction="10000"/>
          </a:bodyPr>
          <a:lstStyle/>
          <a:p>
            <a:pPr marL="0" indent="0">
              <a:buNone/>
            </a:pPr>
            <a:r>
              <a:rPr lang="en-US" b="1" dirty="0"/>
              <a:t>Support Vector Machine:</a:t>
            </a:r>
          </a:p>
          <a:p>
            <a:pPr marL="0" indent="0">
              <a:buNone/>
            </a:pPr>
            <a:r>
              <a:rPr lang="en-US" dirty="0"/>
              <a:t>Prior to preprocessing, the text data should be preprocessed in accordance with the Naive Bayesian approach, including vectorization with TF-IDF and other techniques. The SVM model should be selected according to the task, with linear SVM being the most common for linearly separated data and non-linear SVM (such as RBF kernel) being the most common. Training should be conducted on the preprocessed dataset, with the aim of finding the hyperplane that best approximates the range of sentiment classes. Parameters should be fine-tuned to optimize model performance, such as regularization parameter C and kernel parameters. Cross-validation should be employed to assess the SVM model's generalizability to unseen data. Finally, the model should be evaluated using standard classification metrics as previously mentioned.</a:t>
            </a:r>
          </a:p>
        </p:txBody>
      </p:sp>
    </p:spTree>
    <p:extLst>
      <p:ext uri="{BB962C8B-B14F-4D97-AF65-F5344CB8AC3E}">
        <p14:creationId xmlns:p14="http://schemas.microsoft.com/office/powerpoint/2010/main" val="356847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581191" y="2074646"/>
            <a:ext cx="11029615" cy="3634486"/>
          </a:xfrm>
        </p:spPr>
        <p:txBody>
          <a:bodyPr>
            <a:normAutofit fontScale="97500"/>
          </a:bodyPr>
          <a:lstStyle/>
          <a:p>
            <a:pPr marL="0" indent="0">
              <a:buNone/>
            </a:pPr>
            <a:r>
              <a:rPr lang="en-US" b="1" dirty="0"/>
              <a:t>Multinomial Naive Bayes algorithm: </a:t>
            </a:r>
          </a:p>
          <a:p>
            <a:pPr marL="0" indent="0">
              <a:buNone/>
            </a:pPr>
            <a:r>
              <a:rPr lang="en-US" dirty="0"/>
              <a:t>In order to successfully perform text classification tasks such as sentiment analysis, it is important to consider the probabilistic classification of the data. To begin, the text data should be pre-processed with tokenization, </a:t>
            </a:r>
            <a:r>
              <a:rPr lang="en-US" dirty="0" err="1"/>
              <a:t>stopword</a:t>
            </a:r>
            <a:r>
              <a:rPr lang="en-US" dirty="0"/>
              <a:t> removal, and vectorization techniques, such as TF-</a:t>
            </a:r>
            <a:r>
              <a:rPr lang="en-US" dirty="0" err="1"/>
              <a:t>IdF</a:t>
            </a:r>
            <a:r>
              <a:rPr lang="en-US" dirty="0"/>
              <a:t>. Once the text data has been pre-processed, the model should be selected and trained on the labeled dataset. If necessary, parameter tuning should be performed to avoid zero probabilities. Cross-validations should be employed to assess the performance of the model and its generalization capabilities, and the model should be evaluated using appropriate metrics such as accuracy, precision, and recall, as well as the F1-Score and ROC curve of the binary sentiment classification</a:t>
            </a:r>
            <a:r>
              <a:rPr lang="en-US" b="1"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838200" y="171162"/>
            <a:ext cx="2840182" cy="2371148"/>
          </a:xfrm>
        </p:spPr>
        <p:txBody>
          <a:bodyPr vert="horz" lIns="91440" tIns="45720" rIns="91440" bIns="45720" rtlCol="0" anchor="ctr">
            <a:normAutofit/>
          </a:bodyPr>
          <a:lstStyle/>
          <a:p>
            <a:pPr defTabSz="914400">
              <a:lnSpc>
                <a:spcPct val="90000"/>
              </a:lnSpc>
            </a:pPr>
            <a:r>
              <a:rPr lang="en-US" sz="3200" kern="1200">
                <a:solidFill>
                  <a:srgbClr val="FFFFFF"/>
                </a:solidFill>
                <a:latin typeface="+mj-lt"/>
                <a:ea typeface="+mj-ea"/>
                <a:cs typeface="+mj-cs"/>
              </a:rPr>
              <a:t>Results</a:t>
            </a:r>
          </a:p>
        </p:txBody>
      </p:sp>
      <p:pic>
        <p:nvPicPr>
          <p:cNvPr id="7" name="Content Placeholder 6">
            <a:extLst>
              <a:ext uri="{FF2B5EF4-FFF2-40B4-BE49-F238E27FC236}">
                <a16:creationId xmlns:a16="http://schemas.microsoft.com/office/drawing/2014/main" id="{EFF3723E-AB52-E6B4-9147-BE77EDA5AA04}"/>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44">
            <a:extLst>
              <a:ext uri="{FF2B5EF4-FFF2-40B4-BE49-F238E27FC236}">
                <a16:creationId xmlns:a16="http://schemas.microsoft.com/office/drawing/2014/main" id="{EC3BBC63-DC19-41B8-AB81-E30CC21AEB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5" name="Picture 46">
            <a:extLst>
              <a:ext uri="{FF2B5EF4-FFF2-40B4-BE49-F238E27FC236}">
                <a16:creationId xmlns:a16="http://schemas.microsoft.com/office/drawing/2014/main" id="{387CAEF2-F22C-4F37-B4E4-C70558C0BC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56" name="Rectangle 48">
            <a:extLst>
              <a:ext uri="{FF2B5EF4-FFF2-40B4-BE49-F238E27FC236}">
                <a16:creationId xmlns:a16="http://schemas.microsoft.com/office/drawing/2014/main" id="{6D825F7A-CF63-4DBE-A675-53AFFCEBC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a:t>Results</a:t>
            </a:r>
          </a:p>
        </p:txBody>
      </p:sp>
      <p:sp>
        <p:nvSpPr>
          <p:cNvPr id="57" name="Rectangle 50">
            <a:extLst>
              <a:ext uri="{FF2B5EF4-FFF2-40B4-BE49-F238E27FC236}">
                <a16:creationId xmlns:a16="http://schemas.microsoft.com/office/drawing/2014/main" id="{D1FF7FAA-8D7B-48B1-BAE6-C92A114D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454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9CD3179-6BAF-BF3D-4C0E-397B4BA07F0C}"/>
              </a:ext>
            </a:extLst>
          </p:cNvPr>
          <p:cNvPicPr>
            <a:picLocks noChangeAspect="1"/>
          </p:cNvPicPr>
          <p:nvPr/>
        </p:nvPicPr>
        <p:blipFill rotWithShape="1">
          <a:blip r:embed="rId4"/>
          <a:srcRect r="43015" b="2"/>
          <a:stretch/>
        </p:blipFill>
        <p:spPr>
          <a:xfrm>
            <a:off x="20" y="10"/>
            <a:ext cx="4654275" cy="4206230"/>
          </a:xfrm>
          <a:prstGeom prst="rect">
            <a:avLst/>
          </a:prstGeom>
        </p:spPr>
      </p:pic>
      <p:sp>
        <p:nvSpPr>
          <p:cNvPr id="53" name="Rectangle 52">
            <a:extLst>
              <a:ext uri="{FF2B5EF4-FFF2-40B4-BE49-F238E27FC236}">
                <a16:creationId xmlns:a16="http://schemas.microsoft.com/office/drawing/2014/main" id="{C498F730-4F50-4FE8-B07E-BC69AAF76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FCC07DB3-35ED-F6EC-2A41-212BBE68BD6C}"/>
              </a:ext>
            </a:extLst>
          </p:cNvPr>
          <p:cNvPicPr>
            <a:picLocks noChangeAspect="1"/>
          </p:cNvPicPr>
          <p:nvPr/>
        </p:nvPicPr>
        <p:blipFill rotWithShape="1">
          <a:blip r:embed="rId5"/>
          <a:srcRect r="7511" b="3"/>
          <a:stretch/>
        </p:blipFill>
        <p:spPr>
          <a:xfrm>
            <a:off x="20" y="4206240"/>
            <a:ext cx="4649582" cy="2651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48">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2" name="Picture 50">
            <a:extLst>
              <a:ext uri="{FF2B5EF4-FFF2-40B4-BE49-F238E27FC236}">
                <a16:creationId xmlns:a16="http://schemas.microsoft.com/office/drawing/2014/main" id="{D676F4B9-1E76-49E4-8A47-FBDCE00D43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73" name="Rectangle 52">
            <a:extLst>
              <a:ext uri="{FF2B5EF4-FFF2-40B4-BE49-F238E27FC236}">
                <a16:creationId xmlns:a16="http://schemas.microsoft.com/office/drawing/2014/main" id="{EBC2E1EC-F035-4E1A-8AC7-7B555450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794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54">
            <a:extLst>
              <a:ext uri="{FF2B5EF4-FFF2-40B4-BE49-F238E27FC236}">
                <a16:creationId xmlns:a16="http://schemas.microsoft.com/office/drawing/2014/main" id="{2F0E47F8-0D91-4A02-B1D6-1C4FD9D6B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a:t>Results</a:t>
            </a:r>
          </a:p>
        </p:txBody>
      </p:sp>
      <p:sp>
        <p:nvSpPr>
          <p:cNvPr id="75" name="Rectangle 56">
            <a:extLst>
              <a:ext uri="{FF2B5EF4-FFF2-40B4-BE49-F238E27FC236}">
                <a16:creationId xmlns:a16="http://schemas.microsoft.com/office/drawing/2014/main" id="{344A510B-388B-4C6F-9351-65BD35B74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654296" cy="68580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8">
            <a:extLst>
              <a:ext uri="{FF2B5EF4-FFF2-40B4-BE49-F238E27FC236}">
                <a16:creationId xmlns:a16="http://schemas.microsoft.com/office/drawing/2014/main" id="{C7A11C7F-3EDB-407E-8E66-3478DA5AE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F6F7D75-6510-C010-BE58-595E1930315D}"/>
              </a:ext>
            </a:extLst>
          </p:cNvPr>
          <p:cNvPicPr>
            <a:picLocks noChangeAspect="1"/>
          </p:cNvPicPr>
          <p:nvPr/>
        </p:nvPicPr>
        <p:blipFill rotWithShape="1">
          <a:blip r:embed="rId4"/>
          <a:srcRect r="17012" b="2"/>
          <a:stretch/>
        </p:blipFill>
        <p:spPr>
          <a:xfrm>
            <a:off x="41789" y="237781"/>
            <a:ext cx="4851300" cy="5645020"/>
          </a:xfrm>
          <a:prstGeom prst="rect">
            <a:avLst/>
          </a:prstGeom>
        </p:spPr>
      </p:pic>
      <p:pic>
        <p:nvPicPr>
          <p:cNvPr id="23" name="Picture 22">
            <a:extLst>
              <a:ext uri="{FF2B5EF4-FFF2-40B4-BE49-F238E27FC236}">
                <a16:creationId xmlns:a16="http://schemas.microsoft.com/office/drawing/2014/main" id="{4813B144-6295-43C2-FBA3-F0567D7D0BF2}"/>
              </a:ext>
            </a:extLst>
          </p:cNvPr>
          <p:cNvPicPr>
            <a:picLocks noChangeAspect="1"/>
          </p:cNvPicPr>
          <p:nvPr/>
        </p:nvPicPr>
        <p:blipFill rotWithShape="1">
          <a:blip r:embed="rId5"/>
          <a:srcRect r="14415"/>
          <a:stretch/>
        </p:blipFill>
        <p:spPr>
          <a:xfrm>
            <a:off x="6555368" y="-27085"/>
            <a:ext cx="5636631" cy="31678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1560" y="586822"/>
            <a:ext cx="3657600" cy="1645920"/>
          </a:xfrm>
        </p:spPr>
        <p:txBody>
          <a:bodyPr>
            <a:normAutofit/>
          </a:bodyPr>
          <a:lstStyle/>
          <a:p>
            <a:r>
              <a:rPr lang="en-GB" sz="3200"/>
              <a:t>Results</a:t>
            </a:r>
            <a:endParaRPr lang="en-US" sz="3200"/>
          </a:p>
        </p:txBody>
      </p:sp>
      <p:sp>
        <p:nvSpPr>
          <p:cNvPr id="18" name="Content Placeholder 17">
            <a:extLst>
              <a:ext uri="{FF2B5EF4-FFF2-40B4-BE49-F238E27FC236}">
                <a16:creationId xmlns:a16="http://schemas.microsoft.com/office/drawing/2014/main" id="{9B48B583-8270-BCC3-8E93-86D360452B69}"/>
              </a:ext>
            </a:extLst>
          </p:cNvPr>
          <p:cNvSpPr>
            <a:spLocks noGrp="1"/>
          </p:cNvSpPr>
          <p:nvPr>
            <p:ph idx="1"/>
          </p:nvPr>
        </p:nvSpPr>
        <p:spPr>
          <a:xfrm>
            <a:off x="5250106" y="586822"/>
            <a:ext cx="6106742" cy="1645920"/>
          </a:xfrm>
        </p:spPr>
        <p:txBody>
          <a:bodyPr anchor="ctr">
            <a:normAutofit/>
          </a:bodyPr>
          <a:lstStyle/>
          <a:p>
            <a:endParaRPr lang="en-US" sz="1800"/>
          </a:p>
        </p:txBody>
      </p:sp>
      <p:pic>
        <p:nvPicPr>
          <p:cNvPr id="9" name="Content Placeholder 8">
            <a:extLst>
              <a:ext uri="{FF2B5EF4-FFF2-40B4-BE49-F238E27FC236}">
                <a16:creationId xmlns:a16="http://schemas.microsoft.com/office/drawing/2014/main" id="{483EE7F0-EC6B-B514-2468-1EEAB3C24052}"/>
              </a:ext>
            </a:extLst>
          </p:cNvPr>
          <p:cNvPicPr>
            <a:picLocks noChangeAspect="1"/>
          </p:cNvPicPr>
          <p:nvPr/>
        </p:nvPicPr>
        <p:blipFill>
          <a:blip r:embed="rId2"/>
          <a:stretch>
            <a:fillRect/>
          </a:stretch>
        </p:blipFill>
        <p:spPr>
          <a:xfrm>
            <a:off x="557783" y="2874839"/>
            <a:ext cx="5481509" cy="3192979"/>
          </a:xfrm>
          <a:prstGeom prst="rect">
            <a:avLst/>
          </a:prstGeom>
        </p:spPr>
      </p:pic>
      <p:pic>
        <p:nvPicPr>
          <p:cNvPr id="7" name="Picture 6">
            <a:extLst>
              <a:ext uri="{FF2B5EF4-FFF2-40B4-BE49-F238E27FC236}">
                <a16:creationId xmlns:a16="http://schemas.microsoft.com/office/drawing/2014/main" id="{5C9517AE-FD3E-3C08-1D48-C173CEC836AA}"/>
              </a:ext>
            </a:extLst>
          </p:cNvPr>
          <p:cNvPicPr>
            <a:picLocks noChangeAspect="1"/>
          </p:cNvPicPr>
          <p:nvPr/>
        </p:nvPicPr>
        <p:blipFill>
          <a:blip r:embed="rId3"/>
          <a:stretch>
            <a:fillRect/>
          </a:stretch>
        </p:blipFill>
        <p:spPr>
          <a:xfrm>
            <a:off x="6198781" y="3304578"/>
            <a:ext cx="5523082" cy="2333502"/>
          </a:xfrm>
          <a:prstGeom prst="rect">
            <a:avLst/>
          </a:prstGeom>
        </p:spPr>
      </p:pic>
      <p:pic>
        <p:nvPicPr>
          <p:cNvPr id="11" name="Picture 10">
            <a:extLst>
              <a:ext uri="{FF2B5EF4-FFF2-40B4-BE49-F238E27FC236}">
                <a16:creationId xmlns:a16="http://schemas.microsoft.com/office/drawing/2014/main" id="{C9DA2286-19C8-EF99-B1FB-46B5F651236A}"/>
              </a:ext>
            </a:extLst>
          </p:cNvPr>
          <p:cNvPicPr>
            <a:picLocks noChangeAspect="1"/>
          </p:cNvPicPr>
          <p:nvPr/>
        </p:nvPicPr>
        <p:blipFill>
          <a:blip r:embed="rId4"/>
          <a:stretch>
            <a:fillRect/>
          </a:stretch>
        </p:blipFill>
        <p:spPr>
          <a:xfrm>
            <a:off x="5142296" y="1"/>
            <a:ext cx="6925641" cy="28748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7938CF-6D6B-F8AC-D2D4-B0955DBDE288}"/>
              </a:ext>
            </a:extLst>
          </p:cNvPr>
          <p:cNvPicPr>
            <a:picLocks noChangeAspect="1"/>
          </p:cNvPicPr>
          <p:nvPr/>
        </p:nvPicPr>
        <p:blipFill>
          <a:blip r:embed="rId3"/>
          <a:stretch>
            <a:fillRect/>
          </a:stretch>
        </p:blipFill>
        <p:spPr>
          <a:xfrm>
            <a:off x="3116424" y="744535"/>
            <a:ext cx="6549534" cy="5820866"/>
          </a:xfrm>
          <a:prstGeom prst="rect">
            <a:avLst/>
          </a:prstGeom>
        </p:spPr>
      </p:pic>
      <p:sp>
        <p:nvSpPr>
          <p:cNvPr id="8" name="Title 4">
            <a:extLst>
              <a:ext uri="{FF2B5EF4-FFF2-40B4-BE49-F238E27FC236}">
                <a16:creationId xmlns:a16="http://schemas.microsoft.com/office/drawing/2014/main" id="{2720AE09-CBAC-8546-4B88-847BD0242B9E}"/>
              </a:ext>
            </a:extLst>
          </p:cNvPr>
          <p:cNvSpPr>
            <a:spLocks noGrp="1"/>
          </p:cNvSpPr>
          <p:nvPr>
            <p:ph type="title"/>
          </p:nvPr>
        </p:nvSpPr>
        <p:spPr>
          <a:xfrm>
            <a:off x="-312576" y="639315"/>
            <a:ext cx="3429000" cy="1719072"/>
          </a:xfrm>
        </p:spPr>
        <p:txBody>
          <a:bodyPr anchor="b">
            <a:normAutofit/>
          </a:bodyPr>
          <a:lstStyle/>
          <a:p>
            <a:r>
              <a:rPr lang="en-GB" sz="5400" dirty="0"/>
              <a:t>Results</a:t>
            </a:r>
            <a:endParaRPr lang="en-US" sz="5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https://colab.research.google.com/drive/19-e8Lr9FvSKtRCl97V0Ur0UczWfEgbp0?usp=sharing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PROJECT TITLE/Problem Statement</a:t>
            </a:r>
            <a:br>
              <a:rPr lang="en-GB"/>
            </a:br>
            <a:endParaRPr lang="en-US"/>
          </a:p>
        </p:txBody>
      </p:sp>
      <p:sp>
        <p:nvSpPr>
          <p:cNvPr id="3" name="Content Placeholder 2"/>
          <p:cNvSpPr>
            <a:spLocks noGrp="1"/>
          </p:cNvSpPr>
          <p:nvPr>
            <p:ph idx="1"/>
          </p:nvPr>
        </p:nvSpPr>
        <p:spPr/>
        <p:txBody>
          <a:bodyPr>
            <a:normAutofit/>
          </a:bodyPr>
          <a:lstStyle/>
          <a:p>
            <a:r>
              <a:rPr lang="en-US" sz="4800" dirty="0">
                <a:latin typeface="Times New Roman" panose="02020603050405020304" pitchFamily="18" charset="0"/>
                <a:cs typeface="Times New Roman" panose="02020603050405020304" pitchFamily="18" charset="0"/>
              </a:rPr>
              <a:t>Sentiment Analysis of Restaurant Reviews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p>
        </p:txBody>
      </p:sp>
      <p:sp>
        <p:nvSpPr>
          <p:cNvPr id="3" name="Content Placeholder 2"/>
          <p:cNvSpPr>
            <a:spLocks noGrp="1"/>
          </p:cNvSpPr>
          <p:nvPr>
            <p:ph idx="1"/>
          </p:nvPr>
        </p:nvSpPr>
        <p:spPr/>
        <p:txBody>
          <a:bodyPr>
            <a:normAutofit/>
          </a:bodyPr>
          <a:lstStyle/>
          <a:p>
            <a:r>
              <a:rPr lang="en-US"/>
              <a:t>Introduction</a:t>
            </a:r>
          </a:p>
          <a:p>
            <a:r>
              <a:rPr lang="en-US"/>
              <a:t>Problem Statement</a:t>
            </a:r>
          </a:p>
          <a:p>
            <a:r>
              <a:rPr lang="en-US"/>
              <a:t>Project Overview</a:t>
            </a:r>
          </a:p>
          <a:p>
            <a:r>
              <a:rPr lang="en-US"/>
              <a:t>End Uses</a:t>
            </a:r>
          </a:p>
          <a:p>
            <a:r>
              <a:rPr lang="en-US"/>
              <a:t>Solutions and Value Proposition</a:t>
            </a:r>
          </a:p>
          <a:p>
            <a:r>
              <a:rPr lang="en-US"/>
              <a:t>Customization</a:t>
            </a:r>
          </a:p>
          <a:p>
            <a:r>
              <a:rPr lang="en-US"/>
              <a:t>Modelling</a:t>
            </a:r>
          </a:p>
          <a:p>
            <a:r>
              <a:rPr lang="en-US"/>
              <a:t>Results</a:t>
            </a:r>
          </a:p>
          <a:p>
            <a:r>
              <a:rPr lang="en-US"/>
              <a:t>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06281"/>
            <a:ext cx="11029616" cy="1188720"/>
          </a:xfrm>
        </p:spPr>
        <p:txBody>
          <a:bodyPr anchor="ctr"/>
          <a:lstStyle/>
          <a:p>
            <a:r>
              <a:rPr lang="en-US" dirty="0"/>
              <a:t>PROJECT  OVERVIEW</a:t>
            </a:r>
          </a:p>
        </p:txBody>
      </p:sp>
      <p:sp>
        <p:nvSpPr>
          <p:cNvPr id="3" name="Content Placeholder 2"/>
          <p:cNvSpPr>
            <a:spLocks noGrp="1"/>
          </p:cNvSpPr>
          <p:nvPr>
            <p:ph idx="1"/>
          </p:nvPr>
        </p:nvSpPr>
        <p:spPr>
          <a:xfrm>
            <a:off x="465782" y="1355441"/>
            <a:ext cx="11029615" cy="4779027"/>
          </a:xfrm>
        </p:spPr>
        <p:txBody>
          <a:bodyPr>
            <a:normAutofit/>
          </a:bodyPr>
          <a:lstStyle/>
          <a:p>
            <a:pPr marL="0" indent="0">
              <a:buNone/>
            </a:pPr>
            <a:r>
              <a:rPr lang="en-US" sz="2000" b="1" dirty="0"/>
              <a:t>Purpose: </a:t>
            </a:r>
          </a:p>
          <a:p>
            <a:r>
              <a:rPr lang="en-US" sz="1800" dirty="0"/>
              <a:t>The project's primary objective is to conduct sentiment analysis on restaurant reviews to understand customer sentiment, preferences, and views. Additionally, the project will focus on quality improvement, benchmarking, and data-driven decision-making to help restaurant owners and managers make informed decisions.</a:t>
            </a:r>
          </a:p>
          <a:p>
            <a:pPr marL="0" indent="0">
              <a:buNone/>
            </a:pPr>
            <a:r>
              <a:rPr lang="en-US" sz="2000" b="1" dirty="0"/>
              <a:t>Scope:</a:t>
            </a:r>
          </a:p>
          <a:p>
            <a:r>
              <a:rPr lang="en-US" sz="1800" dirty="0"/>
              <a:t>This project will necessitate collecting a large amount of restaurant review data from various sources, including webpages, social media platforms, and review aggregators. NLP techniques will be employed to pre-process and analyze the text data, such as sentiment analysis, entity recognition, and topic modeling. Machine Learning models will be developed to categorize and analyze the sentiment of the reviews, including those of a positive or negative nature, as well as those of a neutral nature. Dashboards or reporting systems will be created to facilitate the collection of sentiment analysis results and to provide more detailed insights to stakeholders. Feedback will be categorized into relevant themes, such as service quality and food quality, as well as ambiance.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PROJECT  OVERVIEW</a:t>
            </a:r>
            <a:endParaRPr lang="en-US"/>
          </a:p>
        </p:txBody>
      </p:sp>
      <p:sp>
        <p:nvSpPr>
          <p:cNvPr id="3" name="Content Placeholder 2"/>
          <p:cNvSpPr>
            <a:spLocks noGrp="1"/>
          </p:cNvSpPr>
          <p:nvPr>
            <p:ph idx="1"/>
          </p:nvPr>
        </p:nvSpPr>
        <p:spPr/>
        <p:txBody>
          <a:bodyPr/>
          <a:lstStyle/>
          <a:p>
            <a:pPr marL="0" indent="0">
              <a:buNone/>
            </a:pPr>
            <a:r>
              <a:rPr lang="en-US" b="1" dirty="0"/>
              <a:t>Objectives:</a:t>
            </a:r>
          </a:p>
          <a:p>
            <a:r>
              <a:rPr lang="en-US" dirty="0"/>
              <a:t>Gather a comprehensive set of restaurant review data from a variety of online sources to ensure a diverse range of cuisines, locations, and platforms. Utilize NLP techniques to purify and preprocess text data, such as removing noise, stuttering, and superfluous characters. Establish a reliable sentiment analysis model to categorize reviews into favorable, unfavorable, or neutral sentiment, and assign sentiment scores to each review to measure sentiment intensity. Utilize entity recognition to recognize particular aspects of a restaurant experience, such as the quality of food, service, atmosphere, and pricing. Utilize topic modeling to extract key topics and themes from reviews, enabling the identification of recurrent issues or strengths.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Investor and stakeholders:</a:t>
            </a:r>
            <a:r>
              <a:rPr lang="en-US" dirty="0"/>
              <a:t> Sentiment analysis is a tool that can be used by investors or stakeholders of restaurant chains or franchises to assess the performance and customer opinion of their investments. A positive sentiment can be a harbinger of future growth.</a:t>
            </a:r>
          </a:p>
          <a:p>
            <a:r>
              <a:rPr lang="en-IN" b="1" i="0" dirty="0">
                <a:effectLst/>
                <a:latin typeface="Söhne"/>
              </a:rPr>
              <a:t>Competitor Analysts</a:t>
            </a:r>
            <a:r>
              <a:rPr lang="en-US" dirty="0"/>
              <a:t>: For those involved in competitive analysis in the restaurant sector, sentiment analysis can be used to compare the sentiment of different restaurants, detect new trends, and gain insight into what makes a particular restaurant stand out from the competition.</a:t>
            </a:r>
          </a:p>
          <a:p>
            <a:r>
              <a:rPr lang="en-IN" b="1" i="0" dirty="0">
                <a:effectLst/>
                <a:latin typeface="Söhne"/>
              </a:rPr>
              <a:t>Market Researchers</a:t>
            </a:r>
            <a:r>
              <a:rPr lang="en-US" dirty="0"/>
              <a:t>: Sentiment analysis can be utilized by market researchers to gain an in-depth understanding of consumer tastes, preferences, and sentiments associated with dining experiences, which can be used to inform market research and strategic planning.</a:t>
            </a:r>
          </a:p>
          <a:p>
            <a:r>
              <a:rPr lang="en-IN" b="1" i="0" dirty="0">
                <a:effectLst/>
                <a:latin typeface="Söhne"/>
              </a:rPr>
              <a:t>Executives and Decision-Makers</a:t>
            </a:r>
            <a:r>
              <a:rPr lang="en-US" b="1" dirty="0"/>
              <a:t>:</a:t>
            </a:r>
            <a:r>
              <a:rPr lang="en-US" dirty="0"/>
              <a:t> Sentiment analysis insights can be used by senior management and decision-makers in the organization to make strategic decisions regarding restaurant operations, growth, and allocation of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YOUR SOLUTION AND ITS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The use of three distinct models allows for a diverse set of sentiment analysis approaches, with each model having its own strengths and weaknesses. This makes the solution more capable of accurately capturing the nuanced sentiment patterns of restaurant reviews. Additionally, by comparing the results of the models, users can select the model that best suits their needs and preferences, allowing them to gain tailored insights. Ensemble learning can also be used to combine the predictions of the models, such as by model stacking or voting. This approach can often improve the accuracy and robustness of the predictions. Finally, by training and tuning three different models, users can benefit from highly tuned models that are able to accurately capture the unique characteristics of the restaurant review data. Finally, by having multiple models, the solution can be more resilient to data variability, as it can adjust to changes in the review sources or customer feedback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025" y="2074545"/>
            <a:ext cx="11029315" cy="3837940"/>
          </a:xfrm>
        </p:spPr>
        <p:txBody>
          <a:bodyPr>
            <a:normAutofit lnSpcReduction="10000"/>
          </a:bodyPr>
          <a:lstStyle/>
          <a:p>
            <a:r>
              <a:rPr lang="en-US" dirty="0"/>
              <a:t>As the number of reviews increases, multiple models can be used to spread out the processing workload, ensuring that sentiment analysis remains effective and scalable. By combining the results of multiple models, advanced insights can be provided, such as identifying areas of agreement and areas of divergence between models, which can be used to identify particularly noteworthy reviews and sentiments. Furthermore, restaurant owners, managers and other stakeholders will be able to rely on robust decision support from multiple models, as they are less prone to bias and model-specific restrictions. Finally, customizing the use of the models can be done to meet the specific needs and preferences of end users. Finally, continuous model improvement is possible over time, as feedback and changes in customer sentiment patterns can be adjusted to ensure that the solution remains effective and relevant.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dirty="0"/>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92500" lnSpcReduction="10000"/>
          </a:bodyPr>
          <a:lstStyle/>
          <a:p>
            <a:r>
              <a:rPr lang="en-US" dirty="0"/>
              <a:t>I utilized my knowledge of natural language processing and understanding of context to improve the precision of sentiment analysis for this project. This not only improved the accuracy of sentiment classification, but also enabled the project to be more flexible and scalable to a variety of text data sources, including restaurant reviews and social media posts, as well as customer surveys. One of the most notable benefits of the model is its adaptability, as it can analyze a wide range of text data types, making it suitable for a variety of industries and applications. Additionally, I optimized the project to maximize its efficiency, as it is able to analyze large amounts of text data in a short amount of time, which is especially useful for businesses that have a high data throughput. To further improve usability, I simplified the project's interface, allowing restaurants to easily incorporate it into their workflow. This makes it simple for restaurants to use the data to improve the overall dining experience of their customers.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55</TotalTime>
  <Words>1502</Words>
  <Application>Microsoft Office PowerPoint</Application>
  <PresentationFormat>Widescreen</PresentationFormat>
  <Paragraphs>54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Söhne</vt:lpstr>
      <vt:lpstr>Times New Roman</vt:lpstr>
      <vt:lpstr>Vapor Trail</vt:lpstr>
      <vt:lpstr>Student Details</vt:lpstr>
      <vt:lpstr>PROJECT TITLE/Problem Statement </vt:lpstr>
      <vt:lpstr>AGENDA</vt:lpstr>
      <vt:lpstr>PROJECT  OVERVIEW</vt:lpstr>
      <vt:lpstr>PROJECT  OVERVIEW</vt:lpstr>
      <vt:lpstr>WHO ARE THE END USERS of this project?</vt:lpstr>
      <vt:lpstr>YOUR SOLUTION AND ITS VALUE PROPOSITION</vt:lpstr>
      <vt:lpstr> YOUR SOLUTION AND ITS VALUE PROPOSITION</vt:lpstr>
      <vt:lpstr>How did you customize the project and make it your own</vt:lpstr>
      <vt:lpstr>MODELLING</vt:lpstr>
      <vt:lpstr>MODELLING</vt:lpstr>
      <vt:lpstr>MODELLING</vt:lpstr>
      <vt:lpstr>Results</vt:lpstr>
      <vt:lpstr>Results</vt:lpstr>
      <vt:lpstr>Results</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sardar ji</cp:lastModifiedBy>
  <cp:revision>6</cp:revision>
  <dcterms:created xsi:type="dcterms:W3CDTF">2021-05-26T16:50:00Z</dcterms:created>
  <dcterms:modified xsi:type="dcterms:W3CDTF">2023-09-22T13:45:46Z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514937B0A6D44926A56D934187BA91A6_13</vt:lpwstr>
  </property>
  <property fmtid="{D5CDD505-2E9C-101B-9397-08002B2CF9AE}" pid="4" name="KSOProductBuildVer">
    <vt:lpwstr>1033-12.2.0.13215</vt:lpwstr>
  </property>
</Properties>
</file>