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57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98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47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92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34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08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9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69610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1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70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05582479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602ECC-5691-7452-2825-05E02536B649}"/>
              </a:ext>
            </a:extLst>
          </p:cNvPr>
          <p:cNvSpPr>
            <a:spLocks noGrp="1"/>
          </p:cNvSpPr>
          <p:nvPr>
            <p:ph type="ctrTitle"/>
          </p:nvPr>
        </p:nvSpPr>
        <p:spPr>
          <a:xfrm>
            <a:off x="565150" y="768334"/>
            <a:ext cx="4134537" cy="2866405"/>
          </a:xfrm>
        </p:spPr>
        <p:txBody>
          <a:bodyPr>
            <a:normAutofit/>
          </a:bodyPr>
          <a:lstStyle/>
          <a:p>
            <a:pPr algn="ctr"/>
            <a:r>
              <a:rPr lang="es-PE" sz="5400" dirty="0"/>
              <a:t>Regresión lineal</a:t>
            </a:r>
          </a:p>
        </p:txBody>
      </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opview of mint green workspace with laptop, coffee, notebook, pen, glasses, and mouse">
            <a:extLst>
              <a:ext uri="{FF2B5EF4-FFF2-40B4-BE49-F238E27FC236}">
                <a16:creationId xmlns:a16="http://schemas.microsoft.com/office/drawing/2014/main" id="{3CDEDAF9-CFBC-EA16-46A2-C10989AA109A}"/>
              </a:ext>
            </a:extLst>
          </p:cNvPr>
          <p:cNvPicPr>
            <a:picLocks noChangeAspect="1"/>
          </p:cNvPicPr>
          <p:nvPr/>
        </p:nvPicPr>
        <p:blipFill rotWithShape="1">
          <a:blip r:embed="rId2"/>
          <a:srcRect r="32576" b="-2"/>
          <a:stretch/>
        </p:blipFill>
        <p:spPr>
          <a:xfrm>
            <a:off x="5264837" y="1"/>
            <a:ext cx="6927163" cy="6857999"/>
          </a:xfrm>
          <a:prstGeom prst="rect">
            <a:avLst/>
          </a:prstGeom>
        </p:spPr>
      </p:pic>
      <p:grpSp>
        <p:nvGrpSpPr>
          <p:cNvPr id="22" name="Group 21">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3"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7078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7495D-557A-211F-81D3-906D646C086D}"/>
              </a:ext>
            </a:extLst>
          </p:cNvPr>
          <p:cNvSpPr>
            <a:spLocks noGrp="1"/>
          </p:cNvSpPr>
          <p:nvPr>
            <p:ph type="title"/>
          </p:nvPr>
        </p:nvSpPr>
        <p:spPr/>
        <p:txBody>
          <a:bodyPr/>
          <a:lstStyle/>
          <a:p>
            <a:r>
              <a:rPr lang="es-PE" dirty="0"/>
              <a:t>Regresión Lineal</a:t>
            </a:r>
          </a:p>
        </p:txBody>
      </p:sp>
      <p:sp>
        <p:nvSpPr>
          <p:cNvPr id="3" name="Marcador de contenido 2">
            <a:extLst>
              <a:ext uri="{FF2B5EF4-FFF2-40B4-BE49-F238E27FC236}">
                <a16:creationId xmlns:a16="http://schemas.microsoft.com/office/drawing/2014/main" id="{EFF766EC-BACD-5EF9-61B0-98A0623A14A5}"/>
              </a:ext>
            </a:extLst>
          </p:cNvPr>
          <p:cNvSpPr>
            <a:spLocks noGrp="1"/>
          </p:cNvSpPr>
          <p:nvPr>
            <p:ph idx="1"/>
          </p:nvPr>
        </p:nvSpPr>
        <p:spPr>
          <a:xfrm>
            <a:off x="565150" y="1702817"/>
            <a:ext cx="10615468" cy="3021584"/>
          </a:xfrm>
        </p:spPr>
        <p:txBody>
          <a:bodyPr/>
          <a:lstStyle/>
          <a:p>
            <a:r>
              <a:rPr lang="es-ES" sz="1800" b="0" i="0" dirty="0">
                <a:solidFill>
                  <a:srgbClr val="000000"/>
                </a:solidFill>
                <a:effectLst/>
                <a:latin typeface="Arial" panose="020B0604020202020204" pitchFamily="34" charset="0"/>
              </a:rPr>
              <a:t>El análisis de regresión utiliza modelos matemáticos para describir relaciones. Por ejemplo, supongamos que la altura fuera el único determinante del peso corporal. Si graficamos la altura (la variable independiente o 'predictora') como una función del peso corporal (la variable dependiente o 'de resultado'), podríamos ver una relación muy lineal, como se ilustra a continuación</a:t>
            </a:r>
            <a:r>
              <a:rPr lang="es-ES" b="0" i="0" dirty="0">
                <a:solidFill>
                  <a:srgbClr val="000000"/>
                </a:solidFill>
                <a:effectLst/>
                <a:latin typeface="Arial" panose="020B0604020202020204" pitchFamily="34" charset="0"/>
              </a:rPr>
              <a:t>.</a:t>
            </a:r>
            <a:endParaRPr lang="es-PE" dirty="0"/>
          </a:p>
        </p:txBody>
      </p:sp>
      <p:pic>
        <p:nvPicPr>
          <p:cNvPr id="5" name="Imagen 4">
            <a:extLst>
              <a:ext uri="{FF2B5EF4-FFF2-40B4-BE49-F238E27FC236}">
                <a16:creationId xmlns:a16="http://schemas.microsoft.com/office/drawing/2014/main" id="{CF557633-50B3-2523-D95F-F37838FDED47}"/>
              </a:ext>
            </a:extLst>
          </p:cNvPr>
          <p:cNvPicPr>
            <a:picLocks noChangeAspect="1"/>
          </p:cNvPicPr>
          <p:nvPr/>
        </p:nvPicPr>
        <p:blipFill>
          <a:blip r:embed="rId2"/>
          <a:stretch>
            <a:fillRect/>
          </a:stretch>
        </p:blipFill>
        <p:spPr>
          <a:xfrm>
            <a:off x="3099416" y="3213609"/>
            <a:ext cx="5630061" cy="2657846"/>
          </a:xfrm>
          <a:prstGeom prst="rect">
            <a:avLst/>
          </a:prstGeom>
        </p:spPr>
      </p:pic>
    </p:spTree>
    <p:extLst>
      <p:ext uri="{BB962C8B-B14F-4D97-AF65-F5344CB8AC3E}">
        <p14:creationId xmlns:p14="http://schemas.microsoft.com/office/powerpoint/2010/main" val="159908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51084F-6536-28CA-5410-220AB9AF48DC}"/>
              </a:ext>
            </a:extLst>
          </p:cNvPr>
          <p:cNvSpPr>
            <a:spLocks noGrp="1"/>
          </p:cNvSpPr>
          <p:nvPr>
            <p:ph idx="1"/>
          </p:nvPr>
        </p:nvSpPr>
        <p:spPr>
          <a:xfrm>
            <a:off x="565150" y="2160016"/>
            <a:ext cx="9354705" cy="3977548"/>
          </a:xfrm>
        </p:spPr>
        <p:txBody>
          <a:bodyPr>
            <a:normAutofit fontScale="77500" lnSpcReduction="20000"/>
          </a:bodyPr>
          <a:lstStyle/>
          <a:p>
            <a:pPr algn="l"/>
            <a:r>
              <a:rPr lang="es-ES" b="0" i="0" dirty="0">
                <a:solidFill>
                  <a:srgbClr val="000000"/>
                </a:solidFill>
                <a:effectLst/>
                <a:latin typeface="Arial" panose="020B0604020202020204" pitchFamily="34" charset="0"/>
              </a:rPr>
              <a:t>También podríamos describir esta relación con la ecuación de una recta, Y = a + b(x), donde 'a' es la intersección en Y </a:t>
            </a:r>
            <a:r>
              <a:rPr lang="es-ES" b="0" i="0" dirty="0" err="1">
                <a:solidFill>
                  <a:srgbClr val="000000"/>
                </a:solidFill>
                <a:effectLst/>
                <a:latin typeface="Arial" panose="020B0604020202020204" pitchFamily="34" charset="0"/>
              </a:rPr>
              <a:t>y</a:t>
            </a:r>
            <a:r>
              <a:rPr lang="es-ES" b="0" i="0" dirty="0">
                <a:solidFill>
                  <a:srgbClr val="000000"/>
                </a:solidFill>
                <a:effectLst/>
                <a:latin typeface="Arial" panose="020B0604020202020204" pitchFamily="34" charset="0"/>
              </a:rPr>
              <a:t> 'b' es la pendiente de la recta. Podríamos usar la ecuación para predecir el peso si supiéramos la altura de un individuo.</a:t>
            </a:r>
          </a:p>
          <a:p>
            <a:pPr algn="l"/>
            <a:r>
              <a:rPr lang="es-ES" b="0" i="0" dirty="0">
                <a:solidFill>
                  <a:srgbClr val="000000"/>
                </a:solidFill>
                <a:effectLst/>
                <a:latin typeface="Arial" panose="020B0604020202020204" pitchFamily="34" charset="0"/>
              </a:rPr>
              <a:t> En este ejemplo, si un individuo midiera 70 pulgadas de alto, predeciríamos que su peso sería:</a:t>
            </a:r>
          </a:p>
          <a:p>
            <a:pPr algn="ctr"/>
            <a:r>
              <a:rPr lang="es-ES" b="0" i="0" dirty="0">
                <a:solidFill>
                  <a:srgbClr val="000000"/>
                </a:solidFill>
                <a:effectLst/>
                <a:latin typeface="Arial" panose="020B0604020202020204" pitchFamily="34" charset="0"/>
              </a:rPr>
              <a:t>Peso = 80 + 2 x (70) = 220 libras.</a:t>
            </a:r>
          </a:p>
          <a:p>
            <a:pPr algn="l"/>
            <a:r>
              <a:rPr lang="es-ES" b="0" i="0" dirty="0">
                <a:solidFill>
                  <a:srgbClr val="000000"/>
                </a:solidFill>
                <a:effectLst/>
                <a:latin typeface="Arial" panose="020B0604020202020204" pitchFamily="34" charset="0"/>
              </a:rPr>
              <a:t>En esta regresión lineal simple, examinamos el impacto de una variable independiente en el resultado. Si la altura fuera el único determinante del peso corporal, esperaríamos que los puntos de los sujetos individuales estuvieran cerca de la línea. Sin embargo, si hubiera otros factores (variables independientes) que influyeran en el peso corporal además de la altura (p. ej., edad, ingesta de calorías y nivel de ejercicio), podríamos esperar que los puntos de los sujetos individuales estuvieran más vagamente dispersos alrededor de la línea, ya que Sólo tenemos en cuenta la altura.</a:t>
            </a:r>
          </a:p>
          <a:p>
            <a:endParaRPr lang="es-PE" dirty="0"/>
          </a:p>
        </p:txBody>
      </p:sp>
      <p:pic>
        <p:nvPicPr>
          <p:cNvPr id="4" name="Imagen 3">
            <a:extLst>
              <a:ext uri="{FF2B5EF4-FFF2-40B4-BE49-F238E27FC236}">
                <a16:creationId xmlns:a16="http://schemas.microsoft.com/office/drawing/2014/main" id="{28123873-16A4-EC79-C68E-EDF455074923}"/>
              </a:ext>
            </a:extLst>
          </p:cNvPr>
          <p:cNvPicPr>
            <a:picLocks noChangeAspect="1"/>
          </p:cNvPicPr>
          <p:nvPr/>
        </p:nvPicPr>
        <p:blipFill>
          <a:blip r:embed="rId2"/>
          <a:stretch>
            <a:fillRect/>
          </a:stretch>
        </p:blipFill>
        <p:spPr>
          <a:xfrm>
            <a:off x="3065633" y="104698"/>
            <a:ext cx="4353738" cy="2055318"/>
          </a:xfrm>
          <a:prstGeom prst="rect">
            <a:avLst/>
          </a:prstGeom>
        </p:spPr>
      </p:pic>
    </p:spTree>
    <p:extLst>
      <p:ext uri="{BB962C8B-B14F-4D97-AF65-F5344CB8AC3E}">
        <p14:creationId xmlns:p14="http://schemas.microsoft.com/office/powerpoint/2010/main" val="3974538362"/>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11</TotalTime>
  <Words>260</Words>
  <Application>Microsoft Office PowerPoint</Application>
  <PresentationFormat>Panorámica</PresentationFormat>
  <Paragraphs>7</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Neue Haas Grotesk Text Pro</vt:lpstr>
      <vt:lpstr>PunchcardVTI</vt:lpstr>
      <vt:lpstr>Regresión lineal</vt:lpstr>
      <vt:lpstr>Regresión Lineal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dc:title>
  <dc:creator>Sarela Palacios Mosquera</dc:creator>
  <cp:lastModifiedBy>Sarela Palacios Mosquera</cp:lastModifiedBy>
  <cp:revision>1</cp:revision>
  <dcterms:created xsi:type="dcterms:W3CDTF">2023-10-25T15:12:39Z</dcterms:created>
  <dcterms:modified xsi:type="dcterms:W3CDTF">2023-10-25T15:24:10Z</dcterms:modified>
</cp:coreProperties>
</file>