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8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5AA2-669B-4D18-8EB9-0354814957E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F067-8633-4840-BFC9-1F47E528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9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5AA2-669B-4D18-8EB9-0354814957E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F067-8633-4840-BFC9-1F47E528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2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5AA2-669B-4D18-8EB9-0354814957E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F067-8633-4840-BFC9-1F47E528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2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5AA2-669B-4D18-8EB9-0354814957E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F067-8633-4840-BFC9-1F47E528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0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5AA2-669B-4D18-8EB9-0354814957E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F067-8633-4840-BFC9-1F47E528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4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5AA2-669B-4D18-8EB9-0354814957E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F067-8633-4840-BFC9-1F47E528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1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5AA2-669B-4D18-8EB9-0354814957E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F067-8633-4840-BFC9-1F47E528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7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5AA2-669B-4D18-8EB9-0354814957E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F067-8633-4840-BFC9-1F47E528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5AA2-669B-4D18-8EB9-0354814957E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F067-8633-4840-BFC9-1F47E528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1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5AA2-669B-4D18-8EB9-0354814957E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F067-8633-4840-BFC9-1F47E528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7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5AA2-669B-4D18-8EB9-0354814957E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F067-8633-4840-BFC9-1F47E528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8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D5AA2-669B-4D18-8EB9-0354814957E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AF067-8633-4840-BFC9-1F47E528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7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chemeClr val="tx1"/>
                </a:solidFill>
              </a:rPr>
              <a:t>UNIT 2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Context Free Grammars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491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38175"/>
            <a:ext cx="8305800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6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3600" b="1" dirty="0" smtClean="0"/>
              <a:t>Left </a:t>
            </a:r>
            <a:r>
              <a:rPr lang="en-US" sz="3600" b="1" dirty="0"/>
              <a:t>and Right Recursive Grammars</a:t>
            </a:r>
            <a:r>
              <a:rPr lang="en-US" sz="3600" dirty="0"/>
              <a:t> </a:t>
            </a:r>
            <a:r>
              <a:rPr lang="en-US" sz="3600" dirty="0" smtClean="0"/>
              <a:t>:In </a:t>
            </a:r>
            <a:r>
              <a:rPr lang="en-US" sz="3600" dirty="0"/>
              <a:t>a context-free grammar G, if there is a production in the form X → </a:t>
            </a:r>
            <a:r>
              <a:rPr lang="en-US" sz="3600" dirty="0" err="1"/>
              <a:t>Xa</a:t>
            </a:r>
            <a:r>
              <a:rPr lang="en-US" sz="3600" dirty="0"/>
              <a:t> where X is a non-terminal and ‘a’ is a string of terminals, it is called a left recursive production. The grammar having a left recursive production is called a left recursive grammar. </a:t>
            </a:r>
          </a:p>
          <a:p>
            <a:pPr marL="0" indent="0">
              <a:buNone/>
            </a:pPr>
            <a:r>
              <a:rPr lang="en-US" sz="3600" dirty="0"/>
              <a:t>And if in a context-free grammar G, if there is a production is in the form X → </a:t>
            </a:r>
            <a:r>
              <a:rPr lang="en-US" sz="3600" dirty="0" err="1"/>
              <a:t>aX</a:t>
            </a:r>
            <a:r>
              <a:rPr lang="en-US" sz="3600" dirty="0"/>
              <a:t> where X is a non-terminal and ‘a’ is a string of terminals, it is called a right recursive production. The grammar having a right recursive production is called a right recursive grammar.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990600"/>
            <a:ext cx="5410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248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CFG 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2800" b="1" dirty="0" smtClean="0"/>
              <a:t>Removal of Unit Productions: </a:t>
            </a:r>
            <a:r>
              <a:rPr lang="en-US" sz="2800" dirty="0" smtClean="0"/>
              <a:t>Any production rule in the form A → B where A, B ∈ Non-terminal is called unit production. </a:t>
            </a:r>
          </a:p>
          <a:p>
            <a:pPr marL="0" indent="0">
              <a:buNone/>
            </a:pPr>
            <a:r>
              <a:rPr lang="en-US" sz="2800" dirty="0" smtClean="0"/>
              <a:t>Removal Procedure: </a:t>
            </a:r>
          </a:p>
          <a:p>
            <a:pPr marL="0" indent="0">
              <a:buNone/>
            </a:pPr>
            <a:r>
              <a:rPr lang="en-US" sz="2800" dirty="0" smtClean="0"/>
              <a:t>Step 1: To remove A→B, add production </a:t>
            </a:r>
            <a:r>
              <a:rPr lang="en-US" sz="2800" dirty="0" err="1" smtClean="0"/>
              <a:t>A→x</a:t>
            </a:r>
            <a:r>
              <a:rPr lang="en-US" sz="2800" dirty="0" smtClean="0"/>
              <a:t> to the grammar rule whenever </a:t>
            </a:r>
            <a:r>
              <a:rPr lang="en-US" sz="2800" dirty="0" err="1" smtClean="0"/>
              <a:t>B→x</a:t>
            </a:r>
            <a:r>
              <a:rPr lang="en-US" sz="2800" dirty="0" smtClean="0"/>
              <a:t> occurs in the grammar. [x ∈ Terminal, x can be Null] </a:t>
            </a:r>
          </a:p>
          <a:p>
            <a:pPr marL="0" indent="0">
              <a:buNone/>
            </a:pPr>
            <a:r>
              <a:rPr lang="en-US" sz="2800" dirty="0" smtClean="0"/>
              <a:t>Step 2: Delete A→B from the grammar. </a:t>
            </a:r>
          </a:p>
          <a:p>
            <a:pPr marL="0" indent="0">
              <a:buNone/>
            </a:pPr>
            <a:r>
              <a:rPr lang="en-US" sz="2800" dirty="0" smtClean="0"/>
              <a:t>Step 3: Repeat from step 1 until all unit productions are removed.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388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Problem: </a:t>
            </a:r>
            <a:r>
              <a:rPr lang="en-US" dirty="0" smtClean="0"/>
              <a:t>Remove unit production from the following: </a:t>
            </a:r>
          </a:p>
          <a:p>
            <a:pPr marL="0" indent="0">
              <a:buNone/>
            </a:pPr>
            <a:r>
              <a:rPr lang="en-US" dirty="0" smtClean="0"/>
              <a:t>S → XY, X → a, Y → Z | b, Z → M, M → N, N → a </a:t>
            </a:r>
          </a:p>
          <a:p>
            <a:pPr marL="0" indent="0">
              <a:buNone/>
            </a:pPr>
            <a:r>
              <a:rPr lang="en-US" b="1" dirty="0" smtClean="0"/>
              <a:t>Solution: </a:t>
            </a:r>
          </a:p>
          <a:p>
            <a:pPr marL="0" indent="0">
              <a:buNone/>
            </a:pPr>
            <a:r>
              <a:rPr lang="en-US" dirty="0" smtClean="0"/>
              <a:t>There are 3 unit productions in the grammar: </a:t>
            </a:r>
          </a:p>
          <a:p>
            <a:pPr marL="0" indent="0">
              <a:buNone/>
            </a:pPr>
            <a:r>
              <a:rPr lang="en-US" dirty="0" smtClean="0"/>
              <a:t>Y → Z,  Z → M,  and  M → 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i)At first, we will remove M → N.   </a:t>
            </a:r>
          </a:p>
          <a:p>
            <a:pPr marL="0" indent="0">
              <a:buNone/>
            </a:pPr>
            <a:r>
              <a:rPr lang="en-US" dirty="0" smtClean="0"/>
              <a:t>As N → a, we add M → a, and M → N is removed. </a:t>
            </a:r>
          </a:p>
          <a:p>
            <a:pPr marL="0" indent="0">
              <a:buNone/>
            </a:pPr>
            <a:r>
              <a:rPr lang="en-US" dirty="0" smtClean="0"/>
              <a:t>The production set becomes  </a:t>
            </a:r>
          </a:p>
          <a:p>
            <a:pPr marL="0" indent="0">
              <a:buNone/>
            </a:pPr>
            <a:r>
              <a:rPr lang="en-US" dirty="0" smtClean="0"/>
              <a:t>S → XY, X → a, Y → Z | b, Z → M, M → a, N → a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3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ii) Now we will remove Z → M.  </a:t>
            </a:r>
          </a:p>
          <a:p>
            <a:pPr marL="0" indent="0">
              <a:buNone/>
            </a:pPr>
            <a:r>
              <a:rPr lang="en-US" dirty="0" smtClean="0"/>
              <a:t>As M → a, we add Z→ a, and Z → M is removed. </a:t>
            </a:r>
          </a:p>
          <a:p>
            <a:pPr marL="0" indent="0">
              <a:buNone/>
            </a:pPr>
            <a:r>
              <a:rPr lang="en-US" dirty="0" smtClean="0"/>
              <a:t>The production set becomes  </a:t>
            </a:r>
          </a:p>
          <a:p>
            <a:pPr marL="0" indent="0">
              <a:buNone/>
            </a:pPr>
            <a:r>
              <a:rPr lang="en-US" dirty="0" smtClean="0"/>
              <a:t>S → XY, X → a, Y → Z | b, Z → a, M → a, N → a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iii)Now we will remove Y → Z.   </a:t>
            </a:r>
          </a:p>
          <a:p>
            <a:pPr marL="0" indent="0">
              <a:buNone/>
            </a:pPr>
            <a:r>
              <a:rPr lang="en-US" dirty="0" smtClean="0"/>
              <a:t>As Z → a, we add Y→ a, and Y → Z is removed. </a:t>
            </a:r>
          </a:p>
          <a:p>
            <a:pPr marL="0" indent="0">
              <a:buNone/>
            </a:pPr>
            <a:r>
              <a:rPr lang="en-US" dirty="0" smtClean="0"/>
              <a:t>The production set becomes </a:t>
            </a:r>
          </a:p>
          <a:p>
            <a:pPr marL="0" indent="0">
              <a:buNone/>
            </a:pPr>
            <a:r>
              <a:rPr lang="en-US" dirty="0" smtClean="0"/>
              <a:t>S → XY, X → a, Y → a | b, Z → a, M → a, N → a </a:t>
            </a:r>
          </a:p>
          <a:p>
            <a:pPr marL="0" indent="0">
              <a:buNone/>
            </a:pPr>
            <a:r>
              <a:rPr lang="en-US" dirty="0" smtClean="0"/>
              <a:t>Now Z, M, and N are unreachable, hence we can remove those. </a:t>
            </a:r>
          </a:p>
          <a:p>
            <a:pPr marL="0" indent="0">
              <a:buNone/>
            </a:pPr>
            <a:r>
              <a:rPr lang="en-US" dirty="0" smtClean="0"/>
              <a:t>The final CFG is unit production free:  </a:t>
            </a:r>
          </a:p>
          <a:p>
            <a:pPr marL="0" indent="0">
              <a:buNone/>
            </a:pPr>
            <a:r>
              <a:rPr lang="en-US" dirty="0" smtClean="0"/>
              <a:t>S → XY,  X → a,  Y → a | 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92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 smtClean="0"/>
              <a:t>2) Removal of Null Productions: </a:t>
            </a:r>
            <a:r>
              <a:rPr lang="en-US" sz="2800" dirty="0" smtClean="0"/>
              <a:t>In a CFG, a non-terminal symbol ‘A’ is a </a:t>
            </a:r>
            <a:r>
              <a:rPr lang="en-US" sz="2800" dirty="0" err="1" smtClean="0"/>
              <a:t>nullable</a:t>
            </a:r>
            <a:r>
              <a:rPr lang="en-US" sz="2800" dirty="0" smtClean="0"/>
              <a:t> variable if there is a production A → ϵ or there is a derivation that starts at A and finally ends up with  </a:t>
            </a:r>
          </a:p>
          <a:p>
            <a:pPr marL="0" indent="0">
              <a:buNone/>
            </a:pPr>
            <a:r>
              <a:rPr lang="en-US" sz="2800" dirty="0" smtClean="0"/>
              <a:t>ϵ:    A → .......… → ϵ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Removal Procedure: </a:t>
            </a:r>
          </a:p>
          <a:p>
            <a:pPr marL="0" indent="0">
              <a:buNone/>
            </a:pPr>
            <a:r>
              <a:rPr lang="en-US" sz="2800" dirty="0" smtClean="0"/>
              <a:t>Step1  Find out </a:t>
            </a:r>
            <a:r>
              <a:rPr lang="en-US" sz="2800" dirty="0" err="1" smtClean="0"/>
              <a:t>nullable</a:t>
            </a:r>
            <a:r>
              <a:rPr lang="en-US" sz="2800" dirty="0" smtClean="0"/>
              <a:t> non-terminal variables which derive ϵ. </a:t>
            </a:r>
          </a:p>
          <a:p>
            <a:pPr marL="0" indent="0">
              <a:buNone/>
            </a:pPr>
            <a:r>
              <a:rPr lang="en-US" sz="2800" dirty="0" smtClean="0"/>
              <a:t>Step2  For each production A → a, construct all productions A → x where x is obtained from ‘a’ by removing one or multiple non-terminals from Step 1. </a:t>
            </a:r>
          </a:p>
          <a:p>
            <a:pPr marL="0" indent="0">
              <a:buNone/>
            </a:pPr>
            <a:r>
              <a:rPr lang="en-US" sz="2800" dirty="0" smtClean="0"/>
              <a:t>Step3  Combine the original productions with the result of step 2 and remove ϵproductions. 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561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Problem: </a:t>
            </a:r>
            <a:r>
              <a:rPr lang="en-US" dirty="0" smtClean="0"/>
              <a:t>Remove null production from the following: </a:t>
            </a:r>
          </a:p>
          <a:p>
            <a:pPr marL="0" indent="0">
              <a:buNone/>
            </a:pPr>
            <a:r>
              <a:rPr lang="en-US" dirty="0" smtClean="0"/>
              <a:t>S→ASA | </a:t>
            </a:r>
            <a:r>
              <a:rPr lang="en-US" dirty="0" err="1" smtClean="0"/>
              <a:t>aB</a:t>
            </a:r>
            <a:r>
              <a:rPr lang="en-US" dirty="0" smtClean="0"/>
              <a:t> | b, A → B, B → b | ϵ </a:t>
            </a:r>
          </a:p>
          <a:p>
            <a:pPr marL="0" indent="0">
              <a:buNone/>
            </a:pPr>
            <a:r>
              <a:rPr lang="en-US" b="1" dirty="0" smtClean="0"/>
              <a:t>Solution: </a:t>
            </a:r>
          </a:p>
          <a:p>
            <a:pPr marL="0" indent="0">
              <a:buNone/>
            </a:pPr>
            <a:r>
              <a:rPr lang="en-US" dirty="0" smtClean="0"/>
              <a:t>There are two </a:t>
            </a:r>
            <a:r>
              <a:rPr lang="en-US" dirty="0" err="1" smtClean="0"/>
              <a:t>nullable</a:t>
            </a:r>
            <a:r>
              <a:rPr lang="en-US" dirty="0" smtClean="0"/>
              <a:t> variables: A and B  </a:t>
            </a:r>
          </a:p>
          <a:p>
            <a:pPr marL="571500" indent="-571500">
              <a:buAutoNum type="romanLcParenR"/>
            </a:pPr>
            <a:r>
              <a:rPr lang="en-US" dirty="0" smtClean="0"/>
              <a:t>At first, we will remove B → ϵ. </a:t>
            </a:r>
          </a:p>
          <a:p>
            <a:pPr marL="571500" indent="-571500">
              <a:buAutoNum type="romanLcParenR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After removing B → </a:t>
            </a:r>
            <a:r>
              <a:rPr lang="el-GR" dirty="0" smtClean="0"/>
              <a:t>ϵ, </a:t>
            </a:r>
            <a:r>
              <a:rPr lang="en-US" dirty="0" smtClean="0"/>
              <a:t>the production set becomes:</a:t>
            </a:r>
          </a:p>
          <a:p>
            <a:pPr marL="0" indent="0">
              <a:buNone/>
            </a:pPr>
            <a:r>
              <a:rPr lang="en-US" dirty="0" smtClean="0"/>
              <a:t> S→ASA | </a:t>
            </a:r>
            <a:r>
              <a:rPr lang="en-US" dirty="0" err="1" smtClean="0"/>
              <a:t>aB</a:t>
            </a:r>
            <a:r>
              <a:rPr lang="en-US" dirty="0" smtClean="0"/>
              <a:t> | b | a,  A → B| b | </a:t>
            </a:r>
            <a:r>
              <a:rPr lang="el-GR" dirty="0" smtClean="0"/>
              <a:t>ϵ,  </a:t>
            </a:r>
            <a:r>
              <a:rPr lang="en-US" dirty="0" smtClean="0"/>
              <a:t>B → b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ii) Now we will remove A → ϵ. </a:t>
            </a:r>
          </a:p>
          <a:p>
            <a:pPr marL="0" indent="0">
              <a:buNone/>
            </a:pPr>
            <a:r>
              <a:rPr lang="en-US" dirty="0" smtClean="0"/>
              <a:t>After removing A → ϵ, the production set becomes: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S→ASA | </a:t>
            </a:r>
            <a:r>
              <a:rPr lang="en-US" dirty="0" err="1" smtClean="0"/>
              <a:t>aB</a:t>
            </a:r>
            <a:r>
              <a:rPr lang="en-US" dirty="0" smtClean="0"/>
              <a:t> | b | a | SA | AS | S,  A → B| b,  B → b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is the final production set without null transition.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90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Chomsky Normal Form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A CFG is in Chomsky Normal Form if the Productions are in the following forms: </a:t>
            </a:r>
          </a:p>
          <a:p>
            <a:pPr marL="0" indent="0">
              <a:buNone/>
            </a:pPr>
            <a:r>
              <a:rPr lang="en-US" dirty="0" smtClean="0"/>
              <a:t>A → a  </a:t>
            </a:r>
          </a:p>
          <a:p>
            <a:pPr marL="0" indent="0">
              <a:buNone/>
            </a:pPr>
            <a:r>
              <a:rPr lang="en-US" dirty="0" smtClean="0"/>
              <a:t>A → BC </a:t>
            </a:r>
          </a:p>
          <a:p>
            <a:pPr marL="0" indent="0">
              <a:buNone/>
            </a:pPr>
            <a:r>
              <a:rPr lang="en-US" dirty="0" smtClean="0"/>
              <a:t>S → ϵ  </a:t>
            </a:r>
          </a:p>
          <a:p>
            <a:pPr marL="0" indent="0">
              <a:buNone/>
            </a:pPr>
            <a:r>
              <a:rPr lang="en-US" dirty="0" smtClean="0"/>
              <a:t>where A, B, and C are non-terminals and a is terminal.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21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Algorithm to Convert into Chomsky Normal Form: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1 : If the start symbol S occurs on some right side, create a new start symbol S’ and a new production S’ → 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2 : Remove Null productions. (Using the Null production removal algorithm discussed earlier)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3 : Remove unit productions. (Using the Unit production removal algorithm discussed earlier)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4 : Replace each production A → B1…</a:t>
            </a:r>
            <a:r>
              <a:rPr lang="en-US" dirty="0" err="1" smtClean="0"/>
              <a:t>Bn</a:t>
            </a:r>
            <a:r>
              <a:rPr lang="en-US" dirty="0" smtClean="0"/>
              <a:t> where n &gt; 2 with A → B1C where C → B2 …Bn. Repeat this step for all productions having two or more symbols in the right side.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Step 5 :  If the right side of any production is in the form A→ </a:t>
            </a:r>
            <a:r>
              <a:rPr lang="en-US" dirty="0" err="1" smtClean="0"/>
              <a:t>aB</a:t>
            </a:r>
            <a:r>
              <a:rPr lang="en-US" dirty="0" smtClean="0"/>
              <a:t> where a is a terminal and A, B are non-terminal, then the production is replaced by A→ XB and X→ a. Repeat this step for every production which is in the form A→ </a:t>
            </a:r>
            <a:r>
              <a:rPr lang="en-US" dirty="0" err="1" smtClean="0"/>
              <a:t>aB.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11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Problem: </a:t>
            </a:r>
            <a:r>
              <a:rPr lang="en-US" dirty="0" smtClean="0"/>
              <a:t>Convert the following CFG into CNF </a:t>
            </a:r>
          </a:p>
          <a:p>
            <a:pPr marL="0" indent="0">
              <a:buNone/>
            </a:pPr>
            <a:r>
              <a:rPr lang="en-US" dirty="0" smtClean="0"/>
              <a:t>S→ ASA | </a:t>
            </a:r>
            <a:r>
              <a:rPr lang="en-US" dirty="0" err="1" smtClean="0"/>
              <a:t>aB</a:t>
            </a:r>
            <a:r>
              <a:rPr lang="en-US" dirty="0" smtClean="0"/>
              <a:t>,  A → B | S,  B → b | ϵ 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Solution: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(1) Since S appears in R.H.S, we add a new state S0 and S0→S is added to the production set and it becomes: </a:t>
            </a:r>
          </a:p>
          <a:p>
            <a:pPr marL="0" indent="0">
              <a:buNone/>
            </a:pPr>
            <a:r>
              <a:rPr lang="en-US" dirty="0" smtClean="0"/>
              <a:t> S0→S,  S→ ASA | </a:t>
            </a:r>
            <a:r>
              <a:rPr lang="en-US" dirty="0" err="1" smtClean="0"/>
              <a:t>aB</a:t>
            </a:r>
            <a:r>
              <a:rPr lang="en-US" dirty="0" smtClean="0"/>
              <a:t>,  A → B | S,   B → b | ϵ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(2) Now we will remove the null productions: </a:t>
            </a:r>
          </a:p>
          <a:p>
            <a:pPr marL="0" indent="0">
              <a:buNone/>
            </a:pPr>
            <a:r>
              <a:rPr lang="en-US" dirty="0" smtClean="0"/>
              <a:t>B → ϵ   and   A → ϵ </a:t>
            </a:r>
          </a:p>
          <a:p>
            <a:pPr marL="0" indent="0">
              <a:buNone/>
            </a:pPr>
            <a:r>
              <a:rPr lang="en-US" dirty="0" smtClean="0"/>
              <a:t>After removing B → </a:t>
            </a:r>
            <a:r>
              <a:rPr lang="el-GR" dirty="0" smtClean="0"/>
              <a:t>ϵ, </a:t>
            </a:r>
            <a:r>
              <a:rPr lang="en-US" dirty="0" smtClean="0"/>
              <a:t>the production set becomes: </a:t>
            </a:r>
          </a:p>
          <a:p>
            <a:pPr marL="0" indent="0">
              <a:buNone/>
            </a:pPr>
            <a:r>
              <a:rPr lang="en-US" dirty="0" smtClean="0"/>
              <a:t>  S0→S,  S→ ASA | </a:t>
            </a:r>
            <a:r>
              <a:rPr lang="en-US" dirty="0" err="1" smtClean="0"/>
              <a:t>aB</a:t>
            </a:r>
            <a:r>
              <a:rPr lang="en-US" dirty="0" smtClean="0"/>
              <a:t> | a, A → B | S | </a:t>
            </a:r>
            <a:r>
              <a:rPr lang="el-GR" dirty="0" smtClean="0"/>
              <a:t>ϵ, </a:t>
            </a:r>
            <a:r>
              <a:rPr lang="en-US" dirty="0" smtClean="0"/>
              <a:t>B → b </a:t>
            </a:r>
          </a:p>
          <a:p>
            <a:pPr marL="0" indent="0">
              <a:buNone/>
            </a:pPr>
            <a:r>
              <a:rPr lang="en-US" dirty="0" smtClean="0"/>
              <a:t>After removing A → </a:t>
            </a:r>
            <a:r>
              <a:rPr lang="el-GR" dirty="0" smtClean="0"/>
              <a:t>ϵ, </a:t>
            </a:r>
            <a:r>
              <a:rPr lang="en-US" dirty="0" smtClean="0"/>
              <a:t>the production set becomes: </a:t>
            </a:r>
          </a:p>
          <a:p>
            <a:pPr marL="0" indent="0">
              <a:buNone/>
            </a:pPr>
            <a:r>
              <a:rPr lang="en-US" dirty="0" smtClean="0"/>
              <a:t>  S0→S, S→ ASA | </a:t>
            </a:r>
            <a:r>
              <a:rPr lang="en-US" dirty="0" err="1" smtClean="0"/>
              <a:t>aB</a:t>
            </a:r>
            <a:r>
              <a:rPr lang="en-US" dirty="0" smtClean="0"/>
              <a:t> | a | AS | SA | S, A → B | S, B → b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6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Context-Free Grammar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Definition:  </a:t>
            </a:r>
            <a:r>
              <a:rPr lang="en-US" dirty="0"/>
              <a:t>A context-free grammar (CFG) consisting of a finite set of grammar rules is a quadruple (N, T, P, S) where </a:t>
            </a:r>
          </a:p>
          <a:p>
            <a:r>
              <a:rPr lang="en-US" dirty="0" smtClean="0"/>
              <a:t>N </a:t>
            </a:r>
            <a:r>
              <a:rPr lang="en-US" dirty="0"/>
              <a:t>is a set of non-terminal symbols. </a:t>
            </a:r>
          </a:p>
          <a:p>
            <a:r>
              <a:rPr lang="en-US" dirty="0" smtClean="0"/>
              <a:t>T </a:t>
            </a:r>
            <a:r>
              <a:rPr lang="en-US" dirty="0"/>
              <a:t>is a set of terminals where N ∩ T = NULL. </a:t>
            </a:r>
            <a:endParaRPr lang="en-US" dirty="0" smtClean="0"/>
          </a:p>
          <a:p>
            <a:r>
              <a:rPr lang="en-US" dirty="0" smtClean="0"/>
              <a:t>P </a:t>
            </a:r>
            <a:r>
              <a:rPr lang="en-US" dirty="0"/>
              <a:t>is a set of rules, P: N → (N U T)*, i.e., the left-hand side of the production rule P does have any right context or left context. </a:t>
            </a:r>
          </a:p>
          <a:p>
            <a:r>
              <a:rPr lang="en-US" dirty="0" smtClean="0"/>
              <a:t>S </a:t>
            </a:r>
            <a:r>
              <a:rPr lang="en-US" dirty="0"/>
              <a:t>is the start symbol. 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Example :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grammar ({A}, {a, b, c}, P, A), P : A → </a:t>
            </a:r>
            <a:r>
              <a:rPr lang="en-US" dirty="0" err="1"/>
              <a:t>aA</a:t>
            </a:r>
            <a:r>
              <a:rPr lang="en-US" dirty="0"/>
              <a:t>, A → </a:t>
            </a:r>
            <a:r>
              <a:rPr lang="en-US" dirty="0" err="1"/>
              <a:t>abc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grammar ({S, a, b}, {a, b}, P, S), P: S → </a:t>
            </a:r>
            <a:r>
              <a:rPr lang="en-US" dirty="0" err="1"/>
              <a:t>aSa</a:t>
            </a:r>
            <a:r>
              <a:rPr lang="en-US" dirty="0"/>
              <a:t>, S → </a:t>
            </a:r>
            <a:r>
              <a:rPr lang="en-US" dirty="0" err="1"/>
              <a:t>bSb</a:t>
            </a:r>
            <a:r>
              <a:rPr lang="en-US" dirty="0"/>
              <a:t>, S → </a:t>
            </a:r>
            <a:r>
              <a:rPr lang="el-GR" dirty="0"/>
              <a:t>ε </a:t>
            </a:r>
            <a:r>
              <a:rPr lang="en-US" dirty="0"/>
              <a:t> </a:t>
            </a:r>
            <a:r>
              <a:rPr lang="en-US" dirty="0" smtClean="0"/>
              <a:t>        The </a:t>
            </a:r>
            <a:r>
              <a:rPr lang="en-US" dirty="0"/>
              <a:t>grammar ({S, F}, {0, 1}, P, S), P: S → 00S | 11F,   F → 00F | </a:t>
            </a:r>
            <a:r>
              <a:rPr lang="el-GR" dirty="0"/>
              <a:t>ε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05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(3) Now we will remove the unit productions. </a:t>
            </a:r>
          </a:p>
          <a:p>
            <a:pPr marL="0" indent="0">
              <a:buNone/>
            </a:pPr>
            <a:r>
              <a:rPr lang="en-US" dirty="0" smtClean="0"/>
              <a:t>After removing S→ S, the production set becomes: </a:t>
            </a:r>
          </a:p>
          <a:p>
            <a:pPr marL="0" indent="0">
              <a:buNone/>
            </a:pPr>
            <a:r>
              <a:rPr lang="en-US" dirty="0" smtClean="0"/>
              <a:t>  S0→S, S→ ASA | </a:t>
            </a:r>
            <a:r>
              <a:rPr lang="en-US" dirty="0" err="1" smtClean="0"/>
              <a:t>aB</a:t>
            </a:r>
            <a:r>
              <a:rPr lang="en-US" dirty="0" smtClean="0"/>
              <a:t> | a | AS | SA, A → B | S, B → b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After removing S0→ S, the production set becomes: </a:t>
            </a:r>
          </a:p>
          <a:p>
            <a:pPr marL="0" indent="0">
              <a:buNone/>
            </a:pPr>
            <a:r>
              <a:rPr lang="en-US" dirty="0" smtClean="0"/>
              <a:t>  S0→ ASA | </a:t>
            </a:r>
            <a:r>
              <a:rPr lang="en-US" dirty="0" err="1" smtClean="0"/>
              <a:t>aB</a:t>
            </a:r>
            <a:r>
              <a:rPr lang="en-US" dirty="0" smtClean="0"/>
              <a:t> | a | AS | SA,  S→ ASA | </a:t>
            </a:r>
            <a:r>
              <a:rPr lang="en-US" dirty="0" err="1" smtClean="0"/>
              <a:t>aB</a:t>
            </a:r>
            <a:r>
              <a:rPr lang="en-US" dirty="0" smtClean="0"/>
              <a:t> | a | AS | SA </a:t>
            </a:r>
          </a:p>
          <a:p>
            <a:pPr marL="0" indent="0">
              <a:buNone/>
            </a:pPr>
            <a:r>
              <a:rPr lang="en-US" dirty="0" smtClean="0"/>
              <a:t>  A → B | S,  B → b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After removing A→ B, the production set becomes: </a:t>
            </a:r>
          </a:p>
          <a:p>
            <a:pPr marL="0" indent="0">
              <a:buNone/>
            </a:pPr>
            <a:r>
              <a:rPr lang="en-US" dirty="0" smtClean="0"/>
              <a:t>S0 → ASA | </a:t>
            </a:r>
            <a:r>
              <a:rPr lang="en-US" dirty="0" err="1" smtClean="0"/>
              <a:t>aB</a:t>
            </a:r>
            <a:r>
              <a:rPr lang="en-US" dirty="0" smtClean="0"/>
              <a:t> | a | AS | SA,  S→ ASA | </a:t>
            </a:r>
            <a:r>
              <a:rPr lang="en-US" dirty="0" err="1" smtClean="0"/>
              <a:t>aB</a:t>
            </a:r>
            <a:r>
              <a:rPr lang="en-US" dirty="0" smtClean="0"/>
              <a:t> | a | AS | SA </a:t>
            </a:r>
          </a:p>
          <a:p>
            <a:pPr marL="0" indent="0">
              <a:buNone/>
            </a:pPr>
            <a:r>
              <a:rPr lang="en-US" dirty="0" smtClean="0"/>
              <a:t>A → S | b </a:t>
            </a:r>
          </a:p>
          <a:p>
            <a:pPr marL="0" indent="0">
              <a:buNone/>
            </a:pPr>
            <a:r>
              <a:rPr lang="en-US" dirty="0" smtClean="0"/>
              <a:t>B → b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After removing A→ S, the production set becomes: </a:t>
            </a:r>
          </a:p>
          <a:p>
            <a:pPr marL="0" indent="0">
              <a:buNone/>
            </a:pPr>
            <a:r>
              <a:rPr lang="en-US" dirty="0" smtClean="0"/>
              <a:t> S0 → ASA | </a:t>
            </a:r>
            <a:r>
              <a:rPr lang="en-US" dirty="0" err="1" smtClean="0"/>
              <a:t>aB</a:t>
            </a:r>
            <a:r>
              <a:rPr lang="en-US" dirty="0" smtClean="0"/>
              <a:t> | a | AS | SA,  S→ ASA | </a:t>
            </a:r>
            <a:r>
              <a:rPr lang="en-US" dirty="0" err="1" smtClean="0"/>
              <a:t>aB</a:t>
            </a:r>
            <a:r>
              <a:rPr lang="en-US" dirty="0" smtClean="0"/>
              <a:t> | a | AS | SA </a:t>
            </a:r>
          </a:p>
          <a:p>
            <a:pPr marL="0" indent="0">
              <a:buNone/>
            </a:pPr>
            <a:r>
              <a:rPr lang="en-US" dirty="0" smtClean="0"/>
              <a:t> A → b |ASA | </a:t>
            </a:r>
            <a:r>
              <a:rPr lang="en-US" dirty="0" err="1" smtClean="0"/>
              <a:t>aB</a:t>
            </a:r>
            <a:r>
              <a:rPr lang="en-US" dirty="0" smtClean="0"/>
              <a:t> | a | AS | SA, B → 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30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(4) Now we will find out more than two variables in the R.H.S  </a:t>
            </a:r>
          </a:p>
          <a:p>
            <a:pPr marL="0" indent="0">
              <a:buNone/>
            </a:pPr>
            <a:r>
              <a:rPr lang="en-US" sz="1600" dirty="0" smtClean="0"/>
              <a:t>Here, S0→ ASA, S → ASA, A→ ASA violates two Non-terminals in R.H.S.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Hence we will apply step 4 and step 5 to get the following final production set which is in CNF: 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S0→ AX | </a:t>
            </a:r>
            <a:r>
              <a:rPr lang="en-US" sz="1600" dirty="0" err="1" smtClean="0"/>
              <a:t>aB</a:t>
            </a:r>
            <a:r>
              <a:rPr lang="en-US" sz="1600" dirty="0" smtClean="0"/>
              <a:t> | a | AS | SA </a:t>
            </a:r>
          </a:p>
          <a:p>
            <a:pPr marL="0" indent="0">
              <a:buNone/>
            </a:pPr>
            <a:r>
              <a:rPr lang="en-US" sz="1600" dirty="0" smtClean="0"/>
              <a:t> S→ AX | </a:t>
            </a:r>
            <a:r>
              <a:rPr lang="en-US" sz="1600" dirty="0" err="1" smtClean="0"/>
              <a:t>aB</a:t>
            </a:r>
            <a:r>
              <a:rPr lang="en-US" sz="1600" dirty="0" smtClean="0"/>
              <a:t> | a | AS | SA </a:t>
            </a:r>
          </a:p>
          <a:p>
            <a:pPr marL="0" indent="0">
              <a:buNone/>
            </a:pPr>
            <a:r>
              <a:rPr lang="en-US" sz="1600" dirty="0" smtClean="0"/>
              <a:t>A → b |AX | </a:t>
            </a:r>
            <a:r>
              <a:rPr lang="en-US" sz="1600" dirty="0" err="1" smtClean="0"/>
              <a:t>aB</a:t>
            </a:r>
            <a:r>
              <a:rPr lang="en-US" sz="1600" dirty="0" smtClean="0"/>
              <a:t> | a | AS | SA </a:t>
            </a:r>
          </a:p>
          <a:p>
            <a:pPr marL="0" indent="0">
              <a:buNone/>
            </a:pPr>
            <a:r>
              <a:rPr lang="en-US" sz="1600" dirty="0" smtClean="0"/>
              <a:t> B → b </a:t>
            </a:r>
          </a:p>
          <a:p>
            <a:pPr marL="0" indent="0">
              <a:buNone/>
            </a:pPr>
            <a:r>
              <a:rPr lang="en-US" sz="1600" dirty="0" smtClean="0"/>
              <a:t> X→ SA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(5) We have to change the productions S0→ </a:t>
            </a:r>
            <a:r>
              <a:rPr lang="en-US" sz="1600" dirty="0" err="1" smtClean="0"/>
              <a:t>aB</a:t>
            </a:r>
            <a:r>
              <a:rPr lang="en-US" sz="1600" dirty="0" smtClean="0"/>
              <a:t>, S→ </a:t>
            </a:r>
            <a:r>
              <a:rPr lang="en-US" sz="1600" dirty="0" err="1" smtClean="0"/>
              <a:t>aB</a:t>
            </a:r>
            <a:r>
              <a:rPr lang="en-US" sz="1600" dirty="0" smtClean="0"/>
              <a:t>, A→ </a:t>
            </a:r>
            <a:r>
              <a:rPr lang="en-US" sz="1600" dirty="0" err="1" smtClean="0"/>
              <a:t>aB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And the final production set becomes: </a:t>
            </a:r>
          </a:p>
          <a:p>
            <a:pPr marL="0" indent="0">
              <a:buNone/>
            </a:pPr>
            <a:r>
              <a:rPr lang="en-US" sz="1600" dirty="0" smtClean="0"/>
              <a:t> S0→ AX | YB | a | AS | SA </a:t>
            </a:r>
          </a:p>
          <a:p>
            <a:pPr marL="0" indent="0">
              <a:buNone/>
            </a:pPr>
            <a:r>
              <a:rPr lang="en-US" sz="1600" dirty="0" smtClean="0"/>
              <a:t> S→ AX | YB | a | AS | SA </a:t>
            </a:r>
          </a:p>
          <a:p>
            <a:pPr marL="0" indent="0">
              <a:buNone/>
            </a:pPr>
            <a:r>
              <a:rPr lang="en-US" sz="1600" dirty="0" smtClean="0"/>
              <a:t> A → b |AX | YB | a | AS | SA </a:t>
            </a:r>
          </a:p>
          <a:p>
            <a:pPr marL="0" indent="0">
              <a:buNone/>
            </a:pPr>
            <a:r>
              <a:rPr lang="en-US" sz="1600" dirty="0" smtClean="0"/>
              <a:t> B → b </a:t>
            </a:r>
          </a:p>
          <a:p>
            <a:pPr marL="0" indent="0">
              <a:buNone/>
            </a:pPr>
            <a:r>
              <a:rPr lang="en-US" sz="1600" dirty="0" smtClean="0"/>
              <a:t> X→ SA </a:t>
            </a:r>
          </a:p>
          <a:p>
            <a:pPr marL="0" indent="0">
              <a:buNone/>
            </a:pPr>
            <a:r>
              <a:rPr lang="en-US" sz="1600" dirty="0" smtClean="0"/>
              <a:t> Y → a 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8952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Greibach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CFG is in </a:t>
            </a:r>
            <a:r>
              <a:rPr lang="en-US" dirty="0" err="1" smtClean="0"/>
              <a:t>Greibach</a:t>
            </a:r>
            <a:r>
              <a:rPr lang="en-US" dirty="0" smtClean="0"/>
              <a:t> Normal Form if the Productions are in the following forms: </a:t>
            </a:r>
          </a:p>
          <a:p>
            <a:pPr marL="0" indent="0">
              <a:buNone/>
            </a:pPr>
            <a:r>
              <a:rPr lang="en-US" dirty="0" smtClean="0"/>
              <a:t>A → b  </a:t>
            </a:r>
          </a:p>
          <a:p>
            <a:pPr marL="0" indent="0">
              <a:buNone/>
            </a:pPr>
            <a:r>
              <a:rPr lang="en-US" dirty="0" smtClean="0"/>
              <a:t>A → bD1…</a:t>
            </a:r>
            <a:r>
              <a:rPr lang="en-US" dirty="0" err="1" smtClean="0"/>
              <a:t>Dn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S → ϵ  where A, D1,....,</a:t>
            </a:r>
            <a:r>
              <a:rPr lang="en-US" dirty="0" err="1" smtClean="0"/>
              <a:t>Dn</a:t>
            </a:r>
            <a:r>
              <a:rPr lang="en-US" dirty="0" smtClean="0"/>
              <a:t> are non-terminals and b is a terminal.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Algorithm to Convert a CFG into </a:t>
            </a:r>
            <a:r>
              <a:rPr lang="en-US" dirty="0" err="1" smtClean="0"/>
              <a:t>Greibach</a:t>
            </a:r>
            <a:r>
              <a:rPr lang="en-US" dirty="0" smtClean="0"/>
              <a:t> Normal Form: </a:t>
            </a:r>
          </a:p>
          <a:p>
            <a:pPr marL="0" indent="0">
              <a:buNone/>
            </a:pPr>
            <a:r>
              <a:rPr lang="en-US" dirty="0" smtClean="0"/>
              <a:t>Step 1  If the start symbol S occurs on some right side, create a new start symbol S’ and a new production S’ → S. </a:t>
            </a:r>
          </a:p>
          <a:p>
            <a:pPr marL="0" indent="0">
              <a:buNone/>
            </a:pPr>
            <a:r>
              <a:rPr lang="en-US" dirty="0" smtClean="0"/>
              <a:t>Step 2  Remove Null productions. (Using the Null production removal algorithm discussed earlier) </a:t>
            </a:r>
          </a:p>
          <a:p>
            <a:pPr marL="0" indent="0">
              <a:buNone/>
            </a:pPr>
            <a:r>
              <a:rPr lang="en-US" dirty="0" smtClean="0"/>
              <a:t>Step 3  Remove unit productions. (Using the Unit production removal algorithm discussed earlier) </a:t>
            </a:r>
          </a:p>
          <a:p>
            <a:pPr marL="0" indent="0">
              <a:buNone/>
            </a:pPr>
            <a:r>
              <a:rPr lang="en-US" dirty="0" smtClean="0"/>
              <a:t>Step 4  Remove all direct and indirect left-recursion. </a:t>
            </a:r>
          </a:p>
          <a:p>
            <a:pPr marL="0" indent="0">
              <a:buNone/>
            </a:pPr>
            <a:r>
              <a:rPr lang="en-US" dirty="0" smtClean="0"/>
              <a:t>Step 5  Do proper substitutions of productions to convert it into the proper form of GNF.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58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324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Problem:</a:t>
            </a:r>
            <a:r>
              <a:rPr lang="en-US" sz="2000" dirty="0" smtClean="0"/>
              <a:t> Convert the following CFG into CNF </a:t>
            </a:r>
          </a:p>
          <a:p>
            <a:pPr marL="0" indent="0">
              <a:buNone/>
            </a:pPr>
            <a:r>
              <a:rPr lang="en-US" sz="2000" dirty="0" smtClean="0"/>
              <a:t>S→ XY | </a:t>
            </a:r>
            <a:r>
              <a:rPr lang="en-US" sz="2000" dirty="0" err="1" smtClean="0"/>
              <a:t>Xn</a:t>
            </a:r>
            <a:r>
              <a:rPr lang="en-US" sz="2000" dirty="0" smtClean="0"/>
              <a:t> | p </a:t>
            </a:r>
          </a:p>
          <a:p>
            <a:pPr marL="0" indent="0">
              <a:buNone/>
            </a:pPr>
            <a:r>
              <a:rPr lang="en-US" sz="2000" dirty="0" smtClean="0"/>
              <a:t>X → </a:t>
            </a:r>
            <a:r>
              <a:rPr lang="en-US" sz="2000" dirty="0" err="1" smtClean="0"/>
              <a:t>mX</a:t>
            </a:r>
            <a:r>
              <a:rPr lang="en-US" sz="2000" dirty="0" smtClean="0"/>
              <a:t> | m </a:t>
            </a:r>
          </a:p>
          <a:p>
            <a:pPr marL="0" indent="0">
              <a:buNone/>
            </a:pPr>
            <a:r>
              <a:rPr lang="en-US" sz="2000" dirty="0" smtClean="0"/>
              <a:t>Y → </a:t>
            </a:r>
            <a:r>
              <a:rPr lang="en-US" sz="2000" dirty="0" err="1" smtClean="0"/>
              <a:t>Xn</a:t>
            </a:r>
            <a:r>
              <a:rPr lang="en-US" sz="2000" dirty="0" smtClean="0"/>
              <a:t> | o  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err="1" smtClean="0"/>
              <a:t>Solution:</a:t>
            </a:r>
            <a:r>
              <a:rPr lang="en-US" sz="2000" dirty="0" err="1" smtClean="0"/>
              <a:t>Here</a:t>
            </a:r>
            <a:r>
              <a:rPr lang="en-US" sz="2000" dirty="0" smtClean="0"/>
              <a:t>, S does not appear on the right side of any production and there are no unit or null productions in the production rule set. So, we can skip Step 1 to Step 3. </a:t>
            </a:r>
          </a:p>
          <a:p>
            <a:pPr marL="0" indent="0">
              <a:buNone/>
            </a:pPr>
            <a:r>
              <a:rPr lang="en-US" sz="2000" dirty="0" smtClean="0"/>
              <a:t>Step 4: </a:t>
            </a:r>
          </a:p>
          <a:p>
            <a:pPr marL="0" indent="0">
              <a:buNone/>
            </a:pPr>
            <a:r>
              <a:rPr lang="en-US" sz="2000" dirty="0" smtClean="0"/>
              <a:t>Now after replacing  </a:t>
            </a:r>
          </a:p>
          <a:p>
            <a:pPr marL="0" indent="0">
              <a:buNone/>
            </a:pPr>
            <a:r>
              <a:rPr lang="en-US" sz="2000" dirty="0" smtClean="0"/>
              <a:t>X in S → XY | Xo | p  </a:t>
            </a:r>
          </a:p>
          <a:p>
            <a:pPr marL="0" indent="0">
              <a:buNone/>
            </a:pPr>
            <a:r>
              <a:rPr lang="en-US" sz="2000" dirty="0" smtClean="0"/>
              <a:t>with  </a:t>
            </a:r>
          </a:p>
          <a:p>
            <a:pPr marL="0" indent="0">
              <a:buNone/>
            </a:pPr>
            <a:r>
              <a:rPr lang="en-US" sz="2000" dirty="0" err="1" smtClean="0"/>
              <a:t>mX</a:t>
            </a:r>
            <a:r>
              <a:rPr lang="en-US" sz="2000" dirty="0" smtClean="0"/>
              <a:t> | m  </a:t>
            </a:r>
          </a:p>
          <a:p>
            <a:pPr marL="0" indent="0">
              <a:buNone/>
            </a:pPr>
            <a:r>
              <a:rPr lang="en-US" sz="2000" dirty="0" smtClean="0"/>
              <a:t> we obtain  </a:t>
            </a:r>
          </a:p>
          <a:p>
            <a:pPr marL="0" indent="0">
              <a:buNone/>
            </a:pPr>
            <a:r>
              <a:rPr lang="en-US" sz="2000" dirty="0" smtClean="0"/>
              <a:t>S → </a:t>
            </a:r>
            <a:r>
              <a:rPr lang="en-US" sz="2000" dirty="0" err="1" smtClean="0"/>
              <a:t>mXY</a:t>
            </a:r>
            <a:r>
              <a:rPr lang="en-US" sz="2000" dirty="0" smtClean="0"/>
              <a:t> | </a:t>
            </a:r>
            <a:r>
              <a:rPr lang="en-US" sz="2000" dirty="0" err="1" smtClean="0"/>
              <a:t>mY</a:t>
            </a:r>
            <a:r>
              <a:rPr lang="en-US" sz="2000" dirty="0" smtClean="0"/>
              <a:t> | </a:t>
            </a:r>
            <a:r>
              <a:rPr lang="en-US" sz="2000" dirty="0" err="1" smtClean="0"/>
              <a:t>mXo</a:t>
            </a:r>
            <a:r>
              <a:rPr lang="en-US" sz="2000" dirty="0" smtClean="0"/>
              <a:t> | </a:t>
            </a:r>
            <a:r>
              <a:rPr lang="en-US" sz="2000" dirty="0" err="1" smtClean="0"/>
              <a:t>mo</a:t>
            </a:r>
            <a:r>
              <a:rPr lang="en-US" sz="2000" dirty="0" smtClean="0"/>
              <a:t> | p. 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84955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And after replacing  </a:t>
            </a:r>
          </a:p>
          <a:p>
            <a:pPr marL="0" indent="0">
              <a:buNone/>
            </a:pPr>
            <a:r>
              <a:rPr lang="en-US" dirty="0" smtClean="0"/>
              <a:t>X in Y→ </a:t>
            </a:r>
            <a:r>
              <a:rPr lang="en-US" dirty="0" err="1" smtClean="0"/>
              <a:t>Xn</a:t>
            </a:r>
            <a:r>
              <a:rPr lang="en-US" dirty="0" smtClean="0"/>
              <a:t> | o  </a:t>
            </a:r>
          </a:p>
          <a:p>
            <a:pPr marL="0" indent="0">
              <a:buNone/>
            </a:pPr>
            <a:r>
              <a:rPr lang="en-US" dirty="0" smtClean="0"/>
              <a:t>with the right side of  </a:t>
            </a:r>
          </a:p>
          <a:p>
            <a:pPr marL="0" indent="0">
              <a:buNone/>
            </a:pPr>
            <a:r>
              <a:rPr lang="en-US" dirty="0" smtClean="0"/>
              <a:t>X → </a:t>
            </a:r>
            <a:r>
              <a:rPr lang="en-US" dirty="0" err="1" smtClean="0"/>
              <a:t>mX</a:t>
            </a:r>
            <a:r>
              <a:rPr lang="en-US" dirty="0" smtClean="0"/>
              <a:t> | m  </a:t>
            </a:r>
          </a:p>
          <a:p>
            <a:pPr marL="0" indent="0">
              <a:buNone/>
            </a:pPr>
            <a:r>
              <a:rPr lang="en-US" dirty="0" smtClean="0"/>
              <a:t>we obtain  </a:t>
            </a:r>
          </a:p>
          <a:p>
            <a:pPr marL="0" indent="0">
              <a:buNone/>
            </a:pPr>
            <a:r>
              <a:rPr lang="en-US" dirty="0" smtClean="0"/>
              <a:t>Y→ </a:t>
            </a:r>
            <a:r>
              <a:rPr lang="en-US" dirty="0" err="1" smtClean="0"/>
              <a:t>mXn</a:t>
            </a:r>
            <a:r>
              <a:rPr lang="en-US" dirty="0" smtClean="0"/>
              <a:t> | </a:t>
            </a:r>
            <a:r>
              <a:rPr lang="en-US" dirty="0" err="1" smtClean="0"/>
              <a:t>mn</a:t>
            </a:r>
            <a:r>
              <a:rPr lang="en-US" dirty="0" smtClean="0"/>
              <a:t> | o.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Two new productions O→ o and P → p are added to the production set and then we came to the final GNF as the following: </a:t>
            </a:r>
          </a:p>
          <a:p>
            <a:pPr marL="0" indent="0">
              <a:buNone/>
            </a:pPr>
            <a:r>
              <a:rPr lang="en-US" dirty="0" smtClean="0"/>
              <a:t>S → </a:t>
            </a:r>
            <a:r>
              <a:rPr lang="en-US" dirty="0" err="1" smtClean="0"/>
              <a:t>mXY</a:t>
            </a:r>
            <a:r>
              <a:rPr lang="en-US" dirty="0" smtClean="0"/>
              <a:t> | </a:t>
            </a:r>
            <a:r>
              <a:rPr lang="en-US" dirty="0" err="1" smtClean="0"/>
              <a:t>mY</a:t>
            </a:r>
            <a:r>
              <a:rPr lang="en-US" dirty="0" smtClean="0"/>
              <a:t> | </a:t>
            </a:r>
            <a:r>
              <a:rPr lang="en-US" dirty="0" err="1" smtClean="0"/>
              <a:t>mXC</a:t>
            </a:r>
            <a:r>
              <a:rPr lang="en-US" dirty="0" smtClean="0"/>
              <a:t> | </a:t>
            </a:r>
            <a:r>
              <a:rPr lang="en-US" dirty="0" err="1" smtClean="0"/>
              <a:t>mC</a:t>
            </a:r>
            <a:r>
              <a:rPr lang="en-US" dirty="0" smtClean="0"/>
              <a:t> | p </a:t>
            </a:r>
          </a:p>
          <a:p>
            <a:pPr marL="0" indent="0">
              <a:buNone/>
            </a:pPr>
            <a:r>
              <a:rPr lang="en-US" dirty="0" smtClean="0"/>
              <a:t>X→ </a:t>
            </a:r>
            <a:r>
              <a:rPr lang="en-US" dirty="0" err="1" smtClean="0"/>
              <a:t>mX</a:t>
            </a:r>
            <a:r>
              <a:rPr lang="en-US" dirty="0" smtClean="0"/>
              <a:t> | m </a:t>
            </a:r>
          </a:p>
          <a:p>
            <a:pPr marL="0" indent="0">
              <a:buNone/>
            </a:pPr>
            <a:r>
              <a:rPr lang="en-US" dirty="0" smtClean="0"/>
              <a:t>Y→ </a:t>
            </a:r>
            <a:r>
              <a:rPr lang="en-US" dirty="0" err="1" smtClean="0"/>
              <a:t>mXD</a:t>
            </a:r>
            <a:r>
              <a:rPr lang="en-US" dirty="0" smtClean="0"/>
              <a:t> | </a:t>
            </a:r>
            <a:r>
              <a:rPr lang="en-US" dirty="0" err="1" smtClean="0"/>
              <a:t>mD</a:t>
            </a:r>
            <a:r>
              <a:rPr lang="en-US" dirty="0" smtClean="0"/>
              <a:t> | o </a:t>
            </a:r>
          </a:p>
          <a:p>
            <a:pPr marL="0" indent="0">
              <a:buNone/>
            </a:pPr>
            <a:r>
              <a:rPr lang="en-US" dirty="0" smtClean="0"/>
              <a:t>O → o </a:t>
            </a:r>
          </a:p>
          <a:p>
            <a:pPr marL="0" indent="0">
              <a:buNone/>
            </a:pPr>
            <a:r>
              <a:rPr lang="en-US" dirty="0" smtClean="0"/>
              <a:t>P → p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56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CFL Closure Property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Context-free languages are closed under: </a:t>
            </a:r>
          </a:p>
          <a:p>
            <a:r>
              <a:rPr lang="en-US" dirty="0" smtClean="0"/>
              <a:t>Union  </a:t>
            </a:r>
          </a:p>
          <a:p>
            <a:r>
              <a:rPr lang="en-US" dirty="0" smtClean="0"/>
              <a:t>Concatenation</a:t>
            </a:r>
          </a:p>
          <a:p>
            <a:r>
              <a:rPr lang="en-US" dirty="0" err="1" smtClean="0"/>
              <a:t>Kleene</a:t>
            </a:r>
            <a:r>
              <a:rPr lang="en-US" dirty="0" smtClean="0"/>
              <a:t> Star operation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3997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229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623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40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229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963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229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030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8077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33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457200"/>
            <a:ext cx="85979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71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8153399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33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8153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156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762000"/>
            <a:ext cx="8001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43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556259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2)The </a:t>
            </a:r>
            <a:r>
              <a:rPr lang="en-US" sz="2400" dirty="0"/>
              <a:t>rightmost derivation for the above string "</a:t>
            </a:r>
            <a:r>
              <a:rPr lang="en-US" sz="2400" dirty="0" err="1"/>
              <a:t>a+a</a:t>
            </a:r>
            <a:r>
              <a:rPr lang="en-US" sz="2400" dirty="0"/>
              <a:t>*a" may be: </a:t>
            </a:r>
          </a:p>
          <a:p>
            <a:pPr marL="0" indent="0">
              <a:buNone/>
            </a:pPr>
            <a:r>
              <a:rPr lang="en-US" sz="2400" dirty="0"/>
              <a:t>X → X*X→ X*a → X+X*a →</a:t>
            </a:r>
            <a:r>
              <a:rPr lang="en-US" sz="2400" dirty="0" err="1"/>
              <a:t>X+a</a:t>
            </a:r>
            <a:r>
              <a:rPr lang="en-US" sz="2400" dirty="0"/>
              <a:t>*a→ </a:t>
            </a:r>
            <a:r>
              <a:rPr lang="en-US" sz="2400" dirty="0" err="1"/>
              <a:t>a+a</a:t>
            </a:r>
            <a:r>
              <a:rPr lang="en-US" sz="2400" dirty="0"/>
              <a:t>*a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4953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51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2021</Words>
  <Application>Microsoft Office PowerPoint</Application>
  <PresentationFormat>On-screen Show (4:3)</PresentationFormat>
  <Paragraphs>205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Context-Free Grammar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CFG Simplification</vt:lpstr>
      <vt:lpstr>PowerPoint Presentation</vt:lpstr>
      <vt:lpstr>PowerPoint Presentation</vt:lpstr>
      <vt:lpstr>PowerPoint Presentation</vt:lpstr>
      <vt:lpstr>PowerPoint Presentation</vt:lpstr>
      <vt:lpstr>Chomsky Normal Form </vt:lpstr>
      <vt:lpstr>PowerPoint Presentation</vt:lpstr>
      <vt:lpstr>PowerPoint Presentation</vt:lpstr>
      <vt:lpstr>PowerPoint Presentation</vt:lpstr>
      <vt:lpstr>PowerPoint Presentation</vt:lpstr>
      <vt:lpstr>Greibach Normal Form</vt:lpstr>
      <vt:lpstr>PowerPoint Presentation</vt:lpstr>
      <vt:lpstr>PowerPoint Presentation</vt:lpstr>
      <vt:lpstr>CFL Closure Property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2018-02-15T08:04:39Z</dcterms:created>
  <dcterms:modified xsi:type="dcterms:W3CDTF">2018-02-15T09:25:50Z</dcterms:modified>
</cp:coreProperties>
</file>