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19" r:id="rId33"/>
    <p:sldId id="320" r:id="rId34"/>
    <p:sldId id="321" r:id="rId35"/>
    <p:sldId id="318" r:id="rId36"/>
    <p:sldId id="322" r:id="rId37"/>
    <p:sldId id="323" r:id="rId38"/>
    <p:sldId id="324" r:id="rId39"/>
    <p:sldId id="325" r:id="rId40"/>
    <p:sldId id="326" r:id="rId41"/>
    <p:sldId id="327" r:id="rId42"/>
    <p:sldId id="290" r:id="rId43"/>
    <p:sldId id="291" r:id="rId44"/>
    <p:sldId id="292" r:id="rId45"/>
    <p:sldId id="293" r:id="rId46"/>
    <p:sldId id="295" r:id="rId47"/>
    <p:sldId id="296" r:id="rId48"/>
    <p:sldId id="294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28" r:id="rId71"/>
    <p:sldId id="329" r:id="rId72"/>
    <p:sldId id="331" r:id="rId73"/>
    <p:sldId id="330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28" y="-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1DA4-8D24-4527-AB30-6606AE5C58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6F7-50C7-4255-9D81-34B9C859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4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1DA4-8D24-4527-AB30-6606AE5C58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6F7-50C7-4255-9D81-34B9C859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1DA4-8D24-4527-AB30-6606AE5C58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6F7-50C7-4255-9D81-34B9C859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1DA4-8D24-4527-AB30-6606AE5C58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6F7-50C7-4255-9D81-34B9C859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1DA4-8D24-4527-AB30-6606AE5C58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6F7-50C7-4255-9D81-34B9C859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1DA4-8D24-4527-AB30-6606AE5C58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6F7-50C7-4255-9D81-34B9C859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1DA4-8D24-4527-AB30-6606AE5C58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6F7-50C7-4255-9D81-34B9C859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5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1DA4-8D24-4527-AB30-6606AE5C58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6F7-50C7-4255-9D81-34B9C859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1DA4-8D24-4527-AB30-6606AE5C58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6F7-50C7-4255-9D81-34B9C859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1DA4-8D24-4527-AB30-6606AE5C58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6F7-50C7-4255-9D81-34B9C859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1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1DA4-8D24-4527-AB30-6606AE5C58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6F7-50C7-4255-9D81-34B9C859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6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1DA4-8D24-4527-AB30-6606AE5C58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F6F7-50C7-4255-9D81-34B9C859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2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8153400" cy="380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Automata – What is it?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8001000" cy="5334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term "Automata" is derived from the Greek word "α</a:t>
            </a:r>
            <a:r>
              <a:rPr lang="en-US" dirty="0" err="1" smtClean="0">
                <a:solidFill>
                  <a:schemeClr val="tx1"/>
                </a:solidFill>
              </a:rPr>
              <a:t>ὐτόμ</a:t>
            </a:r>
            <a:r>
              <a:rPr lang="en-US" dirty="0" smtClean="0">
                <a:solidFill>
                  <a:schemeClr val="tx1"/>
                </a:solidFill>
              </a:rPr>
              <a:t>ατα" which means "selfacting". An automaton (Automata in plural) is an abstract self-propelled computing device which follows a predetermined sequence of operations automatically.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 automaton with a finite number of states is called a Finite Automaton (FA) or Finite State Machine (FSM).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2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Graphical Representation of a DFA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DFA is represented by digraphs called state diagram.  </a:t>
            </a:r>
          </a:p>
          <a:p>
            <a:r>
              <a:rPr lang="en-US" dirty="0" smtClean="0"/>
              <a:t>The </a:t>
            </a:r>
            <a:r>
              <a:rPr lang="en-US" dirty="0"/>
              <a:t>vertices represent the states.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arcs labeled with an input alphabet show the transitions.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initial state is denoted by an empty single incoming arc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r>
              <a:rPr lang="en-US" dirty="0"/>
              <a:t>The final state is indicated by double circles. </a:t>
            </a:r>
          </a:p>
        </p:txBody>
      </p:sp>
    </p:spTree>
    <p:extLst>
      <p:ext uri="{BB962C8B-B14F-4D97-AF65-F5344CB8AC3E}">
        <p14:creationId xmlns:p14="http://schemas.microsoft.com/office/powerpoint/2010/main" val="37717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 </a:t>
            </a:r>
            <a:r>
              <a:rPr lang="en-US" dirty="0" smtClean="0"/>
              <a:t>: </a:t>
            </a:r>
            <a:r>
              <a:rPr lang="en-US" dirty="0"/>
              <a:t>Let a deterministic finite automaton be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 </a:t>
            </a:r>
            <a:r>
              <a:rPr lang="en-US" dirty="0"/>
              <a:t>= {a, b, c},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l-GR" dirty="0"/>
              <a:t>Σ = {0, 1</a:t>
            </a:r>
            <a:r>
              <a:rPr lang="el-GR" dirty="0" smtClean="0"/>
              <a:t>},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q0</a:t>
            </a:r>
            <a:r>
              <a:rPr lang="en-US" dirty="0"/>
              <a:t>={a}, </a:t>
            </a:r>
          </a:p>
          <a:p>
            <a:pPr marL="0" indent="0">
              <a:buNone/>
            </a:pPr>
            <a:r>
              <a:rPr lang="en-US" dirty="0" smtClean="0"/>
              <a:t>F</a:t>
            </a:r>
            <a:r>
              <a:rPr lang="en-US" dirty="0"/>
              <a:t>={c},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07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Transition function δ as shown by the following table: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Its </a:t>
            </a:r>
            <a:r>
              <a:rPr lang="en-US" sz="2000" dirty="0"/>
              <a:t>graphical representation would be as follows: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65341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1628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89434" y="456888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/>
              <a:t>Non-deterministic Finite Automaton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NDFA, for a particular input symbol, the machine can move to any combination of the states in the </a:t>
            </a:r>
            <a:r>
              <a:rPr lang="en-US" dirty="0" smtClean="0"/>
              <a:t>machine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the exact state to which the machine moves cannot be determined. Hence, it is called Non-deterministic </a:t>
            </a:r>
            <a:r>
              <a:rPr lang="en-US" sz="2800" dirty="0"/>
              <a:t>Automaton</a:t>
            </a:r>
            <a:r>
              <a:rPr lang="en-US" dirty="0"/>
              <a:t>. As it has finite number of states, the machine is called Non-deterministic Finite Machine or Nondeterministic Finite Automaton.</a:t>
            </a:r>
          </a:p>
        </p:txBody>
      </p:sp>
    </p:spTree>
    <p:extLst>
      <p:ext uri="{BB962C8B-B14F-4D97-AF65-F5344CB8AC3E}">
        <p14:creationId xmlns:p14="http://schemas.microsoft.com/office/powerpoint/2010/main" val="22911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Formal Definition of an NDFA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5100" dirty="0" smtClean="0"/>
              <a:t>An </a:t>
            </a:r>
            <a:r>
              <a:rPr lang="en-US" sz="5100" dirty="0"/>
              <a:t>NDFA can be represented by a 5-tuple (Q, Σ, δ, q0, F) where: </a:t>
            </a:r>
          </a:p>
          <a:p>
            <a:r>
              <a:rPr lang="en-US" sz="5100" dirty="0" smtClean="0"/>
              <a:t>Q </a:t>
            </a:r>
            <a:r>
              <a:rPr lang="en-US" sz="5100" dirty="0"/>
              <a:t>is a finite set of states.  </a:t>
            </a:r>
          </a:p>
          <a:p>
            <a:pPr marL="0" indent="0">
              <a:buNone/>
            </a:pPr>
            <a:endParaRPr lang="en-US" sz="5100" dirty="0"/>
          </a:p>
          <a:p>
            <a:r>
              <a:rPr lang="en-US" sz="5100" dirty="0" smtClean="0"/>
              <a:t>Σ </a:t>
            </a:r>
            <a:r>
              <a:rPr lang="en-US" sz="5100" dirty="0"/>
              <a:t>is a finite set of symbols called the alphabets.  </a:t>
            </a:r>
          </a:p>
          <a:p>
            <a:pPr marL="0" indent="0">
              <a:buNone/>
            </a:pPr>
            <a:endParaRPr lang="en-US" sz="5100" dirty="0"/>
          </a:p>
          <a:p>
            <a:r>
              <a:rPr lang="en-US" sz="5100" dirty="0" smtClean="0"/>
              <a:t>δ </a:t>
            </a:r>
            <a:r>
              <a:rPr lang="en-US" sz="5100" dirty="0"/>
              <a:t>is the transition function where δ: Q × Σ → </a:t>
            </a:r>
            <a:r>
              <a:rPr lang="en-US" sz="5100" dirty="0" smtClean="0"/>
              <a:t>2</a:t>
            </a:r>
            <a:r>
              <a:rPr lang="en-US" sz="5100" baseline="30000" dirty="0" smtClean="0"/>
              <a:t>Q</a:t>
            </a:r>
            <a:r>
              <a:rPr lang="en-US" sz="5100" dirty="0" smtClean="0"/>
              <a:t>  </a:t>
            </a:r>
            <a:r>
              <a:rPr lang="en-US" sz="5100" dirty="0"/>
              <a:t>(Here the power set of Q </a:t>
            </a:r>
            <a:r>
              <a:rPr lang="en-US" sz="5100" dirty="0" smtClean="0"/>
              <a:t>(</a:t>
            </a:r>
            <a:r>
              <a:rPr lang="en-US" sz="5100" dirty="0"/>
              <a:t>2</a:t>
            </a:r>
            <a:r>
              <a:rPr lang="en-US" sz="5100" baseline="30000" dirty="0"/>
              <a:t>Q</a:t>
            </a:r>
            <a:r>
              <a:rPr lang="en-US" sz="5100" dirty="0" smtClean="0"/>
              <a:t>) </a:t>
            </a:r>
            <a:r>
              <a:rPr lang="en-US" sz="5100" dirty="0"/>
              <a:t>has been taken because in case of NDFA, from a state, transition can occur to any combination of Q states) </a:t>
            </a:r>
          </a:p>
          <a:p>
            <a:pPr marL="0" indent="0">
              <a:buNone/>
            </a:pPr>
            <a:endParaRPr lang="en-US" sz="5100" dirty="0"/>
          </a:p>
          <a:p>
            <a:r>
              <a:rPr lang="en-US" sz="5100" dirty="0" smtClean="0"/>
              <a:t> </a:t>
            </a:r>
            <a:r>
              <a:rPr lang="en-US" sz="5100" dirty="0"/>
              <a:t>q0 is the initial state from where any input is processed (q0 ∈ Q).  </a:t>
            </a:r>
          </a:p>
          <a:p>
            <a:pPr marL="0" indent="0">
              <a:buNone/>
            </a:pPr>
            <a:endParaRPr lang="en-US" sz="5100" dirty="0"/>
          </a:p>
          <a:p>
            <a:r>
              <a:rPr lang="en-US" sz="5100" dirty="0" smtClean="0"/>
              <a:t> </a:t>
            </a:r>
            <a:r>
              <a:rPr lang="en-US" sz="5100" dirty="0"/>
              <a:t>F is a set of final state/states of Q (F ⊆ Q). </a:t>
            </a:r>
          </a:p>
        </p:txBody>
      </p:sp>
    </p:spTree>
    <p:extLst>
      <p:ext uri="{BB962C8B-B14F-4D97-AF65-F5344CB8AC3E}">
        <p14:creationId xmlns:p14="http://schemas.microsoft.com/office/powerpoint/2010/main" val="21253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r>
              <a:rPr lang="en-US" sz="2400" dirty="0"/>
              <a:t>Let a non-deterministic finite automaton be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Q </a:t>
            </a:r>
            <a:r>
              <a:rPr lang="en-US" dirty="0"/>
              <a:t>= {a, b, c}  </a:t>
            </a:r>
            <a:r>
              <a:rPr lang="en-US" dirty="0" smtClean="0"/>
              <a:t>, </a:t>
            </a:r>
            <a:r>
              <a:rPr lang="el-GR" dirty="0"/>
              <a:t>Σ = {0, 1}  </a:t>
            </a:r>
            <a:r>
              <a:rPr lang="en-US" dirty="0"/>
              <a:t>,</a:t>
            </a:r>
            <a:r>
              <a:rPr lang="en-US" dirty="0" smtClean="0"/>
              <a:t>q0 </a:t>
            </a:r>
            <a:r>
              <a:rPr lang="en-US" dirty="0"/>
              <a:t>= {a}  ,</a:t>
            </a:r>
            <a:r>
              <a:rPr lang="en-US" dirty="0" smtClean="0"/>
              <a:t>F</a:t>
            </a:r>
            <a:r>
              <a:rPr lang="en-US" dirty="0"/>
              <a:t>={c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The transition function δ as shown below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Its </a:t>
            </a:r>
            <a:r>
              <a:rPr lang="en-US" sz="2400" dirty="0"/>
              <a:t>graphical representation would be as follows: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52700"/>
            <a:ext cx="68580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77" y="4572000"/>
            <a:ext cx="68103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4385" y="535861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DFA </a:t>
            </a:r>
            <a:r>
              <a:rPr lang="en-US" dirty="0" err="1"/>
              <a:t>vs</a:t>
            </a:r>
            <a:r>
              <a:rPr lang="en-US" dirty="0"/>
              <a:t> NDFA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6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/>
              <a:t>Acceptors, Classifiers, and Transducers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Acceptor </a:t>
            </a:r>
            <a:r>
              <a:rPr lang="en-US" dirty="0"/>
              <a:t>(Recognizer</a:t>
            </a:r>
            <a:r>
              <a:rPr lang="en-US" dirty="0" smtClean="0"/>
              <a:t>):  </a:t>
            </a:r>
            <a:r>
              <a:rPr lang="en-US" dirty="0"/>
              <a:t>An automaton that computes a Boolean function is called an acceptor. All the states of an acceptor is either accepting or rejecting the inputs given to it.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Classifier </a:t>
            </a:r>
            <a:r>
              <a:rPr lang="en-US" dirty="0" smtClean="0"/>
              <a:t>: </a:t>
            </a:r>
            <a:r>
              <a:rPr lang="en-US" dirty="0"/>
              <a:t>A classifier has more than two final states and it gives a single output when it terminates.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Transducer:  </a:t>
            </a:r>
            <a:r>
              <a:rPr lang="en-US" dirty="0"/>
              <a:t>An automaton that produces outputs based on current input and/or previous state is called a transducer. Transducers can be of two types: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Mealy </a:t>
            </a:r>
            <a:r>
              <a:rPr lang="en-US" b="1" dirty="0"/>
              <a:t>Machine </a:t>
            </a:r>
            <a:r>
              <a:rPr lang="en-US" b="1" dirty="0" smtClean="0"/>
              <a:t>: </a:t>
            </a:r>
            <a:r>
              <a:rPr lang="en-US" i="1" dirty="0"/>
              <a:t>The output depends both on the current state and the current input.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Moore Machine:  </a:t>
            </a:r>
            <a:r>
              <a:rPr lang="en-US" i="1" dirty="0"/>
              <a:t>The output depends only on the current state.</a:t>
            </a:r>
          </a:p>
        </p:txBody>
      </p:sp>
    </p:spTree>
    <p:extLst>
      <p:ext uri="{BB962C8B-B14F-4D97-AF65-F5344CB8AC3E}">
        <p14:creationId xmlns:p14="http://schemas.microsoft.com/office/powerpoint/2010/main" val="33367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Acceptability by DFA and NDFA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string is accepted by a DFA/NDFA </a:t>
            </a:r>
            <a:r>
              <a:rPr lang="en-US" sz="2400" dirty="0" err="1"/>
              <a:t>iff</a:t>
            </a:r>
            <a:r>
              <a:rPr lang="en-US" sz="2400" dirty="0"/>
              <a:t> the DFA/NDFA starting at the initial state ends in an accepting state (any of the final states) after reading the string wholly.  </a:t>
            </a:r>
          </a:p>
          <a:p>
            <a:pPr marL="0" indent="0">
              <a:buNone/>
            </a:pPr>
            <a:r>
              <a:rPr lang="en-US" sz="2400" dirty="0" smtClean="0"/>
              <a:t>     A </a:t>
            </a:r>
            <a:r>
              <a:rPr lang="en-US" sz="2400" dirty="0"/>
              <a:t>string S is accepted by a DFA/NDFA (Q, Σ, δ, q0, F), </a:t>
            </a:r>
            <a:r>
              <a:rPr lang="en-US" sz="2400" dirty="0" err="1"/>
              <a:t>iff</a:t>
            </a:r>
            <a:r>
              <a:rPr lang="en-US" sz="2400" dirty="0"/>
              <a:t>  </a:t>
            </a:r>
          </a:p>
          <a:p>
            <a:pPr marL="0" indent="0">
              <a:buNone/>
            </a:pPr>
            <a:r>
              <a:rPr lang="en-US" sz="2400" i="1" dirty="0" smtClean="0"/>
              <a:t>     δ</a:t>
            </a:r>
            <a:r>
              <a:rPr lang="en-US" sz="2400" i="1" dirty="0"/>
              <a:t>*(q0, S) ∈ </a:t>
            </a:r>
            <a:r>
              <a:rPr lang="en-US" sz="2400" i="1" dirty="0" smtClean="0"/>
              <a:t>F</a:t>
            </a:r>
          </a:p>
          <a:p>
            <a:r>
              <a:rPr lang="en-US" sz="2400" dirty="0"/>
              <a:t>The language L accepted by DFA/NDFA is   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i="1" dirty="0" smtClean="0"/>
              <a:t>{</a:t>
            </a:r>
            <a:r>
              <a:rPr lang="en-US" sz="2400" i="1" dirty="0"/>
              <a:t>S | S ∈ Σ*  and  δ*(q0, S) ∈ F</a:t>
            </a:r>
            <a:r>
              <a:rPr lang="en-US" sz="2400" i="1" dirty="0" smtClean="0"/>
              <a:t>}</a:t>
            </a:r>
          </a:p>
          <a:p>
            <a:r>
              <a:rPr lang="en-US" sz="2400" dirty="0"/>
              <a:t>A string S′ is not accepted by a DFA/NDFA (Q, Σ, δ, q0, F), </a:t>
            </a:r>
            <a:r>
              <a:rPr lang="en-US" sz="2400" dirty="0" err="1"/>
              <a:t>iff</a:t>
            </a:r>
            <a:r>
              <a:rPr lang="en-US" sz="2400" dirty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i="1" dirty="0" smtClean="0"/>
              <a:t>δ</a:t>
            </a:r>
            <a:r>
              <a:rPr lang="en-US" sz="2400" i="1" dirty="0"/>
              <a:t>*(q0, S′) ∉ </a:t>
            </a:r>
            <a:r>
              <a:rPr lang="en-US" sz="2400" i="1" dirty="0" smtClean="0"/>
              <a:t>F</a:t>
            </a:r>
          </a:p>
          <a:p>
            <a:r>
              <a:rPr lang="en-US" sz="2400" dirty="0"/>
              <a:t>The language L′ not accepted by DFA/NDFA (Complement of accepted language L) is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    {</a:t>
            </a:r>
            <a:r>
              <a:rPr lang="en-US" sz="2400" i="1" dirty="0"/>
              <a:t>S | S ∈ Σ* and δ*(q0, S) ∉ F}</a:t>
            </a:r>
          </a:p>
        </p:txBody>
      </p:sp>
    </p:spTree>
    <p:extLst>
      <p:ext uri="{BB962C8B-B14F-4D97-AF65-F5344CB8AC3E}">
        <p14:creationId xmlns:p14="http://schemas.microsoft.com/office/powerpoint/2010/main" val="41936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600" dirty="0"/>
              <a:t>Strings accepted by the above DFA: {0, 00, 11, 010, 101, ...........} </a:t>
            </a:r>
          </a:p>
          <a:p>
            <a:r>
              <a:rPr lang="en-US" sz="2600" dirty="0"/>
              <a:t>Strings not accepted by the above DFA: {1, 011, 111, ........}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14400"/>
            <a:ext cx="57150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5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Formal definition of a Finite Automaton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An automaton can be represented by a 5-tuple (Q, Σ, δ, q0, F), where: </a:t>
            </a:r>
          </a:p>
          <a:p>
            <a:r>
              <a:rPr lang="en-US" dirty="0" smtClean="0"/>
              <a:t> Q is a finite set of states. </a:t>
            </a:r>
          </a:p>
          <a:p>
            <a:r>
              <a:rPr lang="en-US" dirty="0" smtClean="0"/>
              <a:t> Σ is a finite set of symbols, called the alphabet of the automaton. </a:t>
            </a:r>
          </a:p>
          <a:p>
            <a:r>
              <a:rPr lang="en-US" dirty="0" smtClean="0"/>
              <a:t> δ is the transition function.  </a:t>
            </a:r>
          </a:p>
          <a:p>
            <a:r>
              <a:rPr lang="en-US" dirty="0" smtClean="0"/>
              <a:t>q0 is the initial state from where any input is processed (q0 ∈ Q).  </a:t>
            </a:r>
          </a:p>
          <a:p>
            <a:r>
              <a:rPr lang="en-US" dirty="0" smtClean="0"/>
              <a:t>F is a set of final state/states of Q (F ⊆ Q).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b="1" dirty="0"/>
              <a:t>NDFA to DFA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324600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Problem </a:t>
            </a:r>
            <a:r>
              <a:rPr lang="en-US" sz="2000" dirty="0"/>
              <a:t>Statement Let X = (</a:t>
            </a:r>
            <a:r>
              <a:rPr lang="en-US" sz="2000" dirty="0" err="1"/>
              <a:t>Qx</a:t>
            </a:r>
            <a:r>
              <a:rPr lang="en-US" sz="2000" dirty="0"/>
              <a:t>, Σ, </a:t>
            </a:r>
            <a:r>
              <a:rPr lang="en-US" sz="2000" dirty="0" err="1"/>
              <a:t>δx</a:t>
            </a:r>
            <a:r>
              <a:rPr lang="en-US" sz="2000" dirty="0"/>
              <a:t>, q0, </a:t>
            </a:r>
            <a:r>
              <a:rPr lang="en-US" sz="2000" dirty="0" err="1"/>
              <a:t>Fx</a:t>
            </a:r>
            <a:r>
              <a:rPr lang="en-US" sz="2000" dirty="0"/>
              <a:t>) be an NDFA which accepts the language L(X). We have to design an equivalent DFA Y = (</a:t>
            </a:r>
            <a:r>
              <a:rPr lang="en-US" sz="2000" dirty="0" err="1"/>
              <a:t>Qy</a:t>
            </a:r>
            <a:r>
              <a:rPr lang="en-US" sz="2000" dirty="0"/>
              <a:t>, Σ, </a:t>
            </a:r>
            <a:r>
              <a:rPr lang="en-US" sz="2000" dirty="0" err="1"/>
              <a:t>δy</a:t>
            </a:r>
            <a:r>
              <a:rPr lang="en-US" sz="2000" dirty="0"/>
              <a:t>, q0, </a:t>
            </a:r>
            <a:r>
              <a:rPr lang="en-US" sz="2000" dirty="0" err="1"/>
              <a:t>Fy</a:t>
            </a:r>
            <a:r>
              <a:rPr lang="en-US" sz="2000" dirty="0"/>
              <a:t>) such that L(Y) = L(X). The following procedure converts the NDFA to its equivalent DFA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Algorithm  Input:  An NDFA </a:t>
            </a:r>
          </a:p>
          <a:p>
            <a:pPr marL="0" indent="0">
              <a:buNone/>
            </a:pPr>
            <a:r>
              <a:rPr lang="en-US" sz="2000" dirty="0"/>
              <a:t>Output:  An equivalent DFA </a:t>
            </a:r>
          </a:p>
          <a:p>
            <a:pPr marL="0" indent="0">
              <a:buNone/>
            </a:pPr>
            <a:r>
              <a:rPr lang="en-US" sz="2000" dirty="0" smtClean="0"/>
              <a:t>      Step 1:  </a:t>
            </a:r>
            <a:r>
              <a:rPr lang="en-US" sz="2000" dirty="0"/>
              <a:t>Create state table from the given NDFA. </a:t>
            </a:r>
          </a:p>
          <a:p>
            <a:pPr marL="0" indent="0">
              <a:buNone/>
            </a:pPr>
            <a:r>
              <a:rPr lang="en-US" sz="2000" dirty="0" smtClean="0"/>
              <a:t>      Step 2:  </a:t>
            </a:r>
            <a:r>
              <a:rPr lang="en-US" sz="2000" dirty="0"/>
              <a:t>Create a blank state table under possible input alphabets for the equivalent DFA.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Step 3:  </a:t>
            </a:r>
            <a:r>
              <a:rPr lang="en-US" sz="2000" dirty="0"/>
              <a:t>Mark the start state of the DFA by q0 (Same as the NDFA).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Step 4  :Find out the combination of States {Q0, Q1,... , </a:t>
            </a:r>
            <a:r>
              <a:rPr lang="en-US" sz="2000" dirty="0" err="1" smtClean="0"/>
              <a:t>Qn</a:t>
            </a:r>
            <a:r>
              <a:rPr lang="en-US" sz="2000" dirty="0" smtClean="0"/>
              <a:t>} for each possible input alphabet.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Step 5:  </a:t>
            </a:r>
            <a:r>
              <a:rPr lang="en-US" sz="2000" dirty="0"/>
              <a:t>Each time we generate a new DFA state under the input alphabet columns, we have to apply step 4 again, otherwise go to step 6.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Step </a:t>
            </a:r>
            <a:r>
              <a:rPr lang="en-US" sz="2000" dirty="0"/>
              <a:t>6 </a:t>
            </a:r>
            <a:r>
              <a:rPr lang="en-US" sz="2000" dirty="0" smtClean="0"/>
              <a:t>: </a:t>
            </a:r>
            <a:r>
              <a:rPr lang="en-US" sz="2000" dirty="0"/>
              <a:t>The states which contain any of the final states of the NDFA are the final states of the equivalent DFA.</a:t>
            </a:r>
          </a:p>
        </p:txBody>
      </p:sp>
    </p:spTree>
    <p:extLst>
      <p:ext uri="{BB962C8B-B14F-4D97-AF65-F5344CB8AC3E}">
        <p14:creationId xmlns:p14="http://schemas.microsoft.com/office/powerpoint/2010/main" val="380887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dirty="0"/>
              <a:t>Let us consider the NDFA </a:t>
            </a:r>
            <a:r>
              <a:rPr lang="en-US" sz="2000" dirty="0" smtClean="0"/>
              <a:t>shown </a:t>
            </a:r>
            <a:r>
              <a:rPr lang="en-US" sz="2000" dirty="0"/>
              <a:t>in the figure </a:t>
            </a:r>
            <a:r>
              <a:rPr lang="en-US" sz="2000" dirty="0" smtClean="0"/>
              <a:t>below:</a:t>
            </a:r>
          </a:p>
          <a:p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5486400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645" y="4191000"/>
            <a:ext cx="413385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9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Using </a:t>
            </a:r>
            <a:r>
              <a:rPr lang="en-US" sz="2000" dirty="0"/>
              <a:t>the above algorithm, we find its equivalent DFA. The state table of the DFA is shown in </a:t>
            </a:r>
            <a:r>
              <a:rPr lang="en-US" sz="2000" dirty="0" smtClean="0"/>
              <a:t>below: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81" y="1371600"/>
            <a:ext cx="519112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0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305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2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/>
              <a:t>DFA Minimization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DFA Minimization using </a:t>
            </a:r>
            <a:r>
              <a:rPr lang="en-US" sz="2000" b="1" dirty="0" err="1"/>
              <a:t>Myphill-Nerode</a:t>
            </a:r>
            <a:r>
              <a:rPr lang="en-US" sz="2000" b="1" dirty="0"/>
              <a:t> </a:t>
            </a:r>
            <a:r>
              <a:rPr lang="en-US" sz="2000" b="1" dirty="0" smtClean="0"/>
              <a:t>Theorem:</a:t>
            </a:r>
          </a:p>
          <a:p>
            <a:pPr marL="0" indent="0">
              <a:buNone/>
            </a:pPr>
            <a:r>
              <a:rPr lang="en-US" sz="2000" b="1" dirty="0" smtClean="0"/>
              <a:t>Algorithm:  </a:t>
            </a:r>
            <a:r>
              <a:rPr lang="en-US" sz="2000" b="1" dirty="0"/>
              <a:t>Input  DFA </a:t>
            </a:r>
          </a:p>
          <a:p>
            <a:pPr marL="0" indent="0">
              <a:buNone/>
            </a:pPr>
            <a:r>
              <a:rPr lang="en-US" sz="2000" b="1" dirty="0"/>
              <a:t>Output </a:t>
            </a:r>
            <a:r>
              <a:rPr lang="en-US" sz="2000" b="1" dirty="0" smtClean="0"/>
              <a:t>: </a:t>
            </a:r>
            <a:r>
              <a:rPr lang="en-US" sz="2000" b="1" dirty="0"/>
              <a:t>Minimized DFA </a:t>
            </a:r>
          </a:p>
          <a:p>
            <a:pPr marL="0" indent="0">
              <a:buNone/>
            </a:pPr>
            <a:r>
              <a:rPr lang="en-US" sz="2400" dirty="0"/>
              <a:t>Step </a:t>
            </a:r>
            <a:r>
              <a:rPr lang="en-US" sz="2400" dirty="0" smtClean="0"/>
              <a:t>1:  </a:t>
            </a:r>
            <a:r>
              <a:rPr lang="en-US" sz="2400" dirty="0"/>
              <a:t>Draw a table for all pairs of states (Qi, </a:t>
            </a:r>
            <a:r>
              <a:rPr lang="en-US" sz="2400" dirty="0" err="1"/>
              <a:t>Qj</a:t>
            </a:r>
            <a:r>
              <a:rPr lang="en-US" sz="2400" dirty="0"/>
              <a:t>) not necessarily connected directly [All are unmarked initially] </a:t>
            </a:r>
          </a:p>
          <a:p>
            <a:pPr marL="0" indent="0">
              <a:buNone/>
            </a:pPr>
            <a:r>
              <a:rPr lang="en-US" sz="2400" dirty="0"/>
              <a:t>Step </a:t>
            </a:r>
            <a:r>
              <a:rPr lang="en-US" sz="2400" dirty="0" smtClean="0"/>
              <a:t>2:  </a:t>
            </a:r>
            <a:r>
              <a:rPr lang="en-US" sz="2400" dirty="0"/>
              <a:t>Consider every state pair (Qi, </a:t>
            </a:r>
            <a:r>
              <a:rPr lang="en-US" sz="2400" dirty="0" err="1"/>
              <a:t>Qj</a:t>
            </a:r>
            <a:r>
              <a:rPr lang="en-US" sz="2400" dirty="0"/>
              <a:t>) in the DFA where Qi ∈ F and </a:t>
            </a:r>
            <a:r>
              <a:rPr lang="en-US" sz="2400" dirty="0" err="1"/>
              <a:t>Qj</a:t>
            </a:r>
            <a:r>
              <a:rPr lang="en-US" sz="2400" dirty="0"/>
              <a:t> ∉ F or vice versa and mark them. [Here F is the set of final states] </a:t>
            </a:r>
          </a:p>
          <a:p>
            <a:pPr marL="0" indent="0">
              <a:buNone/>
            </a:pPr>
            <a:r>
              <a:rPr lang="en-US" sz="2400" dirty="0"/>
              <a:t>Step 3 </a:t>
            </a:r>
            <a:r>
              <a:rPr lang="en-US" sz="2400" dirty="0" smtClean="0"/>
              <a:t>: </a:t>
            </a:r>
            <a:r>
              <a:rPr lang="en-US" sz="2400" dirty="0"/>
              <a:t>Repeat this step until we cannot mark anymore states: </a:t>
            </a:r>
          </a:p>
          <a:p>
            <a:pPr marL="0" indent="0">
              <a:buNone/>
            </a:pPr>
            <a:r>
              <a:rPr lang="en-US" sz="2400" dirty="0"/>
              <a:t>If there is an unmarked pair (Qi, </a:t>
            </a:r>
            <a:r>
              <a:rPr lang="en-US" sz="2400" dirty="0" err="1"/>
              <a:t>Qj</a:t>
            </a:r>
            <a:r>
              <a:rPr lang="en-US" sz="2400" dirty="0"/>
              <a:t>), mark it if the pair {δ(Qi, A), δ (Qi, A)} is marked for some input alphabet. </a:t>
            </a:r>
          </a:p>
          <a:p>
            <a:pPr marL="0" indent="0">
              <a:buNone/>
            </a:pPr>
            <a:r>
              <a:rPr lang="en-US" sz="2400" dirty="0"/>
              <a:t>Step </a:t>
            </a:r>
            <a:r>
              <a:rPr lang="en-US" sz="2400" dirty="0" smtClean="0"/>
              <a:t>4:  </a:t>
            </a:r>
            <a:r>
              <a:rPr lang="en-US" sz="2400" dirty="0"/>
              <a:t>Combine all the unmarked pair (Qi, </a:t>
            </a:r>
            <a:r>
              <a:rPr lang="en-US" sz="2400" dirty="0" err="1"/>
              <a:t>Qj</a:t>
            </a:r>
            <a:r>
              <a:rPr lang="en-US" sz="2400" dirty="0"/>
              <a:t>) and make them a single state in the reduced DFA </a:t>
            </a:r>
          </a:p>
        </p:txBody>
      </p:sp>
    </p:spTree>
    <p:extLst>
      <p:ext uri="{BB962C8B-B14F-4D97-AF65-F5344CB8AC3E}">
        <p14:creationId xmlns:p14="http://schemas.microsoft.com/office/powerpoint/2010/main" val="19641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2400" dirty="0"/>
              <a:t>Let us use Algorithm 2 to </a:t>
            </a:r>
            <a:r>
              <a:rPr lang="en-US" sz="2400" dirty="0" smtClean="0"/>
              <a:t>minimize </a:t>
            </a:r>
            <a:r>
              <a:rPr lang="en-US" sz="2400" dirty="0"/>
              <a:t>the DFA shown below. 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79" y="685800"/>
            <a:ext cx="69532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63" y="2897863"/>
            <a:ext cx="6343650" cy="313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1066800"/>
            <a:ext cx="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1" y="2133600"/>
            <a:ext cx="14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7924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6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226930"/>
              </p:ext>
            </p:extLst>
          </p:nvPr>
        </p:nvGraphicFramePr>
        <p:xfrm>
          <a:off x="5271715" y="1900362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2623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723900"/>
            <a:ext cx="74771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5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dirty="0"/>
              <a:t>DFA Minimization using Equivalence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X and Y are two states in a DFA, we can combine these two states into {X, Y} if they are not distinguishable. Two states are distinguishable, if there is at least one string S, such that one of δ (X, S) and δ (Y, S) is accepting and another is not accepting. Hence, a DFA is minimal if and only if all the states are distinguishable.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Algorithm 3:</a:t>
            </a:r>
          </a:p>
          <a:p>
            <a:pPr marL="0" indent="0">
              <a:buNone/>
            </a:pPr>
            <a:r>
              <a:rPr lang="en-US" sz="2800" dirty="0" smtClean="0"/>
              <a:t>Step </a:t>
            </a:r>
            <a:r>
              <a:rPr lang="en-US" sz="2800" dirty="0"/>
              <a:t>1:  All the states Q are divided in two partitions: final states and non-final states and are denoted by P0. All the states in a partition are 0th equivalent. Take a counter k and initialize it with 0. </a:t>
            </a:r>
          </a:p>
        </p:txBody>
      </p:sp>
    </p:spTree>
    <p:extLst>
      <p:ext uri="{BB962C8B-B14F-4D97-AF65-F5344CB8AC3E}">
        <p14:creationId xmlns:p14="http://schemas.microsoft.com/office/powerpoint/2010/main" val="21760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2:   Increment k by 1. For each partition in </a:t>
            </a:r>
            <a:r>
              <a:rPr lang="en-US" dirty="0" err="1"/>
              <a:t>Pk</a:t>
            </a:r>
            <a:r>
              <a:rPr lang="en-US" dirty="0"/>
              <a:t>, divide the states in </a:t>
            </a:r>
            <a:r>
              <a:rPr lang="en-US" dirty="0" err="1"/>
              <a:t>Pk</a:t>
            </a:r>
            <a:r>
              <a:rPr lang="en-US" dirty="0"/>
              <a:t> into two partitions if they are k-distinguishable. Two states within this partition X and Y are k-distinguishable if there is an input S such that δ(X, S) and δ(Y, S) are (k-1)-distinguishable.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3:   If </a:t>
            </a:r>
            <a:r>
              <a:rPr lang="en-US" dirty="0" err="1"/>
              <a:t>Pk</a:t>
            </a:r>
            <a:r>
              <a:rPr lang="en-US" dirty="0"/>
              <a:t> ≠ Pk-1, repeat Step 2, otherwise go to </a:t>
            </a:r>
            <a:r>
              <a:rPr lang="en-US" dirty="0" smtClean="0"/>
              <a:t>Step 4.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4:   Combine </a:t>
            </a:r>
            <a:r>
              <a:rPr lang="en-US" dirty="0" err="1"/>
              <a:t>kth</a:t>
            </a:r>
            <a:r>
              <a:rPr lang="en-US" dirty="0"/>
              <a:t> equivalent sets and make them the new states of the reduced DFA.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Related Terminologies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Alphabet                                                   Definition: An alphabet is any finite set of symbols.   </a:t>
            </a:r>
          </a:p>
          <a:p>
            <a:r>
              <a:rPr lang="en-US" dirty="0" smtClean="0"/>
              <a:t> Example: Σ = {a, b, c, d} is an alphabet set where ‘a’, ‘b’, ‘c’, and ‘d’ are symbols. </a:t>
            </a:r>
          </a:p>
          <a:p>
            <a:r>
              <a:rPr lang="en-US" dirty="0" smtClean="0"/>
              <a:t>String                                                                            Definition: A string is a finite sequence of symbols taken from Σ.    </a:t>
            </a:r>
          </a:p>
          <a:p>
            <a:r>
              <a:rPr lang="en-US" dirty="0" smtClean="0"/>
              <a:t> Example: ‘</a:t>
            </a:r>
            <a:r>
              <a:rPr lang="en-US" dirty="0" err="1" smtClean="0"/>
              <a:t>cabcad</a:t>
            </a:r>
            <a:r>
              <a:rPr lang="en-US" dirty="0" smtClean="0"/>
              <a:t>’ is a valid string on the alphabet set Σ = {a, b, c, d}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534400" cy="6477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Hence, P1 = P2.  </a:t>
            </a:r>
          </a:p>
          <a:p>
            <a:r>
              <a:rPr lang="en-US" dirty="0"/>
              <a:t> Hence, P1 = P2. 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Hence, P1 = P2.  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Hence, P1 = P2.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4" y="194809"/>
            <a:ext cx="8409006" cy="559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1" y="1752600"/>
            <a:ext cx="19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2" y="3048000"/>
            <a:ext cx="14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12187" y="2603801"/>
            <a:ext cx="37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077200" cy="491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6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Moore and Mealy Machines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Finite automata may have outputs corresponding to each transition. There are two types of finite state machines that generate output: </a:t>
            </a:r>
          </a:p>
          <a:p>
            <a:pPr marL="0" indent="0">
              <a:buNone/>
            </a:pPr>
            <a:r>
              <a:rPr lang="en-US" sz="2400" dirty="0" smtClean="0"/>
              <a:t>    1.Mealy </a:t>
            </a:r>
            <a:r>
              <a:rPr lang="en-US" sz="2400" dirty="0"/>
              <a:t>Machine </a:t>
            </a:r>
            <a:r>
              <a:rPr lang="en-US" sz="2400" dirty="0" smtClean="0"/>
              <a:t>2. </a:t>
            </a:r>
            <a:r>
              <a:rPr lang="en-US" sz="2400" dirty="0"/>
              <a:t>Moore machine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Mealy Machine</a:t>
            </a:r>
            <a:r>
              <a:rPr lang="en-US" sz="2400" dirty="0" smtClean="0"/>
              <a:t>: </a:t>
            </a:r>
            <a:r>
              <a:rPr lang="en-US" sz="2400" dirty="0"/>
              <a:t>A Mealy Machine is an FSM whose output depends on the present state as well as the present input. </a:t>
            </a:r>
          </a:p>
          <a:p>
            <a:pPr marL="0" indent="0">
              <a:buNone/>
            </a:pPr>
            <a:r>
              <a:rPr lang="en-US" sz="2400" dirty="0"/>
              <a:t>It can be described by a 6 tuple (Q, ∑, O, δ, X, q0) where </a:t>
            </a:r>
            <a:r>
              <a:rPr lang="en-US" sz="2400" dirty="0" smtClean="0"/>
              <a:t>−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Q is a finite set of states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∑ is a finite set of symbols called the input alphabet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O </a:t>
            </a:r>
            <a:r>
              <a:rPr lang="en-US" sz="2400" dirty="0"/>
              <a:t>is a finite set of symbols called the output alphabet.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δ is the input transition function where δ: Q × Σ → Q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X is the output transition function where X: Q × Σ → </a:t>
            </a:r>
            <a:r>
              <a:rPr lang="en-US" sz="2400" dirty="0" smtClean="0"/>
              <a:t>O</a:t>
            </a:r>
          </a:p>
          <a:p>
            <a:r>
              <a:rPr lang="en-US" sz="2400" dirty="0" smtClean="0"/>
              <a:t> q0 </a:t>
            </a:r>
            <a:r>
              <a:rPr lang="en-US" sz="2400" dirty="0"/>
              <a:t>is the initial state from where any input is processed (q0 ∈ Q). </a:t>
            </a:r>
          </a:p>
        </p:txBody>
      </p:sp>
    </p:spTree>
    <p:extLst>
      <p:ext uri="{BB962C8B-B14F-4D97-AF65-F5344CB8AC3E}">
        <p14:creationId xmlns:p14="http://schemas.microsoft.com/office/powerpoint/2010/main" val="829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11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8" y="618067"/>
            <a:ext cx="7848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7" y="3467100"/>
            <a:ext cx="83439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54864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65197" y="6019800"/>
            <a:ext cx="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1063" y="5301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962400" y="5029200"/>
            <a:ext cx="76200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038600" y="4724400"/>
            <a:ext cx="762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486400" y="4191000"/>
            <a:ext cx="76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848600" y="4495800"/>
            <a:ext cx="76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3594100"/>
            <a:ext cx="83439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5562600" y="4400550"/>
            <a:ext cx="1524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148667" y="4991100"/>
            <a:ext cx="1524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3514130"/>
            <a:ext cx="83439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H="1">
            <a:off x="4301067" y="5086350"/>
            <a:ext cx="42333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15000" y="4495800"/>
            <a:ext cx="152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077200" y="4819650"/>
            <a:ext cx="15240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400800" y="51562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791200" y="5791200"/>
            <a:ext cx="152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715000" y="6477000"/>
            <a:ext cx="152400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224867" y="6204466"/>
            <a:ext cx="118533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" name="TextBox 7167"/>
          <p:cNvSpPr txBox="1"/>
          <p:nvPr/>
        </p:nvSpPr>
        <p:spPr>
          <a:xfrm>
            <a:off x="3724274" y="56710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169" name="TextBox 7168"/>
          <p:cNvSpPr txBox="1"/>
          <p:nvPr/>
        </p:nvSpPr>
        <p:spPr>
          <a:xfrm>
            <a:off x="5105400" y="620446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172" name="TextBox 7171"/>
          <p:cNvSpPr txBox="1"/>
          <p:nvPr/>
        </p:nvSpPr>
        <p:spPr>
          <a:xfrm>
            <a:off x="7229922" y="5517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173" name="TextBox 7172"/>
          <p:cNvSpPr txBox="1"/>
          <p:nvPr/>
        </p:nvSpPr>
        <p:spPr>
          <a:xfrm>
            <a:off x="4343400" y="51562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7174" name="TextBox 7173"/>
          <p:cNvSpPr txBox="1"/>
          <p:nvPr/>
        </p:nvSpPr>
        <p:spPr>
          <a:xfrm>
            <a:off x="5867400" y="46101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175" name="TextBox 7174"/>
          <p:cNvSpPr txBox="1"/>
          <p:nvPr/>
        </p:nvSpPr>
        <p:spPr>
          <a:xfrm>
            <a:off x="6477000" y="5248275"/>
            <a:ext cx="50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7176" name="TextBox 7175"/>
          <p:cNvSpPr txBox="1"/>
          <p:nvPr/>
        </p:nvSpPr>
        <p:spPr>
          <a:xfrm>
            <a:off x="8229600" y="49149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177" name="TextBox 7176"/>
          <p:cNvSpPr txBox="1"/>
          <p:nvPr/>
        </p:nvSpPr>
        <p:spPr>
          <a:xfrm>
            <a:off x="5943600" y="58869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7178" name="TextBox 7177"/>
          <p:cNvSpPr txBox="1"/>
          <p:nvPr/>
        </p:nvSpPr>
        <p:spPr>
          <a:xfrm>
            <a:off x="5867400" y="63489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7179" name="TextBox 7178"/>
          <p:cNvSpPr txBox="1"/>
          <p:nvPr/>
        </p:nvSpPr>
        <p:spPr>
          <a:xfrm>
            <a:off x="4343400" y="625629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Moore Machine</a:t>
            </a:r>
            <a:r>
              <a:rPr lang="en-US" sz="2800" dirty="0" smtClean="0"/>
              <a:t>: </a:t>
            </a:r>
            <a:r>
              <a:rPr lang="en-US" sz="2800" dirty="0"/>
              <a:t>Moore machine is an FSM whose outputs depend on only the present state. </a:t>
            </a:r>
          </a:p>
          <a:p>
            <a:pPr marL="0" indent="0">
              <a:buNone/>
            </a:pPr>
            <a:r>
              <a:rPr lang="en-US" sz="2800" dirty="0"/>
              <a:t>A Moore machine can be described by a 6 tuple (Q, Σ, O, δ, X, q0) where: </a:t>
            </a:r>
          </a:p>
          <a:p>
            <a:r>
              <a:rPr lang="en-US" sz="2800" dirty="0" smtClean="0"/>
              <a:t>Q </a:t>
            </a:r>
            <a:r>
              <a:rPr lang="en-US" sz="2800" dirty="0"/>
              <a:t>is a finite set of states.  </a:t>
            </a:r>
            <a:endParaRPr lang="en-US" sz="2800" dirty="0" smtClean="0"/>
          </a:p>
          <a:p>
            <a:r>
              <a:rPr lang="en-US" sz="2800" dirty="0" smtClean="0"/>
              <a:t>Σ </a:t>
            </a:r>
            <a:r>
              <a:rPr lang="en-US" sz="2800" dirty="0"/>
              <a:t>is a finite set of symbols called the input alphabet. 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O is a finite set of symbols called the output alphabet. </a:t>
            </a:r>
            <a:endParaRPr lang="en-US" sz="2800" dirty="0" smtClean="0"/>
          </a:p>
          <a:p>
            <a:r>
              <a:rPr lang="en-US" sz="2800" dirty="0" smtClean="0"/>
              <a:t>δ </a:t>
            </a:r>
            <a:r>
              <a:rPr lang="en-US" sz="2800" dirty="0"/>
              <a:t>is the input transition function where δ: Q × Σ → </a:t>
            </a:r>
            <a:r>
              <a:rPr lang="en-US" sz="2800" dirty="0" smtClean="0"/>
              <a:t>Q</a:t>
            </a:r>
          </a:p>
          <a:p>
            <a:r>
              <a:rPr lang="en-US" sz="2800" dirty="0" smtClean="0"/>
              <a:t>  </a:t>
            </a:r>
            <a:r>
              <a:rPr lang="en-US" sz="2800" dirty="0"/>
              <a:t>X is the output transition function where X: Q → O 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q0 is the initial state from where any input is processed (q0 ∈ Q). </a:t>
            </a:r>
          </a:p>
        </p:txBody>
      </p:sp>
    </p:spTree>
    <p:extLst>
      <p:ext uri="{BB962C8B-B14F-4D97-AF65-F5344CB8AC3E}">
        <p14:creationId xmlns:p14="http://schemas.microsoft.com/office/powerpoint/2010/main" val="40269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78454"/>
              </p:ext>
            </p:extLst>
          </p:nvPr>
        </p:nvGraphicFramePr>
        <p:xfrm>
          <a:off x="5721790" y="5562600"/>
          <a:ext cx="208280" cy="49779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4977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98940"/>
            <a:ext cx="8153400" cy="265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3200400"/>
            <a:ext cx="75819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8640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7243" y="533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31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229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740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Moore Machine to Mealy Machine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Input:   Moore Machine </a:t>
            </a:r>
          </a:p>
          <a:p>
            <a:pPr marL="0" indent="0">
              <a:buNone/>
            </a:pPr>
            <a:r>
              <a:rPr lang="en-US" dirty="0"/>
              <a:t>Output:   Mealy Machine </a:t>
            </a:r>
          </a:p>
          <a:p>
            <a:r>
              <a:rPr lang="en-US" dirty="0"/>
              <a:t>Step 1  Take a blank Mealy Machine transition table format. </a:t>
            </a:r>
          </a:p>
          <a:p>
            <a:r>
              <a:rPr lang="en-US" dirty="0"/>
              <a:t>Step 2  Copy all the Moore Machine transition states into this table format. </a:t>
            </a:r>
          </a:p>
          <a:p>
            <a:r>
              <a:rPr lang="en-US" dirty="0"/>
              <a:t>Step 3  Check the present states and their corresponding outputs in the Moore Machine state table; if for a state Qi output is m, copy it into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The </a:t>
            </a:r>
            <a:r>
              <a:rPr lang="en-US" dirty="0"/>
              <a:t>output columns of the Mealy Machine state table wherever Qi appears in the next state. </a:t>
            </a:r>
          </a:p>
        </p:txBody>
      </p:sp>
    </p:spTree>
    <p:extLst>
      <p:ext uri="{BB962C8B-B14F-4D97-AF65-F5344CB8AC3E}">
        <p14:creationId xmlns:p14="http://schemas.microsoft.com/office/powerpoint/2010/main" val="3575191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685800"/>
            <a:ext cx="724852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4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28600"/>
            <a:ext cx="805815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9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Length of a String                                      Definition : It is the number of symbols present in a string. (Denoted by |S|). </a:t>
            </a:r>
          </a:p>
          <a:p>
            <a:pPr marL="0" indent="0">
              <a:buNone/>
            </a:pPr>
            <a:r>
              <a:rPr lang="en-US" dirty="0" smtClean="0"/>
              <a:t> Examples:   </a:t>
            </a:r>
          </a:p>
          <a:p>
            <a:pPr marL="0" indent="0">
              <a:buNone/>
            </a:pPr>
            <a:r>
              <a:rPr lang="en-US" dirty="0" smtClean="0"/>
              <a:t> If S=‘</a:t>
            </a:r>
            <a:r>
              <a:rPr lang="en-US" dirty="0" err="1" smtClean="0"/>
              <a:t>cabcad</a:t>
            </a:r>
            <a:r>
              <a:rPr lang="en-US" dirty="0" smtClean="0"/>
              <a:t>’, |S|= 6   </a:t>
            </a:r>
          </a:p>
          <a:p>
            <a:pPr marL="0" indent="0">
              <a:buNone/>
            </a:pPr>
            <a:r>
              <a:rPr lang="en-US" dirty="0" smtClean="0"/>
              <a:t> If |S|= 0, it is called an empty string (Denoted by λ or ε)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Mealy Machine to Moore Machine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Input:   Mealy Machine </a:t>
            </a:r>
          </a:p>
          <a:p>
            <a:pPr marL="0" indent="0">
              <a:buNone/>
            </a:pPr>
            <a:r>
              <a:rPr lang="en-US" dirty="0"/>
              <a:t>Output:   Moore Machine </a:t>
            </a:r>
          </a:p>
          <a:p>
            <a:r>
              <a:rPr lang="en-US" dirty="0"/>
              <a:t>Step 1  Calculate the number of different outputs for each state (Qi) that are available in the state table of the Mealy machine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Step 2  If all the outputs of Qi are same, copy state Qi. If it has n distinct outputs, break Qi into n states as Qin where n = 0, 1, 2....... </a:t>
            </a:r>
          </a:p>
          <a:p>
            <a:r>
              <a:rPr lang="en-US" dirty="0"/>
              <a:t>Step 3  If the output of the initial state is 1, insert a new initial state at the beginning which gives 0 output. </a:t>
            </a:r>
          </a:p>
        </p:txBody>
      </p:sp>
    </p:spTree>
    <p:extLst>
      <p:ext uri="{BB962C8B-B14F-4D97-AF65-F5344CB8AC3E}">
        <p14:creationId xmlns:p14="http://schemas.microsoft.com/office/powerpoint/2010/main" val="2454358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3925"/>
            <a:ext cx="82296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999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grammar G can be formally written as a 4-tuple (N, T, S, P) where </a:t>
            </a:r>
          </a:p>
          <a:p>
            <a:r>
              <a:rPr lang="en-US" dirty="0" smtClean="0"/>
              <a:t>N </a:t>
            </a:r>
            <a:r>
              <a:rPr lang="en-US" dirty="0"/>
              <a:t>or </a:t>
            </a:r>
            <a:r>
              <a:rPr lang="en-US" dirty="0" smtClean="0"/>
              <a:t>V</a:t>
            </a:r>
            <a:r>
              <a:rPr lang="en-US" baseline="-25000" dirty="0"/>
              <a:t>N</a:t>
            </a:r>
            <a:r>
              <a:rPr lang="en-US" dirty="0" smtClean="0"/>
              <a:t> </a:t>
            </a:r>
            <a:r>
              <a:rPr lang="en-US" dirty="0"/>
              <a:t>is a set of variables or non-terminal symbols </a:t>
            </a:r>
          </a:p>
          <a:p>
            <a:r>
              <a:rPr lang="en-US" dirty="0" smtClean="0"/>
              <a:t>T </a:t>
            </a:r>
            <a:r>
              <a:rPr lang="en-US" dirty="0"/>
              <a:t>or </a:t>
            </a:r>
            <a:r>
              <a:rPr lang="en-US" dirty="0" smtClean="0"/>
              <a:t>V</a:t>
            </a:r>
            <a:r>
              <a:rPr lang="en-US" baseline="-25000" dirty="0"/>
              <a:t>T</a:t>
            </a:r>
            <a:r>
              <a:rPr lang="en-US" dirty="0" smtClean="0"/>
              <a:t> </a:t>
            </a:r>
            <a:r>
              <a:rPr lang="en-US" dirty="0"/>
              <a:t>is a set of Terminal </a:t>
            </a:r>
            <a:r>
              <a:rPr lang="en-US" dirty="0" smtClean="0"/>
              <a:t>symbols</a:t>
            </a:r>
          </a:p>
          <a:p>
            <a:r>
              <a:rPr lang="en-US" dirty="0" smtClean="0"/>
              <a:t> S </a:t>
            </a:r>
            <a:r>
              <a:rPr lang="en-US" dirty="0"/>
              <a:t>is a special variable called the Start symbol, S ∈ </a:t>
            </a:r>
            <a:r>
              <a:rPr lang="en-US" dirty="0" smtClean="0"/>
              <a:t>N</a:t>
            </a:r>
          </a:p>
          <a:p>
            <a:r>
              <a:rPr lang="en-US" dirty="0" smtClean="0"/>
              <a:t> P </a:t>
            </a:r>
            <a:r>
              <a:rPr lang="en-US" dirty="0"/>
              <a:t>is Production rules for Terminals and Non-terminals. A production rule has the form 𝛼 → 𝛽, </a:t>
            </a:r>
            <a:r>
              <a:rPr lang="en-US" dirty="0" smtClean="0"/>
              <a:t>where </a:t>
            </a:r>
            <a:r>
              <a:rPr lang="en-US" dirty="0"/>
              <a:t>𝛼 </a:t>
            </a:r>
            <a:r>
              <a:rPr lang="en-US" dirty="0" smtClean="0"/>
              <a:t>and </a:t>
            </a:r>
            <a:r>
              <a:rPr lang="en-US" dirty="0"/>
              <a:t>𝛽 </a:t>
            </a:r>
            <a:r>
              <a:rPr lang="en-US" dirty="0" smtClean="0"/>
              <a:t>are </a:t>
            </a:r>
            <a:r>
              <a:rPr lang="en-US" dirty="0"/>
              <a:t>strings on V</a:t>
            </a:r>
            <a:r>
              <a:rPr lang="en-US" baseline="-25000" dirty="0"/>
              <a:t>N</a:t>
            </a:r>
            <a:r>
              <a:rPr lang="en-US" dirty="0" smtClean="0"/>
              <a:t> </a:t>
            </a:r>
            <a:r>
              <a:rPr lang="en-US" dirty="0"/>
              <a:t>∪ Σ and least one symbol of 𝛼 </a:t>
            </a:r>
            <a:r>
              <a:rPr lang="en-US" dirty="0" smtClean="0"/>
              <a:t>belongs </a:t>
            </a:r>
            <a:r>
              <a:rPr lang="en-US" dirty="0"/>
              <a:t>to </a:t>
            </a:r>
            <a:r>
              <a:rPr lang="en-US" dirty="0" smtClean="0"/>
              <a:t>V</a:t>
            </a:r>
            <a:r>
              <a:rPr lang="en-US" baseline="-25000" dirty="0" smtClean="0"/>
              <a:t>N.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Example  Grammar G1:   </a:t>
            </a:r>
          </a:p>
          <a:p>
            <a:pPr marL="0" indent="0">
              <a:buNone/>
            </a:pPr>
            <a:r>
              <a:rPr lang="en-US" dirty="0"/>
              <a:t>({S, A, B}, {a, b}, S, {S →AB, A →a, B →b})  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dirty="0"/>
              <a:t>, A, and B are Non-terminal symbols;  </a:t>
            </a:r>
          </a:p>
          <a:p>
            <a:pPr marL="0" indent="0">
              <a:buNone/>
            </a:pPr>
            <a:r>
              <a:rPr lang="en-US" dirty="0"/>
              <a:t>a and b are Terminal symbols </a:t>
            </a:r>
          </a:p>
          <a:p>
            <a:pPr marL="0" indent="0">
              <a:buNone/>
            </a:pPr>
            <a:r>
              <a:rPr lang="en-US" dirty="0"/>
              <a:t>S is the Start symbol, S ∈ N </a:t>
            </a:r>
          </a:p>
          <a:p>
            <a:pPr marL="0" indent="0">
              <a:buNone/>
            </a:pPr>
            <a:r>
              <a:rPr lang="en-US" dirty="0"/>
              <a:t>Productions, P : S →AB, A →a, B →</a:t>
            </a:r>
            <a:r>
              <a:rPr lang="en-US" dirty="0" smtClean="0"/>
              <a:t>b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Example: Grammar G2:  </a:t>
            </a:r>
          </a:p>
          <a:p>
            <a:pPr marL="0" indent="0">
              <a:buNone/>
            </a:pPr>
            <a:r>
              <a:rPr lang="en-US" dirty="0"/>
              <a:t>({S, A}, {a, b}, S,{S → </a:t>
            </a:r>
            <a:r>
              <a:rPr lang="en-US" dirty="0" err="1"/>
              <a:t>aAb</a:t>
            </a:r>
            <a:r>
              <a:rPr lang="en-US" dirty="0"/>
              <a:t>, </a:t>
            </a:r>
            <a:r>
              <a:rPr lang="en-US" dirty="0" err="1"/>
              <a:t>aA</a:t>
            </a:r>
            <a:r>
              <a:rPr lang="en-US" dirty="0"/>
              <a:t> →</a:t>
            </a:r>
            <a:r>
              <a:rPr lang="en-US" dirty="0" err="1"/>
              <a:t>aaAb</a:t>
            </a:r>
            <a:r>
              <a:rPr lang="en-US" dirty="0"/>
              <a:t>, </a:t>
            </a:r>
            <a:r>
              <a:rPr lang="en-US" dirty="0" err="1"/>
              <a:t>A→ε</a:t>
            </a:r>
            <a:r>
              <a:rPr lang="en-US" dirty="0"/>
              <a:t> } )   </a:t>
            </a:r>
          </a:p>
          <a:p>
            <a:pPr marL="0" indent="0">
              <a:buNone/>
            </a:pPr>
            <a:r>
              <a:rPr lang="en-US" dirty="0"/>
              <a:t>Here,  </a:t>
            </a:r>
          </a:p>
          <a:p>
            <a:pPr marL="0" indent="0">
              <a:buNone/>
            </a:pPr>
            <a:r>
              <a:rPr lang="en-US" dirty="0"/>
              <a:t>S and A are Non-terminal symbols. </a:t>
            </a:r>
          </a:p>
          <a:p>
            <a:pPr marL="0" indent="0">
              <a:buNone/>
            </a:pPr>
            <a:r>
              <a:rPr lang="en-US" dirty="0"/>
              <a:t>a and b are Terminal symbols.  </a:t>
            </a:r>
          </a:p>
          <a:p>
            <a:pPr marL="0" indent="0">
              <a:buNone/>
            </a:pPr>
            <a:r>
              <a:rPr lang="en-US" dirty="0"/>
              <a:t>ε is an empty string. </a:t>
            </a:r>
          </a:p>
          <a:p>
            <a:pPr marL="0" indent="0">
              <a:buNone/>
            </a:pPr>
            <a:r>
              <a:rPr lang="en-US" dirty="0"/>
              <a:t>S is the Start symbol, S ∈ N </a:t>
            </a:r>
          </a:p>
          <a:p>
            <a:pPr marL="0" indent="0">
              <a:buNone/>
            </a:pPr>
            <a:r>
              <a:rPr lang="en-US" dirty="0"/>
              <a:t>Production P : S → </a:t>
            </a:r>
            <a:r>
              <a:rPr lang="en-US" dirty="0" err="1"/>
              <a:t>aAb</a:t>
            </a:r>
            <a:r>
              <a:rPr lang="en-US" dirty="0"/>
              <a:t>, </a:t>
            </a:r>
            <a:r>
              <a:rPr lang="en-US" dirty="0" err="1"/>
              <a:t>aA</a:t>
            </a:r>
            <a:r>
              <a:rPr lang="en-US" dirty="0"/>
              <a:t> →</a:t>
            </a:r>
            <a:r>
              <a:rPr lang="en-US" dirty="0" err="1"/>
              <a:t>aaAb</a:t>
            </a:r>
            <a:r>
              <a:rPr lang="en-US" dirty="0"/>
              <a:t>, </a:t>
            </a:r>
            <a:r>
              <a:rPr lang="en-US" dirty="0" err="1"/>
              <a:t>A→ε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05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3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Language generated by a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2656" y="1066799"/>
            <a:ext cx="9545112" cy="60705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6974"/>
            <a:ext cx="7924800" cy="535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9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152400"/>
            <a:ext cx="8458200" cy="6781800"/>
          </a:xfrm>
        </p:spPr>
      </p:pic>
    </p:spTree>
    <p:extLst>
      <p:ext uri="{BB962C8B-B14F-4D97-AF65-F5344CB8AC3E}">
        <p14:creationId xmlns:p14="http://schemas.microsoft.com/office/powerpoint/2010/main" val="4767001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"/>
            <a:ext cx="8839200" cy="6019800"/>
          </a:xfrm>
        </p:spPr>
      </p:pic>
    </p:spTree>
    <p:extLst>
      <p:ext uri="{BB962C8B-B14F-4D97-AF65-F5344CB8AC3E}">
        <p14:creationId xmlns:p14="http://schemas.microsoft.com/office/powerpoint/2010/main" val="3179838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7225"/>
            <a:ext cx="901065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788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12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Kleene</a:t>
            </a:r>
            <a:r>
              <a:rPr lang="en-US" dirty="0"/>
              <a:t> Star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Definition</a:t>
            </a:r>
            <a:r>
              <a:rPr lang="en-US" dirty="0"/>
              <a:t>: The </a:t>
            </a:r>
            <a:r>
              <a:rPr lang="en-US" dirty="0" err="1"/>
              <a:t>Kleene</a:t>
            </a:r>
            <a:r>
              <a:rPr lang="en-US" dirty="0"/>
              <a:t> star, Σ*, is a unary operator on a set of symbols or strings, Σ, that gives the infinite set of all possible strings of all possible lengths over Σ including λ.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Representation: Σ* = Σ0 U Σ1 U Σ2 U……. where </a:t>
            </a:r>
            <a:r>
              <a:rPr lang="en-US" dirty="0" err="1"/>
              <a:t>Σp</a:t>
            </a:r>
            <a:r>
              <a:rPr lang="en-US" dirty="0"/>
              <a:t> is the set of all possible strings of length p.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Example: If Σ = {a, b}, Σ*= {λ, a, b, 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ba</a:t>
            </a:r>
            <a:r>
              <a:rPr lang="en-US" dirty="0"/>
              <a:t>, bb,………..} </a:t>
            </a:r>
          </a:p>
        </p:txBody>
      </p:sp>
    </p:spTree>
    <p:extLst>
      <p:ext uri="{BB962C8B-B14F-4D97-AF65-F5344CB8AC3E}">
        <p14:creationId xmlns:p14="http://schemas.microsoft.com/office/powerpoint/2010/main" val="32689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29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8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53" y="11430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4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00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0772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57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153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1898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Regular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077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8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Property 3. The complement of a regular set is regular. </a:t>
            </a:r>
          </a:p>
          <a:p>
            <a:r>
              <a:rPr lang="en-US" dirty="0"/>
              <a:t>Proof: </a:t>
            </a:r>
            <a:r>
              <a:rPr lang="en-US" dirty="0" smtClean="0"/>
              <a:t>Let </a:t>
            </a:r>
            <a:r>
              <a:rPr lang="en-US" dirty="0"/>
              <a:t>us take a regular expression:  </a:t>
            </a:r>
          </a:p>
          <a:p>
            <a:pPr marL="0" indent="0">
              <a:buNone/>
            </a:pPr>
            <a:r>
              <a:rPr lang="en-US" dirty="0"/>
              <a:t>RE = (</a:t>
            </a:r>
            <a:r>
              <a:rPr lang="en-US" dirty="0" err="1"/>
              <a:t>aa</a:t>
            </a:r>
            <a:r>
              <a:rPr lang="en-US" dirty="0"/>
              <a:t>)*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So,  L = {ε, 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aaaa</a:t>
            </a:r>
            <a:r>
              <a:rPr lang="en-US" dirty="0"/>
              <a:t>, </a:t>
            </a:r>
            <a:r>
              <a:rPr lang="en-US" dirty="0" err="1"/>
              <a:t>aaaaaa</a:t>
            </a:r>
            <a:r>
              <a:rPr lang="en-US" dirty="0"/>
              <a:t>, .......} (Strings of even length including Null) </a:t>
            </a:r>
          </a:p>
          <a:p>
            <a:pPr marL="0" indent="0">
              <a:buNone/>
            </a:pPr>
            <a:r>
              <a:rPr lang="en-US" dirty="0"/>
              <a:t>Complement of L is all the strings that is not in L. </a:t>
            </a:r>
          </a:p>
          <a:p>
            <a:pPr marL="0" indent="0">
              <a:buNone/>
            </a:pPr>
            <a:r>
              <a:rPr lang="en-US" dirty="0"/>
              <a:t>So,  L’ = {a, </a:t>
            </a:r>
            <a:r>
              <a:rPr lang="en-US" dirty="0" err="1"/>
              <a:t>aaa</a:t>
            </a:r>
            <a:r>
              <a:rPr lang="en-US" dirty="0"/>
              <a:t>, </a:t>
            </a:r>
            <a:r>
              <a:rPr lang="en-US" dirty="0" err="1"/>
              <a:t>aaaaa</a:t>
            </a:r>
            <a:r>
              <a:rPr lang="en-US" dirty="0"/>
              <a:t>, .....}    (Strings of odd length excluding Null)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 </a:t>
            </a:r>
            <a:r>
              <a:rPr lang="en-US" dirty="0"/>
              <a:t>(L’) = a(</a:t>
            </a:r>
            <a:r>
              <a:rPr lang="en-US" dirty="0" err="1"/>
              <a:t>aa</a:t>
            </a:r>
            <a:r>
              <a:rPr lang="en-US" dirty="0"/>
              <a:t>)* which is a regular expression itself. </a:t>
            </a:r>
          </a:p>
          <a:p>
            <a:pPr marL="0" indent="0">
              <a:buNone/>
            </a:pPr>
            <a:r>
              <a:rPr lang="en-US" dirty="0"/>
              <a:t>Hence, proved. </a:t>
            </a:r>
          </a:p>
        </p:txBody>
      </p:sp>
    </p:spTree>
    <p:extLst>
      <p:ext uri="{BB962C8B-B14F-4D97-AF65-F5344CB8AC3E}">
        <p14:creationId xmlns:p14="http://schemas.microsoft.com/office/powerpoint/2010/main" val="6515458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Property 4. The difference of two regular set is regular. </a:t>
            </a:r>
          </a:p>
          <a:p>
            <a:pPr marL="0" indent="0">
              <a:buNone/>
            </a:pPr>
            <a:r>
              <a:rPr lang="en-US" dirty="0"/>
              <a:t>Proof: </a:t>
            </a:r>
          </a:p>
          <a:p>
            <a:pPr marL="0" indent="0">
              <a:buNone/>
            </a:pPr>
            <a:r>
              <a:rPr lang="en-US" dirty="0"/>
              <a:t>Let us take two regular expressions: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RE1 </a:t>
            </a:r>
            <a:r>
              <a:rPr lang="en-US" dirty="0"/>
              <a:t>= a (a*)  and   RE2 = (</a:t>
            </a:r>
            <a:r>
              <a:rPr lang="en-US" dirty="0" err="1"/>
              <a:t>aa</a:t>
            </a:r>
            <a:r>
              <a:rPr lang="en-US" dirty="0"/>
              <a:t>)*   </a:t>
            </a:r>
          </a:p>
          <a:p>
            <a:pPr marL="0" indent="0">
              <a:buNone/>
            </a:pPr>
            <a:r>
              <a:rPr lang="en-US" dirty="0"/>
              <a:t>So,  L1= {</a:t>
            </a:r>
            <a:r>
              <a:rPr lang="en-US" dirty="0" err="1"/>
              <a:t>a,aa</a:t>
            </a:r>
            <a:r>
              <a:rPr lang="en-US" dirty="0"/>
              <a:t>, </a:t>
            </a:r>
            <a:r>
              <a:rPr lang="en-US" dirty="0" err="1"/>
              <a:t>aaa</a:t>
            </a:r>
            <a:r>
              <a:rPr lang="en-US" dirty="0"/>
              <a:t>, </a:t>
            </a:r>
            <a:r>
              <a:rPr lang="en-US" dirty="0" err="1"/>
              <a:t>aaaa</a:t>
            </a:r>
            <a:r>
              <a:rPr lang="en-US" dirty="0"/>
              <a:t>, ....} (Strings of all possible lengths excluding Null) </a:t>
            </a:r>
          </a:p>
          <a:p>
            <a:pPr marL="0" indent="0">
              <a:buNone/>
            </a:pPr>
            <a:r>
              <a:rPr lang="en-US" dirty="0"/>
              <a:t>L2 = { </a:t>
            </a:r>
            <a:r>
              <a:rPr lang="el-GR" dirty="0"/>
              <a:t>ε, 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aaaa</a:t>
            </a:r>
            <a:r>
              <a:rPr lang="en-US" dirty="0"/>
              <a:t>, </a:t>
            </a:r>
            <a:r>
              <a:rPr lang="en-US" dirty="0" err="1"/>
              <a:t>aaaaaa</a:t>
            </a:r>
            <a:r>
              <a:rPr lang="en-US" dirty="0"/>
              <a:t>,.......} (Strings of even length including Null)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L1 </a:t>
            </a:r>
            <a:r>
              <a:rPr lang="en-US" dirty="0"/>
              <a:t>– L2  = {a, </a:t>
            </a:r>
            <a:r>
              <a:rPr lang="en-US" dirty="0" err="1"/>
              <a:t>aaa</a:t>
            </a:r>
            <a:r>
              <a:rPr lang="en-US" dirty="0"/>
              <a:t>, </a:t>
            </a:r>
            <a:r>
              <a:rPr lang="en-US" dirty="0" err="1"/>
              <a:t>aaaaa</a:t>
            </a:r>
            <a:r>
              <a:rPr lang="en-US" dirty="0"/>
              <a:t>, </a:t>
            </a:r>
            <a:r>
              <a:rPr lang="en-US" dirty="0" err="1"/>
              <a:t>aaaaaaa</a:t>
            </a:r>
            <a:r>
              <a:rPr lang="en-US" dirty="0"/>
              <a:t>, ....}  </a:t>
            </a:r>
          </a:p>
          <a:p>
            <a:pPr marL="0" indent="0">
              <a:buNone/>
            </a:pPr>
            <a:r>
              <a:rPr lang="en-US" dirty="0"/>
              <a:t>(Strings of all odd lengths excluding Null)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 (L1 – L2) = a (</a:t>
            </a:r>
            <a:r>
              <a:rPr lang="en-US" dirty="0" err="1"/>
              <a:t>aa</a:t>
            </a:r>
            <a:r>
              <a:rPr lang="en-US" dirty="0"/>
              <a:t>)* which is a regular expression. </a:t>
            </a:r>
          </a:p>
          <a:p>
            <a:pPr marL="0" indent="0">
              <a:buNone/>
            </a:pPr>
            <a:r>
              <a:rPr lang="en-US" dirty="0"/>
              <a:t>Hence, proved. </a:t>
            </a:r>
          </a:p>
        </p:txBody>
      </p:sp>
    </p:spTree>
    <p:extLst>
      <p:ext uri="{BB962C8B-B14F-4D97-AF65-F5344CB8AC3E}">
        <p14:creationId xmlns:p14="http://schemas.microsoft.com/office/powerpoint/2010/main" val="483853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Property 5. The reversal of a regular set is regular. </a:t>
            </a:r>
          </a:p>
          <a:p>
            <a:pPr marL="0" indent="0">
              <a:buNone/>
            </a:pPr>
            <a:r>
              <a:rPr lang="en-US" dirty="0"/>
              <a:t>Proof: </a:t>
            </a:r>
          </a:p>
          <a:p>
            <a:pPr marL="0" indent="0">
              <a:buNone/>
            </a:pPr>
            <a:r>
              <a:rPr lang="en-US" dirty="0"/>
              <a:t>We have to prove </a:t>
            </a:r>
            <a:r>
              <a:rPr lang="en-US" dirty="0" smtClean="0"/>
              <a:t>L</a:t>
            </a:r>
            <a:r>
              <a:rPr lang="en-US" baseline="30000" dirty="0"/>
              <a:t>R</a:t>
            </a:r>
            <a:r>
              <a:rPr lang="en-US" dirty="0" smtClean="0"/>
              <a:t> </a:t>
            </a:r>
            <a:r>
              <a:rPr lang="en-US" dirty="0"/>
              <a:t>is also regular if L is a regular set. </a:t>
            </a:r>
          </a:p>
          <a:p>
            <a:pPr marL="0" indent="0">
              <a:buNone/>
            </a:pPr>
            <a:r>
              <a:rPr lang="en-US" dirty="0"/>
              <a:t>Let,  L= {01, 10, 11, 10}  </a:t>
            </a:r>
          </a:p>
          <a:p>
            <a:pPr marL="0" indent="0">
              <a:buNone/>
            </a:pPr>
            <a:r>
              <a:rPr lang="en-US" dirty="0"/>
              <a:t>RE (L)= 01 + 10 + 11 + 10 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baseline="30000" dirty="0"/>
              <a:t>R </a:t>
            </a:r>
            <a:r>
              <a:rPr lang="en-US" dirty="0" smtClean="0"/>
              <a:t>= </a:t>
            </a:r>
            <a:r>
              <a:rPr lang="en-US" dirty="0"/>
              <a:t>{10, 01, 11, 01} </a:t>
            </a:r>
          </a:p>
          <a:p>
            <a:pPr marL="0" indent="0">
              <a:buNone/>
            </a:pPr>
            <a:r>
              <a:rPr lang="en-US" dirty="0"/>
              <a:t>RE </a:t>
            </a: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en-US" baseline="30000" dirty="0"/>
              <a:t>R</a:t>
            </a:r>
            <a:r>
              <a:rPr lang="en-US" dirty="0" smtClean="0"/>
              <a:t>)= </a:t>
            </a:r>
            <a:r>
              <a:rPr lang="en-US" dirty="0"/>
              <a:t>01+ 10+ 11+10 which is regular </a:t>
            </a:r>
          </a:p>
          <a:p>
            <a:pPr marL="0" indent="0">
              <a:buNone/>
            </a:pPr>
            <a:r>
              <a:rPr lang="en-US" dirty="0"/>
              <a:t>Hence, proved. </a:t>
            </a:r>
            <a:endParaRPr lang="en-US" dirty="0" smtClean="0"/>
          </a:p>
          <a:p>
            <a:r>
              <a:rPr lang="en-US" dirty="0"/>
              <a:t>Property 6. The closure of a regular set is regular. </a:t>
            </a:r>
          </a:p>
          <a:p>
            <a:pPr marL="0" indent="0">
              <a:buNone/>
            </a:pPr>
            <a:r>
              <a:rPr lang="en-US" dirty="0"/>
              <a:t>Proof: </a:t>
            </a:r>
          </a:p>
          <a:p>
            <a:pPr marL="0" indent="0">
              <a:buNone/>
            </a:pPr>
            <a:r>
              <a:rPr lang="en-US" dirty="0"/>
              <a:t>If L = {a, </a:t>
            </a:r>
            <a:r>
              <a:rPr lang="en-US" dirty="0" err="1"/>
              <a:t>aaa</a:t>
            </a:r>
            <a:r>
              <a:rPr lang="en-US" dirty="0"/>
              <a:t>, </a:t>
            </a:r>
            <a:r>
              <a:rPr lang="en-US" dirty="0" err="1"/>
              <a:t>aaaaa</a:t>
            </a:r>
            <a:r>
              <a:rPr lang="en-US" dirty="0"/>
              <a:t>, .......} (Strings of odd length excluding Null) </a:t>
            </a:r>
          </a:p>
          <a:p>
            <a:pPr marL="0" indent="0">
              <a:buNone/>
            </a:pPr>
            <a:r>
              <a:rPr lang="en-US" dirty="0"/>
              <a:t>i.e.,  RE (L) = a (</a:t>
            </a:r>
            <a:r>
              <a:rPr lang="en-US" dirty="0" err="1"/>
              <a:t>aa</a:t>
            </a:r>
            <a:r>
              <a:rPr lang="en-US" dirty="0"/>
              <a:t>)* </a:t>
            </a:r>
          </a:p>
          <a:p>
            <a:pPr marL="0" indent="0">
              <a:buNone/>
            </a:pPr>
            <a:r>
              <a:rPr lang="en-US" dirty="0"/>
              <a:t>L*= {a, 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aaa</a:t>
            </a:r>
            <a:r>
              <a:rPr lang="en-US" dirty="0"/>
              <a:t>, </a:t>
            </a:r>
            <a:r>
              <a:rPr lang="en-US" dirty="0" err="1"/>
              <a:t>aaaa</a:t>
            </a:r>
            <a:r>
              <a:rPr lang="en-US" dirty="0"/>
              <a:t> , </a:t>
            </a:r>
            <a:r>
              <a:rPr lang="en-US" dirty="0" err="1"/>
              <a:t>aaaaa</a:t>
            </a:r>
            <a:r>
              <a:rPr lang="en-US" dirty="0"/>
              <a:t>,……………} (Strings of all lengths excluding Null) </a:t>
            </a:r>
          </a:p>
          <a:p>
            <a:pPr marL="0" indent="0">
              <a:buNone/>
            </a:pPr>
            <a:r>
              <a:rPr lang="en-US" dirty="0"/>
              <a:t>RE (L*) = a (a)* </a:t>
            </a:r>
          </a:p>
          <a:p>
            <a:pPr marL="0" indent="0">
              <a:buNone/>
            </a:pPr>
            <a:r>
              <a:rPr lang="en-US" dirty="0"/>
              <a:t>Hence, proved.</a:t>
            </a:r>
          </a:p>
        </p:txBody>
      </p:sp>
    </p:spTree>
    <p:extLst>
      <p:ext uri="{BB962C8B-B14F-4D97-AF65-F5344CB8AC3E}">
        <p14:creationId xmlns:p14="http://schemas.microsoft.com/office/powerpoint/2010/main" val="3216928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Property 7. The concatenation of two regular sets is regular. </a:t>
            </a:r>
          </a:p>
          <a:p>
            <a:pPr marL="0" indent="0">
              <a:buNone/>
            </a:pPr>
            <a:r>
              <a:rPr lang="en-US" dirty="0"/>
              <a:t>Proof: </a:t>
            </a:r>
          </a:p>
          <a:p>
            <a:pPr marL="0" indent="0">
              <a:buNone/>
            </a:pPr>
            <a:r>
              <a:rPr lang="en-US" dirty="0"/>
              <a:t>Let  RE1 = (0+1)*0 and RE2 = 01(0+1)*   </a:t>
            </a:r>
          </a:p>
          <a:p>
            <a:pPr marL="0" indent="0">
              <a:buNone/>
            </a:pPr>
            <a:r>
              <a:rPr lang="en-US" dirty="0"/>
              <a:t>Here,  L1 = {0, 00, 10, 000, 010, ......}  (Set of strings ending in 0) </a:t>
            </a:r>
          </a:p>
          <a:p>
            <a:pPr marL="0" indent="0">
              <a:buNone/>
            </a:pPr>
            <a:r>
              <a:rPr lang="en-US" dirty="0"/>
              <a:t>and  L2 = {01, 010,011,.....}   (Set of strings beginning with 01) </a:t>
            </a:r>
          </a:p>
          <a:p>
            <a:pPr marL="0" indent="0">
              <a:buNone/>
            </a:pPr>
            <a:r>
              <a:rPr lang="en-US" dirty="0"/>
              <a:t>Then,   L1 L2 = {001,0010,0011,0001,00010,00011,1001,10010,.............}  </a:t>
            </a:r>
          </a:p>
          <a:p>
            <a:pPr marL="0" indent="0">
              <a:buNone/>
            </a:pPr>
            <a:r>
              <a:rPr lang="en-US" dirty="0"/>
              <a:t>Set of strings containing 001 as a substring which can be represented by an RE: (0+1)*001(0+1)* Hence, proved</a:t>
            </a:r>
          </a:p>
        </p:txBody>
      </p:sp>
    </p:spTree>
    <p:extLst>
      <p:ext uri="{BB962C8B-B14F-4D97-AF65-F5344CB8AC3E}">
        <p14:creationId xmlns:p14="http://schemas.microsoft.com/office/powerpoint/2010/main" val="77748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Kleene</a:t>
            </a:r>
            <a:r>
              <a:rPr lang="en-US" dirty="0"/>
              <a:t> Closure / Plus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 Definition: The set </a:t>
            </a:r>
            <a:r>
              <a:rPr lang="el-GR" dirty="0"/>
              <a:t>Σ+ </a:t>
            </a:r>
            <a:r>
              <a:rPr lang="en-US" dirty="0"/>
              <a:t>is the infinite set of all possible strings of all possible lengths over </a:t>
            </a:r>
            <a:r>
              <a:rPr lang="el-GR" dirty="0"/>
              <a:t>Σ </a:t>
            </a:r>
            <a:r>
              <a:rPr lang="en-US" dirty="0"/>
              <a:t>excluding </a:t>
            </a:r>
            <a:r>
              <a:rPr lang="el-GR" dirty="0"/>
              <a:t>λ. </a:t>
            </a:r>
          </a:p>
          <a:p>
            <a:pPr marL="0" indent="0">
              <a:buNone/>
            </a:pPr>
            <a:endParaRPr lang="el-GR" dirty="0"/>
          </a:p>
          <a:p>
            <a:r>
              <a:rPr lang="en-US" dirty="0" smtClean="0"/>
              <a:t>Representation</a:t>
            </a:r>
            <a:r>
              <a:rPr lang="en-US" dirty="0"/>
              <a:t>:  </a:t>
            </a:r>
            <a:r>
              <a:rPr lang="el-GR" dirty="0"/>
              <a:t>Σ+ = Σ1 </a:t>
            </a:r>
            <a:r>
              <a:rPr lang="en-US" dirty="0"/>
              <a:t>U </a:t>
            </a:r>
            <a:r>
              <a:rPr lang="el-GR" dirty="0"/>
              <a:t>Σ2 </a:t>
            </a:r>
            <a:r>
              <a:rPr lang="en-US" dirty="0"/>
              <a:t>U </a:t>
            </a:r>
            <a:r>
              <a:rPr lang="el-GR" dirty="0"/>
              <a:t>Σ3 </a:t>
            </a:r>
            <a:r>
              <a:rPr lang="en-US" dirty="0"/>
              <a:t>U……. </a:t>
            </a:r>
            <a:r>
              <a:rPr lang="el-GR" dirty="0"/>
              <a:t>Σ+  = Σ* − { λ } </a:t>
            </a:r>
            <a:endParaRPr lang="en-US" dirty="0" smtClean="0"/>
          </a:p>
          <a:p>
            <a:pPr marL="0" indent="0">
              <a:buNone/>
            </a:pPr>
            <a:r>
              <a:rPr lang="el-GR" dirty="0" smtClean="0"/>
              <a:t> </a:t>
            </a:r>
            <a:endParaRPr lang="el-GR" dirty="0"/>
          </a:p>
          <a:p>
            <a:r>
              <a:rPr lang="el-GR" dirty="0" smtClean="0"/>
              <a:t> </a:t>
            </a:r>
            <a:r>
              <a:rPr lang="en-US" dirty="0"/>
              <a:t>Example: If  </a:t>
            </a:r>
            <a:r>
              <a:rPr lang="el-GR" dirty="0"/>
              <a:t>Σ = { </a:t>
            </a:r>
            <a:r>
              <a:rPr lang="en-US" dirty="0"/>
              <a:t>a, b } , </a:t>
            </a:r>
            <a:r>
              <a:rPr lang="el-GR" dirty="0"/>
              <a:t>Σ+ ={  </a:t>
            </a:r>
            <a:r>
              <a:rPr lang="en-US" dirty="0"/>
              <a:t>a, b, 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ba</a:t>
            </a:r>
            <a:r>
              <a:rPr lang="en-US" dirty="0"/>
              <a:t>, bb,………..} </a:t>
            </a:r>
          </a:p>
        </p:txBody>
      </p:sp>
    </p:spTree>
    <p:extLst>
      <p:ext uri="{BB962C8B-B14F-4D97-AF65-F5344CB8AC3E}">
        <p14:creationId xmlns:p14="http://schemas.microsoft.com/office/powerpoint/2010/main" val="21172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Identities Related to Regular Expressions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R, P, L, Q as regular expressions, the following identities hold: </a:t>
            </a:r>
          </a:p>
          <a:p>
            <a:pPr marL="0" indent="0">
              <a:buNone/>
            </a:pPr>
            <a:r>
              <a:rPr lang="en-US" dirty="0"/>
              <a:t>1. Ø* = </a:t>
            </a:r>
            <a:r>
              <a:rPr lang="el-GR" dirty="0"/>
              <a:t>ε </a:t>
            </a:r>
          </a:p>
          <a:p>
            <a:pPr marL="0" indent="0">
              <a:buNone/>
            </a:pPr>
            <a:r>
              <a:rPr lang="el-GR" dirty="0"/>
              <a:t>2. ε* = ε </a:t>
            </a: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3. </a:t>
            </a:r>
            <a:r>
              <a:rPr lang="en-US" dirty="0" smtClean="0"/>
              <a:t>RR* = R*R 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R*R* = R* </a:t>
            </a:r>
          </a:p>
          <a:p>
            <a:pPr marL="0" indent="0">
              <a:buNone/>
            </a:pPr>
            <a:r>
              <a:rPr lang="en-US" dirty="0"/>
              <a:t>5. (R*)* = R* </a:t>
            </a:r>
          </a:p>
          <a:p>
            <a:pPr marL="0" indent="0">
              <a:buNone/>
            </a:pPr>
            <a:r>
              <a:rPr lang="en-US" dirty="0"/>
              <a:t>6. RR* = R*R </a:t>
            </a:r>
          </a:p>
          <a:p>
            <a:pPr marL="0" indent="0">
              <a:buNone/>
            </a:pPr>
            <a:r>
              <a:rPr lang="en-US" dirty="0"/>
              <a:t>7. (PQ)*P =P(QP)* </a:t>
            </a:r>
          </a:p>
          <a:p>
            <a:pPr marL="0" indent="0">
              <a:buNone/>
            </a:pPr>
            <a:r>
              <a:rPr lang="en-US" dirty="0"/>
              <a:t>8. (</a:t>
            </a:r>
            <a:r>
              <a:rPr lang="en-US" dirty="0" err="1"/>
              <a:t>a+b</a:t>
            </a:r>
            <a:r>
              <a:rPr lang="en-US" dirty="0"/>
              <a:t>)* = (a*b*)* = (a*+b*)* = (</a:t>
            </a:r>
            <a:r>
              <a:rPr lang="en-US" dirty="0" err="1"/>
              <a:t>a+b</a:t>
            </a:r>
            <a:r>
              <a:rPr lang="en-US" dirty="0"/>
              <a:t>*)* = a*(</a:t>
            </a:r>
            <a:r>
              <a:rPr lang="en-US" dirty="0" err="1"/>
              <a:t>ba</a:t>
            </a:r>
            <a:r>
              <a:rPr lang="en-US" dirty="0"/>
              <a:t>*)* </a:t>
            </a:r>
          </a:p>
          <a:p>
            <a:pPr marL="0" indent="0">
              <a:buNone/>
            </a:pPr>
            <a:r>
              <a:rPr lang="en-US" dirty="0"/>
              <a:t>9. R + Ø = Ø + R = R  (The identity for union) </a:t>
            </a:r>
          </a:p>
          <a:p>
            <a:pPr marL="0" indent="0">
              <a:buNone/>
            </a:pPr>
            <a:r>
              <a:rPr lang="en-US" dirty="0"/>
              <a:t>10. R</a:t>
            </a:r>
            <a:r>
              <a:rPr lang="el-GR" dirty="0"/>
              <a:t>ε = ε</a:t>
            </a:r>
            <a:r>
              <a:rPr lang="en-US" dirty="0"/>
              <a:t>R = R   (The identity for concatenation)</a:t>
            </a:r>
          </a:p>
        </p:txBody>
      </p:sp>
    </p:spTree>
    <p:extLst>
      <p:ext uri="{BB962C8B-B14F-4D97-AF65-F5344CB8AC3E}">
        <p14:creationId xmlns:p14="http://schemas.microsoft.com/office/powerpoint/2010/main" val="30563043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11. ØL = LØ = Ø   (The annihilator for concatenation) </a:t>
            </a:r>
          </a:p>
          <a:p>
            <a:pPr marL="0" indent="0">
              <a:buNone/>
            </a:pPr>
            <a:r>
              <a:rPr lang="en-US" dirty="0"/>
              <a:t>12. R + R = R    (Idempotent law)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13</a:t>
            </a:r>
            <a:r>
              <a:rPr lang="en-US" dirty="0"/>
              <a:t>. L (M + N) = LM + LN  (Left distributive law) </a:t>
            </a:r>
            <a:r>
              <a:rPr lang="en-US" dirty="0" smtClean="0"/>
              <a:t>14</a:t>
            </a:r>
            <a:r>
              <a:rPr lang="en-US" dirty="0"/>
              <a:t>. (M + N) L = LM + LN  (Right distributive law) </a:t>
            </a:r>
          </a:p>
          <a:p>
            <a:pPr marL="0" indent="0">
              <a:buNone/>
            </a:pPr>
            <a:r>
              <a:rPr lang="en-US" dirty="0"/>
              <a:t>15. </a:t>
            </a:r>
            <a:r>
              <a:rPr lang="el-GR" dirty="0"/>
              <a:t>ε + </a:t>
            </a:r>
            <a:r>
              <a:rPr lang="en-US" dirty="0"/>
              <a:t>RR* = </a:t>
            </a:r>
            <a:r>
              <a:rPr lang="el-GR" dirty="0"/>
              <a:t>ε + </a:t>
            </a:r>
            <a:r>
              <a:rPr lang="en-US" dirty="0"/>
              <a:t>R*R = R*</a:t>
            </a:r>
          </a:p>
        </p:txBody>
      </p:sp>
    </p:spTree>
    <p:extLst>
      <p:ext uri="{BB962C8B-B14F-4D97-AF65-F5344CB8AC3E}">
        <p14:creationId xmlns:p14="http://schemas.microsoft.com/office/powerpoint/2010/main" val="955567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Arden’s Theorem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r>
              <a:rPr lang="en-US" sz="5500" dirty="0" smtClean="0"/>
              <a:t>In </a:t>
            </a:r>
            <a:r>
              <a:rPr lang="en-US" sz="5500" dirty="0"/>
              <a:t>order to find out a regular expression of a Finite Automaton, we use Arden’s Theorem along with the properties of regular expressions. </a:t>
            </a:r>
            <a:endParaRPr lang="en-US" sz="5500" dirty="0" smtClean="0"/>
          </a:p>
          <a:p>
            <a:r>
              <a:rPr lang="en-US" sz="5500" b="1" dirty="0"/>
              <a:t>Statement: </a:t>
            </a:r>
            <a:r>
              <a:rPr lang="en-US" sz="5500" dirty="0" smtClean="0"/>
              <a:t>Let </a:t>
            </a:r>
            <a:r>
              <a:rPr lang="en-US" sz="5500" dirty="0"/>
              <a:t>P and Q be two regular expressions.  </a:t>
            </a:r>
            <a:endParaRPr lang="en-US" sz="5500" dirty="0" smtClean="0"/>
          </a:p>
          <a:p>
            <a:pPr marL="0" indent="0">
              <a:buNone/>
            </a:pPr>
            <a:r>
              <a:rPr lang="en-US" sz="5500" dirty="0" smtClean="0"/>
              <a:t>If </a:t>
            </a:r>
            <a:r>
              <a:rPr lang="en-US" sz="5500" dirty="0"/>
              <a:t>P does not contain null string, then R = Q + RP has a unique solution that is R = QP* </a:t>
            </a:r>
            <a:endParaRPr lang="en-US" sz="5500" dirty="0" smtClean="0"/>
          </a:p>
          <a:p>
            <a:pPr marL="0" indent="0">
              <a:buNone/>
            </a:pPr>
            <a:endParaRPr lang="en-US" sz="5500" dirty="0" smtClean="0"/>
          </a:p>
          <a:p>
            <a:pPr marL="0" indent="0">
              <a:buNone/>
            </a:pPr>
            <a:r>
              <a:rPr lang="en-US" sz="5500" b="1" dirty="0"/>
              <a:t>Proof:</a:t>
            </a:r>
            <a:r>
              <a:rPr lang="en-US" sz="5500" dirty="0"/>
              <a:t> </a:t>
            </a:r>
          </a:p>
          <a:p>
            <a:pPr marL="0" indent="0">
              <a:buNone/>
            </a:pPr>
            <a:r>
              <a:rPr lang="en-US" sz="5500" dirty="0"/>
              <a:t> R = Q + (Q + RP)P  [After putting the value R = Q + RP] </a:t>
            </a:r>
          </a:p>
          <a:p>
            <a:pPr marL="0" indent="0">
              <a:buNone/>
            </a:pPr>
            <a:r>
              <a:rPr lang="en-US" sz="5500" dirty="0"/>
              <a:t>   = Q + QP + RPP     </a:t>
            </a:r>
          </a:p>
          <a:p>
            <a:pPr marL="0" indent="0">
              <a:buNone/>
            </a:pPr>
            <a:r>
              <a:rPr lang="en-US" sz="5500" dirty="0"/>
              <a:t> </a:t>
            </a:r>
          </a:p>
          <a:p>
            <a:pPr marL="0" indent="0">
              <a:buNone/>
            </a:pPr>
            <a:r>
              <a:rPr lang="en-US" sz="5500" dirty="0"/>
              <a:t>When we put the value of R recursively again and again, we get the following equation: </a:t>
            </a:r>
          </a:p>
          <a:p>
            <a:pPr marL="0" indent="0">
              <a:buNone/>
            </a:pPr>
            <a:r>
              <a:rPr lang="en-US" sz="5500" dirty="0"/>
              <a:t> </a:t>
            </a:r>
          </a:p>
          <a:p>
            <a:pPr marL="0" indent="0">
              <a:buNone/>
            </a:pPr>
            <a:r>
              <a:rPr lang="en-US" sz="5500" dirty="0"/>
              <a:t>R = Q + QP + QP2 + QP3….. </a:t>
            </a:r>
          </a:p>
          <a:p>
            <a:pPr marL="0" indent="0">
              <a:buNone/>
            </a:pPr>
            <a:r>
              <a:rPr lang="en-US" sz="5500" dirty="0"/>
              <a:t>R = Q (</a:t>
            </a:r>
            <a:r>
              <a:rPr lang="az-Cyrl-AZ" sz="5500" dirty="0"/>
              <a:t>є + </a:t>
            </a:r>
            <a:r>
              <a:rPr lang="en-US" sz="5500" dirty="0"/>
              <a:t>P + P2 + P3 + …. ) </a:t>
            </a:r>
          </a:p>
          <a:p>
            <a:pPr marL="0" indent="0">
              <a:buNone/>
            </a:pPr>
            <a:r>
              <a:rPr lang="en-US" sz="5500" dirty="0"/>
              <a:t>R = QP*      [As P* represents (</a:t>
            </a:r>
            <a:r>
              <a:rPr lang="az-Cyrl-AZ" sz="5500" dirty="0"/>
              <a:t>є + </a:t>
            </a:r>
            <a:r>
              <a:rPr lang="en-US" sz="5500" dirty="0"/>
              <a:t>P + P2 + P3 + ….) ]  </a:t>
            </a:r>
          </a:p>
          <a:p>
            <a:pPr marL="0" indent="0">
              <a:buNone/>
            </a:pPr>
            <a:r>
              <a:rPr lang="en-US" sz="5500" dirty="0"/>
              <a:t>Hence, proved. </a:t>
            </a:r>
          </a:p>
          <a:p>
            <a:pPr marL="0" indent="0">
              <a:buNone/>
            </a:pPr>
            <a:r>
              <a:rPr lang="en-US" sz="5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94111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0867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659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Solution </a:t>
            </a:r>
          </a:p>
          <a:p>
            <a:pPr marL="0" indent="0">
              <a:buNone/>
            </a:pPr>
            <a:r>
              <a:rPr lang="en-US" dirty="0"/>
              <a:t>Here the initial state </a:t>
            </a:r>
            <a:r>
              <a:rPr lang="en-US" dirty="0" smtClean="0"/>
              <a:t>and </a:t>
            </a:r>
            <a:r>
              <a:rPr lang="en-US" dirty="0"/>
              <a:t>the final state is q1. </a:t>
            </a:r>
          </a:p>
          <a:p>
            <a:pPr marL="0" indent="0">
              <a:buNone/>
            </a:pPr>
            <a:r>
              <a:rPr lang="en-US" dirty="0"/>
              <a:t>The equations for the three states q1, q2, and q3 are as follows: </a:t>
            </a:r>
          </a:p>
          <a:p>
            <a:pPr marL="0" indent="0">
              <a:buNone/>
            </a:pPr>
            <a:r>
              <a:rPr lang="en-US" dirty="0"/>
              <a:t>q1 = q1a + q3a + </a:t>
            </a:r>
            <a:r>
              <a:rPr lang="az-Cyrl-AZ" dirty="0"/>
              <a:t>є   (є </a:t>
            </a:r>
            <a:r>
              <a:rPr lang="en-US" dirty="0"/>
              <a:t>move is because q1 is the initial </a:t>
            </a:r>
            <a:r>
              <a:rPr lang="en-US" dirty="0" smtClean="0"/>
              <a:t>state)</a:t>
            </a:r>
          </a:p>
          <a:p>
            <a:pPr marL="0" indent="0">
              <a:buNone/>
            </a:pPr>
            <a:r>
              <a:rPr lang="en-US" dirty="0" smtClean="0"/>
              <a:t>q2 </a:t>
            </a:r>
            <a:r>
              <a:rPr lang="en-US" dirty="0"/>
              <a:t>= q1b + q2b + q3b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q3 </a:t>
            </a:r>
            <a:r>
              <a:rPr lang="en-US" dirty="0"/>
              <a:t>= q2a </a:t>
            </a:r>
          </a:p>
          <a:p>
            <a:pPr marL="0" indent="0">
              <a:buNone/>
            </a:pPr>
            <a:r>
              <a:rPr lang="en-US" dirty="0"/>
              <a:t>Now, we will solve these three equations: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q2 </a:t>
            </a:r>
            <a:r>
              <a:rPr lang="en-US" dirty="0"/>
              <a:t>= q1b + q2b + q3b </a:t>
            </a:r>
          </a:p>
          <a:p>
            <a:pPr marL="0" indent="0">
              <a:buNone/>
            </a:pPr>
            <a:r>
              <a:rPr lang="en-US" dirty="0"/>
              <a:t>         = q1b + q2b + (q2a)b  (Substituting value of q3) </a:t>
            </a:r>
          </a:p>
          <a:p>
            <a:pPr marL="0" indent="0">
              <a:buNone/>
            </a:pPr>
            <a:r>
              <a:rPr lang="en-US" dirty="0"/>
              <a:t>    = q1b + q2(b + </a:t>
            </a:r>
            <a:r>
              <a:rPr lang="en-US" dirty="0" err="1"/>
              <a:t>ab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= q1b (b + </a:t>
            </a:r>
            <a:r>
              <a:rPr lang="en-US" dirty="0" err="1"/>
              <a:t>ab</a:t>
            </a:r>
            <a:r>
              <a:rPr lang="en-US" dirty="0"/>
              <a:t>)*  (Applying Arden’s Theorem)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q1 = q1a + q3a + </a:t>
            </a:r>
            <a:r>
              <a:rPr lang="az-Cyrl-AZ" dirty="0"/>
              <a:t>є </a:t>
            </a:r>
          </a:p>
          <a:p>
            <a:pPr marL="0" indent="0">
              <a:buNone/>
            </a:pPr>
            <a:r>
              <a:rPr lang="az-Cyrl-AZ" dirty="0"/>
              <a:t>= </a:t>
            </a:r>
            <a:r>
              <a:rPr lang="en-US" dirty="0"/>
              <a:t>q1a + q2aa + </a:t>
            </a:r>
            <a:r>
              <a:rPr lang="az-Cyrl-AZ" dirty="0"/>
              <a:t>є      (</a:t>
            </a:r>
            <a:r>
              <a:rPr lang="en-US" dirty="0"/>
              <a:t>Substituting value of q3)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en-US" dirty="0"/>
              <a:t>q1a + q1b(b + </a:t>
            </a:r>
            <a:r>
              <a:rPr lang="en-US" dirty="0" err="1"/>
              <a:t>ab</a:t>
            </a:r>
            <a:r>
              <a:rPr lang="en-US" dirty="0"/>
              <a:t>*)</a:t>
            </a:r>
            <a:r>
              <a:rPr lang="en-US" dirty="0" err="1"/>
              <a:t>aa</a:t>
            </a:r>
            <a:r>
              <a:rPr lang="en-US" dirty="0"/>
              <a:t> + </a:t>
            </a:r>
            <a:r>
              <a:rPr lang="az-Cyrl-AZ" dirty="0"/>
              <a:t>є </a:t>
            </a:r>
            <a:endParaRPr lang="en-US" dirty="0" smtClean="0"/>
          </a:p>
          <a:p>
            <a:pPr marL="0" indent="0">
              <a:buNone/>
            </a:pPr>
            <a:r>
              <a:rPr lang="az-Cyrl-AZ" dirty="0" smtClean="0"/>
              <a:t> </a:t>
            </a:r>
            <a:r>
              <a:rPr lang="az-Cyrl-AZ" dirty="0"/>
              <a:t>(</a:t>
            </a:r>
            <a:r>
              <a:rPr lang="en-US" dirty="0"/>
              <a:t>Substituting value of q2)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= q1(a + b(b + </a:t>
            </a:r>
            <a:r>
              <a:rPr lang="en-US" dirty="0" err="1"/>
              <a:t>ab</a:t>
            </a:r>
            <a:r>
              <a:rPr lang="en-US" dirty="0"/>
              <a:t>)*</a:t>
            </a:r>
            <a:r>
              <a:rPr lang="en-US" dirty="0" err="1"/>
              <a:t>aa</a:t>
            </a:r>
            <a:r>
              <a:rPr lang="en-US" dirty="0"/>
              <a:t>) + </a:t>
            </a:r>
            <a:r>
              <a:rPr lang="az-Cyrl-AZ" dirty="0"/>
              <a:t>є </a:t>
            </a:r>
          </a:p>
          <a:p>
            <a:pPr marL="0" indent="0">
              <a:buNone/>
            </a:pPr>
            <a:r>
              <a:rPr lang="en-US" dirty="0"/>
              <a:t>= є (a+ b(b + </a:t>
            </a:r>
            <a:r>
              <a:rPr lang="en-US" dirty="0" err="1"/>
              <a:t>ab</a:t>
            </a:r>
            <a:r>
              <a:rPr lang="en-US" dirty="0"/>
              <a:t>)*</a:t>
            </a:r>
            <a:r>
              <a:rPr lang="en-US" dirty="0" err="1"/>
              <a:t>aa</a:t>
            </a:r>
            <a:r>
              <a:rPr lang="en-US" dirty="0"/>
              <a:t>)*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= (a + b(b + </a:t>
            </a:r>
            <a:r>
              <a:rPr lang="en-US" dirty="0" err="1"/>
              <a:t>ab</a:t>
            </a:r>
            <a:r>
              <a:rPr lang="en-US" dirty="0"/>
              <a:t>)*</a:t>
            </a:r>
            <a:r>
              <a:rPr lang="en-US" dirty="0" err="1"/>
              <a:t>aa</a:t>
            </a:r>
            <a:r>
              <a:rPr lang="en-US" dirty="0"/>
              <a:t>)* </a:t>
            </a:r>
          </a:p>
          <a:p>
            <a:pPr marL="0" indent="0">
              <a:buNone/>
            </a:pPr>
            <a:r>
              <a:rPr lang="en-US" dirty="0"/>
              <a:t>Hence, the regular expression is  (a + b(b + </a:t>
            </a:r>
            <a:r>
              <a:rPr lang="en-US" dirty="0" err="1"/>
              <a:t>ab</a:t>
            </a:r>
            <a:r>
              <a:rPr lang="en-US" dirty="0"/>
              <a:t>)*</a:t>
            </a:r>
            <a:r>
              <a:rPr lang="en-US" dirty="0" err="1"/>
              <a:t>aa</a:t>
            </a:r>
            <a:r>
              <a:rPr lang="en-US" dirty="0"/>
              <a:t>)*. </a:t>
            </a:r>
          </a:p>
        </p:txBody>
      </p:sp>
    </p:spTree>
    <p:extLst>
      <p:ext uri="{BB962C8B-B14F-4D97-AF65-F5344CB8AC3E}">
        <p14:creationId xmlns:p14="http://schemas.microsoft.com/office/powerpoint/2010/main" val="13935613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990600"/>
            <a:ext cx="81534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6932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Solution: </a:t>
            </a:r>
          </a:p>
          <a:p>
            <a:pPr marL="0" indent="0">
              <a:buNone/>
            </a:pPr>
            <a:r>
              <a:rPr lang="en-US" dirty="0"/>
              <a:t>Here the initial state is q1 and the final state is q2 </a:t>
            </a:r>
          </a:p>
          <a:p>
            <a:pPr marL="0" indent="0">
              <a:buNone/>
            </a:pPr>
            <a:r>
              <a:rPr lang="en-US" dirty="0"/>
              <a:t>Now we write down the equations: </a:t>
            </a:r>
          </a:p>
          <a:p>
            <a:pPr marL="0" indent="0">
              <a:buNone/>
            </a:pPr>
            <a:r>
              <a:rPr lang="en-US" dirty="0"/>
              <a:t>q1 = q10 + </a:t>
            </a:r>
            <a:r>
              <a:rPr lang="en-US" dirty="0" smtClean="0"/>
              <a:t>є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q2 = q11 + q20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q3 </a:t>
            </a:r>
            <a:r>
              <a:rPr lang="en-US" dirty="0"/>
              <a:t>= q21 + q30 + q31 </a:t>
            </a:r>
          </a:p>
          <a:p>
            <a:pPr marL="0" indent="0">
              <a:buNone/>
            </a:pPr>
            <a:r>
              <a:rPr lang="en-US" dirty="0"/>
              <a:t>Now, we will solve these three equations: </a:t>
            </a:r>
          </a:p>
          <a:p>
            <a:pPr marL="0" indent="0">
              <a:buNone/>
            </a:pPr>
            <a:r>
              <a:rPr lang="en-US" dirty="0"/>
              <a:t>q1 = є0*  [As, </a:t>
            </a:r>
            <a:r>
              <a:rPr lang="en-US" dirty="0" err="1"/>
              <a:t>εR</a:t>
            </a:r>
            <a:r>
              <a:rPr lang="en-US" dirty="0"/>
              <a:t> = R] </a:t>
            </a:r>
          </a:p>
          <a:p>
            <a:pPr marL="0" indent="0">
              <a:buNone/>
            </a:pPr>
            <a:r>
              <a:rPr lang="en-US" dirty="0"/>
              <a:t>So,  q1 = 0*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q2 = 0*1 + q20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</a:t>
            </a:r>
            <a:r>
              <a:rPr lang="en-US" dirty="0"/>
              <a:t>,  q2 = 0*1(0)* [By Arden’s theorem]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Hence, the regular expression is   0*10*.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nn-NO" sz="2800" b="1" dirty="0"/>
              <a:t>Pumping Lemma for Regular Languages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Theorem </a:t>
            </a:r>
            <a:r>
              <a:rPr lang="en-US" sz="2400" dirty="0" smtClean="0"/>
              <a:t>: </a:t>
            </a:r>
            <a:r>
              <a:rPr lang="en-US" sz="2400" dirty="0"/>
              <a:t>Let L be a regular language. Then there exists a constant ‘c’ such that for every string w in L:  </a:t>
            </a:r>
          </a:p>
          <a:p>
            <a:pPr marL="0" indent="0">
              <a:buNone/>
            </a:pPr>
            <a:r>
              <a:rPr lang="en-US" sz="2400" dirty="0" smtClean="0"/>
              <a:t>    |</a:t>
            </a:r>
            <a:r>
              <a:rPr lang="en-US" sz="2400" dirty="0"/>
              <a:t>w| ≥ c  </a:t>
            </a:r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break w into three strings, w = xyz, such that:  </a:t>
            </a:r>
          </a:p>
          <a:p>
            <a:pPr marL="0" indent="0">
              <a:buNone/>
            </a:pPr>
            <a:r>
              <a:rPr lang="en-US" sz="2400" dirty="0"/>
              <a:t>1. |y| &gt; 0  </a:t>
            </a:r>
          </a:p>
          <a:p>
            <a:pPr marL="0" indent="0">
              <a:buNone/>
            </a:pPr>
            <a:r>
              <a:rPr lang="en-US" sz="2400" dirty="0"/>
              <a:t>2. |</a:t>
            </a:r>
            <a:r>
              <a:rPr lang="en-US" sz="2400" dirty="0" err="1"/>
              <a:t>xy</a:t>
            </a:r>
            <a:r>
              <a:rPr lang="en-US" sz="2400" dirty="0"/>
              <a:t>| ≤ c  </a:t>
            </a:r>
          </a:p>
          <a:p>
            <a:pPr marL="0" indent="0">
              <a:buNone/>
            </a:pPr>
            <a:r>
              <a:rPr lang="en-US" sz="2400" dirty="0"/>
              <a:t>3. For all k ≥ 0, the string </a:t>
            </a:r>
            <a:r>
              <a:rPr lang="en-US" sz="2400" dirty="0" err="1" smtClean="0"/>
              <a:t>xy</a:t>
            </a:r>
            <a:r>
              <a:rPr lang="en-US" sz="2400" baseline="30000" dirty="0" err="1" smtClean="0"/>
              <a:t>k</a:t>
            </a:r>
            <a:r>
              <a:rPr lang="en-US" sz="2400" dirty="0" err="1" smtClean="0"/>
              <a:t>z</a:t>
            </a:r>
            <a:r>
              <a:rPr lang="en-US" sz="2400" dirty="0" smtClean="0"/>
              <a:t> </a:t>
            </a:r>
            <a:r>
              <a:rPr lang="en-US" sz="2400" dirty="0"/>
              <a:t>is also in L.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Applications of Pumping Lemma </a:t>
            </a:r>
            <a:r>
              <a:rPr lang="en-US" sz="2400" dirty="0"/>
              <a:t>Pumping Lemma is to be applied to show that certain languages are not regular. It should never be used to show a language is regular.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L is regular, it satisfies Pumping Lemma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2</a:t>
            </a:r>
            <a:r>
              <a:rPr lang="en-US" sz="2400" dirty="0"/>
              <a:t>. </a:t>
            </a:r>
            <a:r>
              <a:rPr lang="en-US" sz="2400" dirty="0" smtClean="0"/>
              <a:t>  If </a:t>
            </a:r>
            <a:r>
              <a:rPr lang="en-US" sz="2400" dirty="0"/>
              <a:t>L does not satisfy Pumping Lemma, it is non-regular. </a:t>
            </a:r>
          </a:p>
        </p:txBody>
      </p:sp>
    </p:spTree>
    <p:extLst>
      <p:ext uri="{BB962C8B-B14F-4D97-AF65-F5344CB8AC3E}">
        <p14:creationId xmlns:p14="http://schemas.microsoft.com/office/powerpoint/2010/main" val="39932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b="1" dirty="0"/>
              <a:t>Method to prove that a language L is not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1.At </a:t>
            </a:r>
            <a:r>
              <a:rPr lang="en-US" sz="2400" dirty="0"/>
              <a:t>first, we have to assume that </a:t>
            </a:r>
            <a:r>
              <a:rPr lang="en-US" sz="2400" b="1" dirty="0"/>
              <a:t>L</a:t>
            </a:r>
            <a:r>
              <a:rPr lang="en-US" sz="2400" dirty="0"/>
              <a:t> is regular. </a:t>
            </a:r>
          </a:p>
          <a:p>
            <a:pPr marL="0" indent="0">
              <a:buNone/>
            </a:pPr>
            <a:r>
              <a:rPr lang="en-US" sz="2400" dirty="0"/>
              <a:t>2. So, the pumping lemma should hold for </a:t>
            </a:r>
            <a:r>
              <a:rPr lang="en-US" sz="2400" b="1" dirty="0"/>
              <a:t>L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3. Use the pumping lemma to obtain a contradiction: </a:t>
            </a:r>
            <a:endParaRPr lang="en-US" sz="2400" dirty="0" smtClean="0"/>
          </a:p>
          <a:p>
            <a:pPr marL="514350" indent="-514350">
              <a:buAutoNum type="alphaLcParenBoth"/>
            </a:pPr>
            <a:r>
              <a:rPr lang="en-US" sz="2400" dirty="0" smtClean="0"/>
              <a:t>Select </a:t>
            </a:r>
            <a:r>
              <a:rPr lang="en-US" sz="2400" b="1" dirty="0"/>
              <a:t>w</a:t>
            </a:r>
            <a:r>
              <a:rPr lang="en-US" sz="2400" dirty="0"/>
              <a:t> such that </a:t>
            </a:r>
            <a:r>
              <a:rPr lang="en-US" sz="2400" b="1" dirty="0"/>
              <a:t>|w| ≥ c 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dirty="0"/>
              <a:t>b) Select </a:t>
            </a:r>
            <a:r>
              <a:rPr lang="en-US" sz="2400" b="1" dirty="0"/>
              <a:t>y </a:t>
            </a:r>
            <a:r>
              <a:rPr lang="en-US" sz="2400" dirty="0"/>
              <a:t>such that </a:t>
            </a:r>
            <a:r>
              <a:rPr lang="en-US" sz="2400" b="1" dirty="0"/>
              <a:t>|y| ≥ 1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dirty="0"/>
              <a:t>c) Select </a:t>
            </a:r>
            <a:r>
              <a:rPr lang="en-US" sz="2400" b="1" dirty="0"/>
              <a:t>x</a:t>
            </a:r>
            <a:r>
              <a:rPr lang="en-US" sz="2400" dirty="0"/>
              <a:t> such that </a:t>
            </a:r>
            <a:r>
              <a:rPr lang="en-US" sz="2400" b="1" dirty="0"/>
              <a:t>|</a:t>
            </a:r>
            <a:r>
              <a:rPr lang="en-US" sz="2400" b="1" dirty="0" err="1"/>
              <a:t>xy</a:t>
            </a:r>
            <a:r>
              <a:rPr lang="en-US" sz="2400" b="1" dirty="0"/>
              <a:t>| ≤ c 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dirty="0"/>
              <a:t>d) Assign the remaining string to </a:t>
            </a:r>
            <a:r>
              <a:rPr lang="en-US" sz="2400" b="1" dirty="0"/>
              <a:t>z</a:t>
            </a:r>
            <a:r>
              <a:rPr lang="en-US" sz="2400" dirty="0"/>
              <a:t>.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dirty="0"/>
              <a:t>e) Select </a:t>
            </a:r>
            <a:r>
              <a:rPr lang="en-US" sz="2400" b="1" dirty="0"/>
              <a:t>k</a:t>
            </a:r>
            <a:r>
              <a:rPr lang="en-US" sz="2400" dirty="0"/>
              <a:t> such that the resulting string is not in </a:t>
            </a:r>
            <a:r>
              <a:rPr lang="en-US" sz="2400" b="1" dirty="0"/>
              <a:t>L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b="1" dirty="0"/>
              <a:t>Hence L is not regular.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91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4582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6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Language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/>
              <a:t>Definition : A language is a subset of Σ* for some alphabet Σ. It can be finite or infinite.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 </a:t>
            </a:r>
            <a:r>
              <a:rPr lang="en-US" dirty="0"/>
              <a:t>: If the language takes all possible strings of length 2 over Σ = {a, b}, then L = { </a:t>
            </a:r>
            <a:r>
              <a:rPr lang="en-US" dirty="0" err="1"/>
              <a:t>ab</a:t>
            </a:r>
            <a:r>
              <a:rPr lang="en-US" dirty="0"/>
              <a:t>, bb, </a:t>
            </a:r>
            <a:r>
              <a:rPr lang="en-US" dirty="0" err="1"/>
              <a:t>ba</a:t>
            </a:r>
            <a:r>
              <a:rPr lang="en-US" dirty="0"/>
              <a:t>, bb} </a:t>
            </a:r>
          </a:p>
        </p:txBody>
      </p:sp>
    </p:spTree>
    <p:extLst>
      <p:ext uri="{BB962C8B-B14F-4D97-AF65-F5344CB8AC3E}">
        <p14:creationId xmlns:p14="http://schemas.microsoft.com/office/powerpoint/2010/main" val="28766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Construction of an FA from an 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/>
              <a:t>We can use Thompson's Construction to find out a Finite Automaton from a Regular Expression. We will reduce the regular expression into smallest regular expressions and converting these to NFA and </a:t>
            </a:r>
            <a:r>
              <a:rPr lang="en-US" sz="2000" dirty="0" smtClean="0"/>
              <a:t>finally </a:t>
            </a:r>
            <a:r>
              <a:rPr lang="en-US" sz="2000" dirty="0"/>
              <a:t>to DFA. </a:t>
            </a:r>
            <a:endParaRPr lang="en-US" sz="2000" dirty="0" smtClean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39140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4310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29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8153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257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sz="2800" dirty="0"/>
              <a:t>Method: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Step 1:  </a:t>
            </a:r>
            <a:r>
              <a:rPr lang="en-US" sz="2400" dirty="0"/>
              <a:t>Construct an NFA with Null moves from the given regular expression. </a:t>
            </a:r>
          </a:p>
          <a:p>
            <a:pPr marL="0" indent="0">
              <a:buNone/>
            </a:pPr>
            <a:r>
              <a:rPr lang="en-US" sz="2400" dirty="0"/>
              <a:t>Step </a:t>
            </a:r>
            <a:r>
              <a:rPr lang="en-US" sz="2400" dirty="0" smtClean="0"/>
              <a:t>2:  </a:t>
            </a:r>
            <a:r>
              <a:rPr lang="en-US" sz="2400" dirty="0"/>
              <a:t>Remove Null transition from the NFA and convert it into its equivalent DFA. </a:t>
            </a:r>
          </a:p>
          <a:p>
            <a:r>
              <a:rPr lang="en-US" sz="2400" dirty="0"/>
              <a:t>Problem  Convert the following RA into its equivalent DFA: </a:t>
            </a:r>
            <a:r>
              <a:rPr lang="en-US" sz="2400" dirty="0" smtClean="0"/>
              <a:t>      </a:t>
            </a:r>
            <a:r>
              <a:rPr lang="en-US" sz="2400" dirty="0"/>
              <a:t>1 (0 + 1)* 0 </a:t>
            </a:r>
          </a:p>
        </p:txBody>
      </p:sp>
    </p:spTree>
    <p:extLst>
      <p:ext uri="{BB962C8B-B14F-4D97-AF65-F5344CB8AC3E}">
        <p14:creationId xmlns:p14="http://schemas.microsoft.com/office/powerpoint/2010/main" val="29140296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15340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2349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81000"/>
            <a:ext cx="824865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0819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400" dirty="0"/>
              <a:t>Removal of Null Moves from Finite </a:t>
            </a:r>
            <a:r>
              <a:rPr lang="en-US" sz="2400" dirty="0" smtClean="0"/>
              <a:t>Automata: If </a:t>
            </a:r>
            <a:r>
              <a:rPr lang="en-US" sz="2400" dirty="0"/>
              <a:t>in an NDFA, there is  ϵ-move between vertex X to vertex Y, we can remove it using the following steps: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Find </a:t>
            </a:r>
            <a:r>
              <a:rPr lang="en-US" sz="2400" dirty="0"/>
              <a:t>all the outgoing edges from Y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Copy </a:t>
            </a:r>
            <a:r>
              <a:rPr lang="en-US" sz="2400" dirty="0"/>
              <a:t>all these edges starting from X without changing the edge labels. 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X is an initial state, make Y also an initial state.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4.   </a:t>
            </a:r>
            <a:r>
              <a:rPr lang="en-US" sz="2400" dirty="0"/>
              <a:t>If Y is a final state, make X also a final state. </a:t>
            </a:r>
          </a:p>
        </p:txBody>
      </p:sp>
    </p:spTree>
    <p:extLst>
      <p:ext uri="{BB962C8B-B14F-4D97-AF65-F5344CB8AC3E}">
        <p14:creationId xmlns:p14="http://schemas.microsoft.com/office/powerpoint/2010/main" val="23342883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153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0336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22959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276600"/>
            <a:ext cx="81533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8507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5943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8153400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3200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DFA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77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2. Deterministic Finite Automaton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Finite </a:t>
            </a:r>
            <a:r>
              <a:rPr lang="en-US" dirty="0"/>
              <a:t>Automaton can be classified into two types:  </a:t>
            </a:r>
          </a:p>
          <a:p>
            <a:r>
              <a:rPr lang="en-US" dirty="0" smtClean="0"/>
              <a:t>Deterministic </a:t>
            </a:r>
            <a:r>
              <a:rPr lang="en-US" dirty="0"/>
              <a:t>Finite Automaton (DFA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Non-deterministic </a:t>
            </a:r>
            <a:r>
              <a:rPr lang="en-US" dirty="0"/>
              <a:t>Finite Automaton (NDFA / NFA)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DFA, for each input symbol, one can determine the state to which the machine will move. Hence, it is called Deterministic Automaton. As it has a finite number of states, the machine is called Deterministic Finite Machine or Deterministic Finite Automaton. </a:t>
            </a:r>
          </a:p>
        </p:txBody>
      </p:sp>
    </p:spTree>
    <p:extLst>
      <p:ext uri="{BB962C8B-B14F-4D97-AF65-F5344CB8AC3E}">
        <p14:creationId xmlns:p14="http://schemas.microsoft.com/office/powerpoint/2010/main" val="9432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7974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/>
              <a:t>This DFA accepts the language  </a:t>
            </a:r>
          </a:p>
          <a:p>
            <a:pPr marL="0" indent="0">
              <a:buNone/>
            </a:pPr>
            <a:r>
              <a:rPr lang="en-US" dirty="0"/>
              <a:t>Ľ = {ε, b, </a:t>
            </a:r>
            <a:r>
              <a:rPr lang="en-US" dirty="0" err="1"/>
              <a:t>ab</a:t>
            </a:r>
            <a:r>
              <a:rPr lang="en-US" dirty="0"/>
              <a:t> ,</a:t>
            </a:r>
            <a:r>
              <a:rPr lang="en-US" dirty="0" err="1"/>
              <a:t>bb,ba</a:t>
            </a:r>
            <a:r>
              <a:rPr lang="en-US" dirty="0"/>
              <a:t>, ............... } </a:t>
            </a:r>
            <a:r>
              <a:rPr lang="en-US" dirty="0" smtClean="0"/>
              <a:t>over </a:t>
            </a:r>
            <a:r>
              <a:rPr lang="en-US" dirty="0"/>
              <a:t>the alphabet  </a:t>
            </a:r>
          </a:p>
          <a:p>
            <a:pPr marL="0" indent="0">
              <a:buNone/>
            </a:pPr>
            <a:r>
              <a:rPr lang="en-US" dirty="0"/>
              <a:t>Σ = {a, b} </a:t>
            </a:r>
          </a:p>
          <a:p>
            <a:pPr marL="0" indent="0">
              <a:buNone/>
            </a:pPr>
            <a:r>
              <a:rPr lang="en-US" dirty="0"/>
              <a:t>Note: If we want to complement an NFA, we have to first convert it to DFA and then have to swap states as in the previous method. </a:t>
            </a:r>
          </a:p>
        </p:txBody>
      </p:sp>
    </p:spTree>
    <p:extLst>
      <p:ext uri="{BB962C8B-B14F-4D97-AF65-F5344CB8AC3E}">
        <p14:creationId xmlns:p14="http://schemas.microsoft.com/office/powerpoint/2010/main" val="37587328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Context-Free Grammar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Definition:  </a:t>
            </a:r>
            <a:r>
              <a:rPr lang="en-US" dirty="0"/>
              <a:t>A context-free grammar (CFG) consisting of a finite set of grammar rules is a quadruple (N, T, P, S) where </a:t>
            </a:r>
          </a:p>
          <a:p>
            <a:r>
              <a:rPr lang="en-US" dirty="0" smtClean="0"/>
              <a:t>N </a:t>
            </a:r>
            <a:r>
              <a:rPr lang="en-US" dirty="0"/>
              <a:t>is a set of non-terminal symbols. </a:t>
            </a:r>
          </a:p>
          <a:p>
            <a:r>
              <a:rPr lang="en-US" dirty="0" smtClean="0"/>
              <a:t>T </a:t>
            </a:r>
            <a:r>
              <a:rPr lang="en-US" dirty="0"/>
              <a:t>is a set of terminals where N ∩ T = NULL. </a:t>
            </a:r>
            <a:endParaRPr lang="en-US" dirty="0" smtClean="0"/>
          </a:p>
          <a:p>
            <a:r>
              <a:rPr lang="en-US" dirty="0" smtClean="0"/>
              <a:t>P </a:t>
            </a:r>
            <a:r>
              <a:rPr lang="en-US" dirty="0"/>
              <a:t>is a set of rules, P: N → (N U T)*, i.e., the left-hand side of the production rule P does have any right context or left context. </a:t>
            </a:r>
          </a:p>
          <a:p>
            <a:r>
              <a:rPr lang="en-US" dirty="0" smtClean="0"/>
              <a:t>S </a:t>
            </a:r>
            <a:r>
              <a:rPr lang="en-US" dirty="0"/>
              <a:t>is the start symbol. 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 :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grammar ({A}, {a, b, c}, P, A), P : A → </a:t>
            </a:r>
            <a:r>
              <a:rPr lang="en-US" dirty="0" err="1"/>
              <a:t>aA</a:t>
            </a:r>
            <a:r>
              <a:rPr lang="en-US" dirty="0"/>
              <a:t>, A → </a:t>
            </a:r>
            <a:r>
              <a:rPr lang="en-US" dirty="0" err="1"/>
              <a:t>abc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grammar ({S, a, b}, {a, b}, P, S), P: S → </a:t>
            </a:r>
            <a:r>
              <a:rPr lang="en-US" dirty="0" err="1"/>
              <a:t>aSa</a:t>
            </a:r>
            <a:r>
              <a:rPr lang="en-US" dirty="0"/>
              <a:t>, S → </a:t>
            </a:r>
            <a:r>
              <a:rPr lang="en-US" dirty="0" err="1"/>
              <a:t>bSb</a:t>
            </a:r>
            <a:r>
              <a:rPr lang="en-US" dirty="0"/>
              <a:t>, S → </a:t>
            </a:r>
            <a:r>
              <a:rPr lang="el-GR" dirty="0"/>
              <a:t>ε </a:t>
            </a:r>
            <a:r>
              <a:rPr lang="en-US" dirty="0"/>
              <a:t> </a:t>
            </a:r>
            <a:r>
              <a:rPr lang="en-US" dirty="0" smtClean="0"/>
              <a:t>        The </a:t>
            </a:r>
            <a:r>
              <a:rPr lang="en-US" dirty="0"/>
              <a:t>grammar ({S, F}, {0, 1}, P, S), P: S → 00S | 11F,   F → 00F | </a:t>
            </a:r>
            <a:r>
              <a:rPr lang="el-GR" dirty="0"/>
              <a:t>ε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492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6029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077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7818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457200"/>
            <a:ext cx="85979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2620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15339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8922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15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8831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62000"/>
            <a:ext cx="8001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488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56259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2)The </a:t>
            </a:r>
            <a:r>
              <a:rPr lang="en-US" sz="2400" dirty="0"/>
              <a:t>rightmost derivation for the above string "</a:t>
            </a:r>
            <a:r>
              <a:rPr lang="en-US" sz="2400" dirty="0" err="1"/>
              <a:t>a+a</a:t>
            </a:r>
            <a:r>
              <a:rPr lang="en-US" sz="2400" dirty="0"/>
              <a:t>*a" may be: </a:t>
            </a:r>
          </a:p>
          <a:p>
            <a:pPr marL="0" indent="0">
              <a:buNone/>
            </a:pPr>
            <a:r>
              <a:rPr lang="en-US" sz="2400" dirty="0"/>
              <a:t>X → X*X→ X*a → X+X*a →</a:t>
            </a:r>
            <a:r>
              <a:rPr lang="en-US" sz="2400" dirty="0" err="1"/>
              <a:t>X+a</a:t>
            </a:r>
            <a:r>
              <a:rPr lang="en-US" sz="2400" dirty="0"/>
              <a:t>*a→ </a:t>
            </a:r>
            <a:r>
              <a:rPr lang="en-US" sz="2400" dirty="0" err="1"/>
              <a:t>a+a</a:t>
            </a:r>
            <a:r>
              <a:rPr lang="en-US" sz="2400" dirty="0"/>
              <a:t>*a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4953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19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Formal Definition of a DFA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DFA can be represented by a 5-tuple (Q, Σ, δ, q0, F) where: </a:t>
            </a:r>
          </a:p>
          <a:p>
            <a:r>
              <a:rPr lang="en-US" dirty="0" smtClean="0"/>
              <a:t> </a:t>
            </a:r>
            <a:r>
              <a:rPr lang="en-US" dirty="0"/>
              <a:t>Q is a finite set of states.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/>
              <a:t>Σ is a finite set of symbols called the alphabet.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/>
              <a:t>δ is the transition function where δ: Q × Σ → Q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q0 is the initial state from where any input is processed (q0 ∈ Q). </a:t>
            </a:r>
            <a:endParaRPr lang="en-US" dirty="0" smtClean="0"/>
          </a:p>
          <a:p>
            <a:r>
              <a:rPr lang="en-US" dirty="0" smtClean="0"/>
              <a:t> F </a:t>
            </a:r>
            <a:r>
              <a:rPr lang="en-US" dirty="0"/>
              <a:t>is a set of final state/states of Q (F ⊆ Q). </a:t>
            </a:r>
          </a:p>
        </p:txBody>
      </p:sp>
    </p:spTree>
    <p:extLst>
      <p:ext uri="{BB962C8B-B14F-4D97-AF65-F5344CB8AC3E}">
        <p14:creationId xmlns:p14="http://schemas.microsoft.com/office/powerpoint/2010/main" val="8441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8175"/>
            <a:ext cx="830580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1237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3600" b="1" dirty="0" smtClean="0"/>
              <a:t>Left </a:t>
            </a:r>
            <a:r>
              <a:rPr lang="en-US" sz="3600" b="1" dirty="0"/>
              <a:t>and Right Recursive Grammars</a:t>
            </a:r>
            <a:r>
              <a:rPr lang="en-US" sz="3600" dirty="0"/>
              <a:t> </a:t>
            </a:r>
            <a:r>
              <a:rPr lang="en-US" sz="3600" dirty="0" smtClean="0"/>
              <a:t>:In </a:t>
            </a:r>
            <a:r>
              <a:rPr lang="en-US" sz="3600" dirty="0"/>
              <a:t>a context-free grammar G, if there is a production in the form X → </a:t>
            </a:r>
            <a:r>
              <a:rPr lang="en-US" sz="3600" dirty="0" err="1"/>
              <a:t>Xa</a:t>
            </a:r>
            <a:r>
              <a:rPr lang="en-US" sz="3600" dirty="0"/>
              <a:t> where X is a non-terminal and ‘a’ is a string of terminals, it is called a left recursive production. The grammar having a left recursive production is called a left recursive grammar. </a:t>
            </a:r>
          </a:p>
          <a:p>
            <a:pPr marL="0" indent="0">
              <a:buNone/>
            </a:pPr>
            <a:r>
              <a:rPr lang="en-US" sz="3600" dirty="0"/>
              <a:t>And if in a context-free grammar G, if there is a production is in the form X → </a:t>
            </a:r>
            <a:r>
              <a:rPr lang="en-US" sz="3600" dirty="0" err="1"/>
              <a:t>aX</a:t>
            </a:r>
            <a:r>
              <a:rPr lang="en-US" sz="3600" dirty="0"/>
              <a:t> where X is a non-terminal and ‘a’ is a string of terminals, it is called a right recursive production. The grammar having a right recursive production is called a right recursive grammar.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990600"/>
            <a:ext cx="5410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8672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5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4647</Words>
  <Application>Microsoft Office PowerPoint</Application>
  <PresentationFormat>On-screen Show (4:3)</PresentationFormat>
  <Paragraphs>445</Paragraphs>
  <Slides>92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Automata – What is it? </vt:lpstr>
      <vt:lpstr>Formal definition of a Finite Automaton </vt:lpstr>
      <vt:lpstr>Related Terminologies </vt:lpstr>
      <vt:lpstr>PowerPoint Presentation</vt:lpstr>
      <vt:lpstr>Kleene Star </vt:lpstr>
      <vt:lpstr>Kleene Closure / Plus </vt:lpstr>
      <vt:lpstr>Language  </vt:lpstr>
      <vt:lpstr>2. Deterministic Finite Automaton </vt:lpstr>
      <vt:lpstr>Formal Definition of a DFA </vt:lpstr>
      <vt:lpstr>Graphical Representation of a DFA </vt:lpstr>
      <vt:lpstr>PowerPoint Presentation</vt:lpstr>
      <vt:lpstr>    </vt:lpstr>
      <vt:lpstr>Non-deterministic Finite Automaton </vt:lpstr>
      <vt:lpstr>Formal Definition of an NDFA </vt:lpstr>
      <vt:lpstr> Example :  </vt:lpstr>
      <vt:lpstr>DFA vs NDFA</vt:lpstr>
      <vt:lpstr>Acceptors, Classifiers, and Transducers</vt:lpstr>
      <vt:lpstr>Acceptability by DFA and NDFA</vt:lpstr>
      <vt:lpstr>Example:</vt:lpstr>
      <vt:lpstr>NDFA to DFA Conversion</vt:lpstr>
      <vt:lpstr>Example</vt:lpstr>
      <vt:lpstr>PowerPoint Presentation</vt:lpstr>
      <vt:lpstr>PowerPoint Presentation</vt:lpstr>
      <vt:lpstr>DFA Minimization </vt:lpstr>
      <vt:lpstr>PowerPoint Presentation</vt:lpstr>
      <vt:lpstr>PowerPoint Presentation</vt:lpstr>
      <vt:lpstr>PowerPoint Presentation</vt:lpstr>
      <vt:lpstr>DFA Minimization using Equivalence Theorem</vt:lpstr>
      <vt:lpstr>PowerPoint Presentation</vt:lpstr>
      <vt:lpstr>PowerPoint Presentation</vt:lpstr>
      <vt:lpstr>PowerPoint Presentation</vt:lpstr>
      <vt:lpstr>Moore and Mealy Machines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Grammar</vt:lpstr>
      <vt:lpstr>PowerPoint Presentation</vt:lpstr>
      <vt:lpstr>PowerPoint Presentation</vt:lpstr>
      <vt:lpstr>Language generated by a 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Expression</vt:lpstr>
      <vt:lpstr>PowerPoint Presentation</vt:lpstr>
      <vt:lpstr>PowerPoint Presentation</vt:lpstr>
      <vt:lpstr>Regular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Arden’s Theorem </vt:lpstr>
      <vt:lpstr>PowerPoint Presentation</vt:lpstr>
      <vt:lpstr>PowerPoint Presentation</vt:lpstr>
      <vt:lpstr>PowerPoint Presentation</vt:lpstr>
      <vt:lpstr>PowerPoint Presentation</vt:lpstr>
      <vt:lpstr>Pumping Lemma for Regular Languages </vt:lpstr>
      <vt:lpstr>Method to prove that a language L is not regular</vt:lpstr>
      <vt:lpstr>PowerPoint Presentation</vt:lpstr>
      <vt:lpstr>Construction of an FA from an 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DFA Complement</vt:lpstr>
      <vt:lpstr>PowerPoint Presentation</vt:lpstr>
      <vt:lpstr>PowerPoint Presentation</vt:lpstr>
      <vt:lpstr>Context-Free Grammar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64</cp:revision>
  <dcterms:created xsi:type="dcterms:W3CDTF">2017-12-16T13:27:43Z</dcterms:created>
  <dcterms:modified xsi:type="dcterms:W3CDTF">2018-02-14T06:53:33Z</dcterms:modified>
</cp:coreProperties>
</file>