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0"/>
  </p:notesMasterIdLst>
  <p:sldIdLst>
    <p:sldId id="257" r:id="rId3"/>
    <p:sldId id="258" r:id="rId4"/>
    <p:sldId id="259" r:id="rId5"/>
    <p:sldId id="268" r:id="rId6"/>
    <p:sldId id="265" r:id="rId7"/>
    <p:sldId id="287" r:id="rId8"/>
    <p:sldId id="288" r:id="rId9"/>
    <p:sldId id="289" r:id="rId10"/>
    <p:sldId id="290" r:id="rId11"/>
    <p:sldId id="291" r:id="rId12"/>
    <p:sldId id="292" r:id="rId13"/>
    <p:sldId id="286" r:id="rId14"/>
    <p:sldId id="271" r:id="rId15"/>
    <p:sldId id="264" r:id="rId16"/>
    <p:sldId id="283" r:id="rId17"/>
    <p:sldId id="284" r:id="rId18"/>
    <p:sldId id="285" r:id="rId19"/>
    <p:sldId id="295" r:id="rId20"/>
    <p:sldId id="293" r:id="rId21"/>
    <p:sldId id="294" r:id="rId22"/>
    <p:sldId id="260" r:id="rId23"/>
    <p:sldId id="296" r:id="rId24"/>
    <p:sldId id="297" r:id="rId25"/>
    <p:sldId id="298" r:id="rId26"/>
    <p:sldId id="299" r:id="rId27"/>
    <p:sldId id="300" r:id="rId28"/>
    <p:sldId id="26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34"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1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63" autoAdjust="0"/>
  </p:normalViewPr>
  <p:slideViewPr>
    <p:cSldViewPr snapToGrid="0" showGuides="1">
      <p:cViewPr varScale="1">
        <p:scale>
          <a:sx n="77" d="100"/>
          <a:sy n="77" d="100"/>
        </p:scale>
        <p:origin x="883" y="72"/>
      </p:cViewPr>
      <p:guideLst>
        <p:guide pos="463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4E86D-FCB7-48DD-B0DD-50B4DB025534}"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5F32E-2E57-43A4-AB7E-BEC0AB60F228}" type="slidenum">
              <a:rPr lang="zh-CN" altLang="en-US" smtClean="0"/>
              <a:t>‹#›</a:t>
            </a:fld>
            <a:endParaRPr lang="zh-CN" altLang="en-US"/>
          </a:p>
        </p:txBody>
      </p:sp>
    </p:spTree>
    <p:extLst>
      <p:ext uri="{BB962C8B-B14F-4D97-AF65-F5344CB8AC3E}">
        <p14:creationId xmlns:p14="http://schemas.microsoft.com/office/powerpoint/2010/main" val="119206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1</a:t>
            </a:r>
            <a:r>
              <a:rPr lang="zh-CN" altLang="en-US" dirty="0"/>
              <a:t>表示墙壁，</a:t>
            </a:r>
            <a:r>
              <a:rPr lang="en-US" altLang="zh-CN" dirty="0"/>
              <a:t>2</a:t>
            </a:r>
            <a:r>
              <a:rPr lang="zh-CN" altLang="en-US" dirty="0"/>
              <a:t>表示目标，</a:t>
            </a:r>
            <a:r>
              <a:rPr lang="en-US" altLang="zh-CN" dirty="0"/>
              <a:t>3</a:t>
            </a:r>
            <a:r>
              <a:rPr lang="zh-CN" altLang="en-US" dirty="0"/>
              <a:t>表示箱子，</a:t>
            </a:r>
            <a:r>
              <a:rPr lang="en-US" altLang="zh-CN" dirty="0"/>
              <a:t>4</a:t>
            </a:r>
            <a:r>
              <a:rPr lang="zh-CN" altLang="en-US" dirty="0"/>
              <a:t>表示到达目标位置的箱子</a:t>
            </a:r>
          </a:p>
        </p:txBody>
      </p:sp>
      <p:sp>
        <p:nvSpPr>
          <p:cNvPr id="4" name="灯片编号占位符 3"/>
          <p:cNvSpPr>
            <a:spLocks noGrp="1"/>
          </p:cNvSpPr>
          <p:nvPr>
            <p:ph type="sldNum" sz="quarter" idx="5"/>
          </p:nvPr>
        </p:nvSpPr>
        <p:spPr/>
        <p:txBody>
          <a:bodyPr/>
          <a:lstStyle/>
          <a:p>
            <a:fld id="{0C45F32E-2E57-43A4-AB7E-BEC0AB60F228}" type="slidenum">
              <a:rPr lang="zh-CN" altLang="en-US" smtClean="0"/>
              <a:t>9</a:t>
            </a:fld>
            <a:endParaRPr lang="zh-CN" altLang="en-US"/>
          </a:p>
        </p:txBody>
      </p:sp>
    </p:spTree>
    <p:extLst>
      <p:ext uri="{BB962C8B-B14F-4D97-AF65-F5344CB8AC3E}">
        <p14:creationId xmlns:p14="http://schemas.microsoft.com/office/powerpoint/2010/main" val="219701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45F32E-2E57-43A4-AB7E-BEC0AB60F228}" type="slidenum">
              <a:rPr lang="zh-CN" altLang="en-US" smtClean="0"/>
              <a:t>10</a:t>
            </a:fld>
            <a:endParaRPr lang="zh-CN" altLang="en-US"/>
          </a:p>
        </p:txBody>
      </p:sp>
    </p:spTree>
    <p:extLst>
      <p:ext uri="{BB962C8B-B14F-4D97-AF65-F5344CB8AC3E}">
        <p14:creationId xmlns:p14="http://schemas.microsoft.com/office/powerpoint/2010/main" val="121731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下图显示的是部分转换过程代码，其中</a:t>
            </a:r>
            <a:r>
              <a:rPr lang="en-US" altLang="zh-CN" dirty="0"/>
              <a:t>int2bin</a:t>
            </a:r>
            <a:r>
              <a:rPr lang="zh-CN" altLang="en-US" dirty="0"/>
              <a:t>函数的功能是将十进制数转换为确定位数（默认为</a:t>
            </a:r>
            <a:r>
              <a:rPr lang="en-US" altLang="zh-CN" dirty="0"/>
              <a:t>5</a:t>
            </a:r>
            <a:r>
              <a:rPr lang="zh-CN" altLang="en-US" dirty="0"/>
              <a:t>位）的二进制数串</a:t>
            </a:r>
          </a:p>
        </p:txBody>
      </p:sp>
      <p:sp>
        <p:nvSpPr>
          <p:cNvPr id="4" name="灯片编号占位符 3"/>
          <p:cNvSpPr>
            <a:spLocks noGrp="1"/>
          </p:cNvSpPr>
          <p:nvPr>
            <p:ph type="sldNum" sz="quarter" idx="5"/>
          </p:nvPr>
        </p:nvSpPr>
        <p:spPr/>
        <p:txBody>
          <a:bodyPr/>
          <a:lstStyle/>
          <a:p>
            <a:fld id="{0C45F32E-2E57-43A4-AB7E-BEC0AB60F228}" type="slidenum">
              <a:rPr lang="zh-CN" altLang="en-US" smtClean="0"/>
              <a:t>11</a:t>
            </a:fld>
            <a:endParaRPr lang="zh-CN" altLang="en-US"/>
          </a:p>
        </p:txBody>
      </p:sp>
    </p:spTree>
    <p:extLst>
      <p:ext uri="{BB962C8B-B14F-4D97-AF65-F5344CB8AC3E}">
        <p14:creationId xmlns:p14="http://schemas.microsoft.com/office/powerpoint/2010/main" val="411035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2D380-EE9E-4958-96A0-2E6056B358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C034FE-7AB2-4DE4-A1D4-E548A2F30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1EAD8D6-7A87-4404-B68C-BC46F6FB9598}"/>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A13D658B-D9BE-4E20-B36D-3F8A062C87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8ACB73-5724-49A9-A8BE-99FE4598C4D9}"/>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206455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30A7B-7A18-48D2-8DE5-7A628CDC89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9C920E-F5C1-4D55-96D0-65D6901355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AC7AD2-E734-4E54-BFC7-79EAB00EE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443E0B-DCAD-4047-AEEC-D51987B6D591}"/>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D78C1E9F-89A5-46DE-8CB7-870497EE12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EC5E91-A136-458D-9294-B5B09E045ECC}"/>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72789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DAC60-370E-4D08-A74F-C84909BBCA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ACB5D73-0615-4040-8C6E-04A5A3F1B3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2B55D8-3027-4AFC-9039-BFF8A085F8EE}"/>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DB800FED-211F-4DFA-9622-38F6A1B782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DACBEA-6631-4867-AE37-1A2F4B37FC85}"/>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1647776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F62EA56-81AB-4FC5-AF26-133E41E10B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B56AFE-9D37-432F-9B42-09263AD30C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C8DFDB-6437-40D9-B620-480E44458848}"/>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922A03D4-1540-4976-8C66-6E96F12EA0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C08F18-354B-4BCF-9A33-DB0BCFBAF378}"/>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1977260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2022/4/27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70637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2022/4/27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53357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67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E81F7-1707-4401-B5B8-24E1666E08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3FE31F-1996-452C-92C8-9765D5346C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E2BA36-C5F3-4ED1-B49D-FB02A130619D}"/>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32C202E6-63BB-4902-AAF6-3D32F657E2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3CD7BD-C761-4FFB-BBC1-94099E30800E}"/>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368054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DFD6D-7675-40FC-8D68-5088964330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FD2A8AA-0167-4DD4-AA42-58BF68859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98B57B-0593-431D-9741-8A7523777E5B}"/>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504C307A-8AD0-4235-9CFE-BBC79E705B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E8194F-F538-4551-9001-2BE32E1316B8}"/>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420958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C5346-0279-47ED-BB85-B2B4AD272A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BDC577-5D7A-467E-BDA2-4098F66899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04F033-E9DE-43DC-B437-7106682D0B7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2CC0129-ADA8-4BDB-A2EC-F635762150F1}"/>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494927AF-38D2-476D-B636-C11FFECFD6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E1CC01-236A-4436-9CBD-CB9BA253B659}"/>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142563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1AB03-D9E6-45A3-952B-4A48496538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929F5C-A51D-4B18-B293-05221DF96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2E7C1D-4E89-4DB4-B3EE-382604566A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ED07B1-B462-497F-9103-FAF9BDBDB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215ADA-C14C-462E-B9BD-8CD707DE5FA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9F7B5C9-96A5-4B2E-8C2E-3BBD244C0E52}"/>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8" name="页脚占位符 7">
            <a:extLst>
              <a:ext uri="{FF2B5EF4-FFF2-40B4-BE49-F238E27FC236}">
                <a16:creationId xmlns:a16="http://schemas.microsoft.com/office/drawing/2014/main" id="{9FE3530D-C1BC-4295-AE79-B848FA244A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13B96A-2034-402E-B048-0F4917A293E4}"/>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2500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1AB03-D9E6-45A3-952B-4A48496538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929F5C-A51D-4B18-B293-05221DF96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2E7C1D-4E89-4DB4-B3EE-382604566A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ED07B1-B462-497F-9103-FAF9BDBDB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215ADA-C14C-462E-B9BD-8CD707DE5FA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9F7B5C9-96A5-4B2E-8C2E-3BBD244C0E52}"/>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8" name="页脚占位符 7">
            <a:extLst>
              <a:ext uri="{FF2B5EF4-FFF2-40B4-BE49-F238E27FC236}">
                <a16:creationId xmlns:a16="http://schemas.microsoft.com/office/drawing/2014/main" id="{9FE3530D-C1BC-4295-AE79-B848FA244A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13B96A-2034-402E-B048-0F4917A293E4}"/>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
        <p:nvSpPr>
          <p:cNvPr id="11" name="TextBox 10"/>
          <p:cNvSpPr txBox="1"/>
          <p:nvPr userDrawn="1"/>
        </p:nvSpPr>
        <p:spPr>
          <a:xfrm>
            <a:off x="1007605" y="6710568"/>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7703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3A860-7152-4662-9F43-44E4A8E3812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C85822-FF72-48E6-A53D-03ABE9AB9FFD}"/>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4" name="页脚占位符 3">
            <a:extLst>
              <a:ext uri="{FF2B5EF4-FFF2-40B4-BE49-F238E27FC236}">
                <a16:creationId xmlns:a16="http://schemas.microsoft.com/office/drawing/2014/main" id="{7B49DE48-6EEB-475C-B1DA-BE80D7D3A3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BF29F7-1ECC-4E14-AF22-9E6BBC3250DF}"/>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156163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5C3A9E-F103-4C50-910A-1C3293A6955E}"/>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3" name="页脚占位符 2">
            <a:extLst>
              <a:ext uri="{FF2B5EF4-FFF2-40B4-BE49-F238E27FC236}">
                <a16:creationId xmlns:a16="http://schemas.microsoft.com/office/drawing/2014/main" id="{C0E1F7E6-40C7-4B26-9F8F-568DB7948D4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019854-EE48-4E81-A1E8-9FD10F00E9E0}"/>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61514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565F0-8ADC-4F32-9F0C-2780E36D0B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283D27-F01A-4ED3-90B7-4CB310A94A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49C06B5-D12D-4422-8A3F-BFF3DA5C8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A92EB2-26EB-4B14-B8F5-4210A31433D8}"/>
              </a:ext>
            </a:extLst>
          </p:cNvPr>
          <p:cNvSpPr>
            <a:spLocks noGrp="1"/>
          </p:cNvSpPr>
          <p:nvPr>
            <p:ph type="dt" sz="half" idx="10"/>
          </p:nvPr>
        </p:nvSpPr>
        <p:spPr/>
        <p:txBody>
          <a:bodyPr/>
          <a:lstStyle/>
          <a:p>
            <a:fld id="{D8BE6296-0D33-4E4D-A5FC-8C9B42534010}"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6E757A4E-A1F7-41DF-B529-050E20711D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A19DBF-DA5A-4196-B3A8-282EAD1A0D27}"/>
              </a:ext>
            </a:extLst>
          </p:cNvPr>
          <p:cNvSpPr>
            <a:spLocks noGrp="1"/>
          </p:cNvSpPr>
          <p:nvPr>
            <p:ph type="sldNum" sz="quarter" idx="12"/>
          </p:nvPr>
        </p:nvSpPr>
        <p:spPr/>
        <p:txBody>
          <a:body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428570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B23F1F-7D6E-47B1-A638-81A2B67E90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A361E25-9E12-4E5A-A437-6F3C33D2F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D240EE-C21A-4295-B899-E90F58443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E6296-0D33-4E4D-A5FC-8C9B4253401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8488DDCE-8DF9-462A-8607-4D061405B3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2654B5-7679-4D3E-87DC-4592DAFDA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8DA2A-D438-4C87-8693-054CBECC4766}" type="slidenum">
              <a:rPr lang="zh-CN" altLang="en-US" smtClean="0"/>
              <a:t>‹#›</a:t>
            </a:fld>
            <a:endParaRPr lang="zh-CN" altLang="en-US"/>
          </a:p>
        </p:txBody>
      </p:sp>
    </p:spTree>
    <p:extLst>
      <p:ext uri="{BB962C8B-B14F-4D97-AF65-F5344CB8AC3E}">
        <p14:creationId xmlns:p14="http://schemas.microsoft.com/office/powerpoint/2010/main" val="186492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835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 name="文本框 50">
            <a:extLst>
              <a:ext uri="{FF2B5EF4-FFF2-40B4-BE49-F238E27FC236}">
                <a16:creationId xmlns:a16="http://schemas.microsoft.com/office/drawing/2014/main" id="{AA1B9E9C-3CF6-4833-B5D0-3352BD2DD001}"/>
              </a:ext>
            </a:extLst>
          </p:cNvPr>
          <p:cNvSpPr txBox="1"/>
          <p:nvPr/>
        </p:nvSpPr>
        <p:spPr>
          <a:xfrm>
            <a:off x="560380" y="3527134"/>
            <a:ext cx="6159734" cy="1446550"/>
          </a:xfrm>
          <a:prstGeom prst="rect">
            <a:avLst/>
          </a:prstGeom>
          <a:noFill/>
        </p:spPr>
        <p:txBody>
          <a:bodyPr wrap="square" rtlCol="0">
            <a:spAutoFit/>
          </a:bodyPr>
          <a:lstStyle/>
          <a:p>
            <a:r>
              <a:rPr lang="en-US" altLang="zh-CN" sz="8800" dirty="0">
                <a:solidFill>
                  <a:srgbClr val="B8914B"/>
                </a:solidFill>
                <a:cs typeface="+mn-ea"/>
                <a:sym typeface="+mn-lt"/>
              </a:rPr>
              <a:t>WHLZ   </a:t>
            </a:r>
          </a:p>
        </p:txBody>
      </p:sp>
      <p:sp>
        <p:nvSpPr>
          <p:cNvPr id="52" name="文本框 51">
            <a:extLst>
              <a:ext uri="{FF2B5EF4-FFF2-40B4-BE49-F238E27FC236}">
                <a16:creationId xmlns:a16="http://schemas.microsoft.com/office/drawing/2014/main" id="{1C78ABA3-AFA1-46FD-96F9-6DE752BED1E7}"/>
              </a:ext>
            </a:extLst>
          </p:cNvPr>
          <p:cNvSpPr txBox="1"/>
          <p:nvPr/>
        </p:nvSpPr>
        <p:spPr>
          <a:xfrm>
            <a:off x="642675" y="5968284"/>
            <a:ext cx="3776952" cy="261610"/>
          </a:xfrm>
          <a:prstGeom prst="rect">
            <a:avLst/>
          </a:prstGeom>
          <a:noFill/>
        </p:spPr>
        <p:txBody>
          <a:bodyPr wrap="square" rtlCol="0">
            <a:spAutoFit/>
          </a:bodyPr>
          <a:lstStyle/>
          <a:p>
            <a:pPr algn="dist"/>
            <a:r>
              <a:rPr lang="en-US" altLang="zh-CN" sz="1100" dirty="0">
                <a:solidFill>
                  <a:schemeClr val="tx1">
                    <a:lumMod val="75000"/>
                    <a:lumOff val="25000"/>
                  </a:schemeClr>
                </a:solidFill>
                <a:cs typeface="+mn-ea"/>
                <a:sym typeface="+mn-lt"/>
              </a:rPr>
              <a:t>Computer Organization Course Design Team Project</a:t>
            </a:r>
            <a:endParaRPr lang="zh-CN" altLang="en-US" sz="1100" dirty="0">
              <a:solidFill>
                <a:schemeClr val="tx1">
                  <a:lumMod val="75000"/>
                  <a:lumOff val="25000"/>
                </a:schemeClr>
              </a:solidFill>
              <a:cs typeface="+mn-ea"/>
              <a:sym typeface="+mn-lt"/>
            </a:endParaRPr>
          </a:p>
        </p:txBody>
      </p:sp>
      <p:sp>
        <p:nvSpPr>
          <p:cNvPr id="53" name="文本框 52">
            <a:extLst>
              <a:ext uri="{FF2B5EF4-FFF2-40B4-BE49-F238E27FC236}">
                <a16:creationId xmlns:a16="http://schemas.microsoft.com/office/drawing/2014/main" id="{B2FCC205-5C04-495C-9343-80E5CD98E71B}"/>
              </a:ext>
            </a:extLst>
          </p:cNvPr>
          <p:cNvSpPr txBox="1"/>
          <p:nvPr/>
        </p:nvSpPr>
        <p:spPr>
          <a:xfrm>
            <a:off x="602573" y="4913348"/>
            <a:ext cx="5272008" cy="523220"/>
          </a:xfrm>
          <a:prstGeom prst="rect">
            <a:avLst/>
          </a:prstGeom>
          <a:noFill/>
        </p:spPr>
        <p:txBody>
          <a:bodyPr wrap="square" rtlCol="0">
            <a:spAutoFit/>
          </a:bodyPr>
          <a:lstStyle/>
          <a:p>
            <a:pPr algn="dist"/>
            <a:r>
              <a:rPr lang="zh-CN" altLang="en-US" sz="2800" dirty="0">
                <a:solidFill>
                  <a:schemeClr val="tx1">
                    <a:lumMod val="75000"/>
                    <a:lumOff val="25000"/>
                  </a:schemeClr>
                </a:solidFill>
                <a:cs typeface="+mn-ea"/>
                <a:sym typeface="+mn-lt"/>
              </a:rPr>
              <a:t>小组团队任务汇报</a:t>
            </a:r>
          </a:p>
        </p:txBody>
      </p:sp>
      <p:grpSp>
        <p:nvGrpSpPr>
          <p:cNvPr id="3" name="组合 2">
            <a:extLst>
              <a:ext uri="{FF2B5EF4-FFF2-40B4-BE49-F238E27FC236}">
                <a16:creationId xmlns:a16="http://schemas.microsoft.com/office/drawing/2014/main" id="{17948CF8-A4DF-4258-9471-5D63BA162524}"/>
              </a:ext>
            </a:extLst>
          </p:cNvPr>
          <p:cNvGrpSpPr/>
          <p:nvPr/>
        </p:nvGrpSpPr>
        <p:grpSpPr>
          <a:xfrm>
            <a:off x="1773181" y="3585331"/>
            <a:ext cx="1549362" cy="101600"/>
            <a:chOff x="1773181" y="3585331"/>
            <a:chExt cx="1549362" cy="101600"/>
          </a:xfrm>
        </p:grpSpPr>
        <p:sp>
          <p:nvSpPr>
            <p:cNvPr id="2" name="椭圆 1">
              <a:extLst>
                <a:ext uri="{FF2B5EF4-FFF2-40B4-BE49-F238E27FC236}">
                  <a16:creationId xmlns:a16="http://schemas.microsoft.com/office/drawing/2014/main" id="{D82F0699-26A9-4E97-9D1A-29668CEE9085}"/>
                </a:ext>
              </a:extLst>
            </p:cNvPr>
            <p:cNvSpPr/>
            <p:nvPr/>
          </p:nvSpPr>
          <p:spPr>
            <a:xfrm>
              <a:off x="1773181" y="3585331"/>
              <a:ext cx="101600" cy="101600"/>
            </a:xfrm>
            <a:prstGeom prst="ellipse">
              <a:avLst/>
            </a:prstGeom>
            <a:solidFill>
              <a:srgbClr val="B89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6D109A62-A0EA-45E3-B554-F3B01F3032B0}"/>
                </a:ext>
              </a:extLst>
            </p:cNvPr>
            <p:cNvSpPr/>
            <p:nvPr/>
          </p:nvSpPr>
          <p:spPr>
            <a:xfrm>
              <a:off x="3220943" y="3585331"/>
              <a:ext cx="101600" cy="101600"/>
            </a:xfrm>
            <a:prstGeom prst="ellipse">
              <a:avLst/>
            </a:prstGeom>
            <a:solidFill>
              <a:srgbClr val="B89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99684742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1000" fill="hold"/>
                                        <p:tgtEl>
                                          <p:spTgt spid="52"/>
                                        </p:tgtEl>
                                        <p:attrNameLst>
                                          <p:attrName>ppt_x</p:attrName>
                                        </p:attrNameLst>
                                      </p:cBhvr>
                                      <p:tavLst>
                                        <p:tav tm="0">
                                          <p:val>
                                            <p:strVal val="0-#ppt_w/2"/>
                                          </p:val>
                                        </p:tav>
                                        <p:tav tm="100000">
                                          <p:val>
                                            <p:strVal val="#ppt_x"/>
                                          </p:val>
                                        </p:tav>
                                      </p:tavLst>
                                    </p:anim>
                                    <p:anim calcmode="lin" valueType="num">
                                      <p:cBhvr additive="base">
                                        <p:cTn id="8" dur="1000" fill="hold"/>
                                        <p:tgtEl>
                                          <p:spTgt spid="5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1000" fill="hold"/>
                                        <p:tgtEl>
                                          <p:spTgt spid="51"/>
                                        </p:tgtEl>
                                        <p:attrNameLst>
                                          <p:attrName>ppt_x</p:attrName>
                                        </p:attrNameLst>
                                      </p:cBhvr>
                                      <p:tavLst>
                                        <p:tav tm="0">
                                          <p:val>
                                            <p:strVal val="0-#ppt_w/2"/>
                                          </p:val>
                                        </p:tav>
                                        <p:tav tm="100000">
                                          <p:val>
                                            <p:strVal val="#ppt_x"/>
                                          </p:val>
                                        </p:tav>
                                      </p:tavLst>
                                    </p:anim>
                                    <p:anim calcmode="lin" valueType="num">
                                      <p:cBhvr additive="base">
                                        <p:cTn id="12" dur="1000" fill="hold"/>
                                        <p:tgtEl>
                                          <p:spTgt spid="5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1000" fill="hold"/>
                                        <p:tgtEl>
                                          <p:spTgt spid="53"/>
                                        </p:tgtEl>
                                        <p:attrNameLst>
                                          <p:attrName>ppt_x</p:attrName>
                                        </p:attrNameLst>
                                      </p:cBhvr>
                                      <p:tavLst>
                                        <p:tav tm="0">
                                          <p:val>
                                            <p:strVal val="0-#ppt_w/2"/>
                                          </p:val>
                                        </p:tav>
                                        <p:tav tm="100000">
                                          <p:val>
                                            <p:strVal val="#ppt_x"/>
                                          </p:val>
                                        </p:tav>
                                      </p:tavLst>
                                    </p:anim>
                                    <p:anim calcmode="lin" valueType="num">
                                      <p:cBhvr additive="base">
                                        <p:cTn id="16" dur="1000" fill="hold"/>
                                        <p:tgtEl>
                                          <p:spTgt spid="53"/>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3">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图像处理</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3">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35594F84-CF44-4140-9514-1828E3ADDA17}"/>
              </a:ext>
            </a:extLst>
          </p:cNvPr>
          <p:cNvGrpSpPr/>
          <p:nvPr/>
        </p:nvGrpSpPr>
        <p:grpSpPr>
          <a:xfrm>
            <a:off x="1263091" y="1376928"/>
            <a:ext cx="396281" cy="396281"/>
            <a:chOff x="6338697" y="2549187"/>
            <a:chExt cx="396281" cy="396281"/>
          </a:xfrm>
        </p:grpSpPr>
        <p:sp>
          <p:nvSpPr>
            <p:cNvPr id="29" name="椭圆 28">
              <a:extLst>
                <a:ext uri="{FF2B5EF4-FFF2-40B4-BE49-F238E27FC236}">
                  <a16:creationId xmlns:a16="http://schemas.microsoft.com/office/drawing/2014/main" id="{7BF362E9-F3C9-4E5F-8E4C-9F5A75D6B075}"/>
                </a:ext>
              </a:extLst>
            </p:cNvPr>
            <p:cNvSpPr/>
            <p:nvPr/>
          </p:nvSpPr>
          <p:spPr>
            <a:xfrm>
              <a:off x="6338697" y="2549187"/>
              <a:ext cx="396281" cy="396281"/>
            </a:xfrm>
            <a:prstGeom prst="ellipse">
              <a:avLst/>
            </a:prstGeom>
            <a:solidFill>
              <a:schemeClr val="bg1"/>
            </a:solid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Shape 52">
              <a:extLst>
                <a:ext uri="{FF2B5EF4-FFF2-40B4-BE49-F238E27FC236}">
                  <a16:creationId xmlns:a16="http://schemas.microsoft.com/office/drawing/2014/main" id="{596DF793-44E7-4C34-AA35-D08185203B62}"/>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B8914B"/>
            </a:solidFill>
            <a:ln>
              <a:noFill/>
            </a:ln>
          </p:spPr>
          <p:txBody>
            <a:bodyPr anchor="ctr"/>
            <a:lstStyle/>
            <a:p>
              <a:pPr algn="ctr"/>
              <a:endParaRPr sz="2400" dirty="0">
                <a:cs typeface="+mn-ea"/>
                <a:sym typeface="+mn-lt"/>
              </a:endParaRPr>
            </a:p>
          </p:txBody>
        </p:sp>
      </p:grpSp>
      <p:sp>
        <p:nvSpPr>
          <p:cNvPr id="34" name="文本框 33">
            <a:extLst>
              <a:ext uri="{FF2B5EF4-FFF2-40B4-BE49-F238E27FC236}">
                <a16:creationId xmlns:a16="http://schemas.microsoft.com/office/drawing/2014/main" id="{DD15BC02-8C0B-41ED-B826-22735F8DFFAD}"/>
              </a:ext>
            </a:extLst>
          </p:cNvPr>
          <p:cNvSpPr txBox="1"/>
          <p:nvPr/>
        </p:nvSpPr>
        <p:spPr>
          <a:xfrm>
            <a:off x="1659373" y="1335838"/>
            <a:ext cx="2234329" cy="461665"/>
          </a:xfrm>
          <a:prstGeom prst="rect">
            <a:avLst/>
          </a:prstGeom>
          <a:noFill/>
        </p:spPr>
        <p:txBody>
          <a:bodyPr wrap="square" rtlCol="0">
            <a:spAutoFit/>
          </a:bodyPr>
          <a:lstStyle/>
          <a:p>
            <a:pPr algn="just"/>
            <a:r>
              <a:rPr lang="zh-CN" altLang="en-US" sz="24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数据存储方式</a:t>
            </a:r>
          </a:p>
        </p:txBody>
      </p:sp>
      <p:sp>
        <p:nvSpPr>
          <p:cNvPr id="16" name="文本框 15">
            <a:extLst>
              <a:ext uri="{FF2B5EF4-FFF2-40B4-BE49-F238E27FC236}">
                <a16:creationId xmlns:a16="http://schemas.microsoft.com/office/drawing/2014/main" id="{9EDA0148-5EA6-4751-BF99-068924C39F75}"/>
              </a:ext>
            </a:extLst>
          </p:cNvPr>
          <p:cNvSpPr txBox="1"/>
          <p:nvPr/>
        </p:nvSpPr>
        <p:spPr>
          <a:xfrm>
            <a:off x="1473528" y="2135329"/>
            <a:ext cx="9244944" cy="3731278"/>
          </a:xfrm>
          <a:prstGeom prst="rect">
            <a:avLst/>
          </a:prstGeom>
          <a:noFill/>
        </p:spPr>
        <p:txBody>
          <a:bodyPr wrap="square" rtlCol="0">
            <a:spAutoFit/>
          </a:bodyPr>
          <a:lstStyle/>
          <a:p>
            <a:pPr algn="just">
              <a:lnSpc>
                <a:spcPct val="150000"/>
              </a:lnSpc>
            </a:pPr>
            <a:r>
              <a:rPr lang="zh-CN" altLang="en-US" sz="2000" spc="100" dirty="0">
                <a:solidFill>
                  <a:schemeClr val="tx1">
                    <a:lumMod val="85000"/>
                    <a:lumOff val="15000"/>
                  </a:schemeClr>
                </a:solidFill>
                <a:cs typeface="+mn-ea"/>
                <a:sym typeface="+mn-lt"/>
              </a:rPr>
              <a:t>      为了提升游戏响应速度，我们设计的移动模式为给出需要刷新的单元格，以及其需要转换成什么类型的单元图像。</a:t>
            </a:r>
            <a:endParaRPr lang="en-US" altLang="zh-CN" sz="2000" spc="100" dirty="0">
              <a:solidFill>
                <a:schemeClr val="tx1">
                  <a:lumMod val="85000"/>
                  <a:lumOff val="15000"/>
                </a:schemeClr>
              </a:solidFill>
              <a:cs typeface="+mn-ea"/>
              <a:sym typeface="+mn-lt"/>
            </a:endParaRPr>
          </a:p>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分析推箱子游戏的逻辑，除了墙壁以外所有的单元图像均可能在游戏过程中由于人物的移动而产生。可以将这些图像信息独立于基础地图数据单独存放，等到需要刷新时，只需要利用硬件构件根据给出的刷新位置刷新</a:t>
            </a:r>
            <a:r>
              <a:rPr lang="en-US" altLang="zh-CN" sz="2000" spc="100" dirty="0">
                <a:solidFill>
                  <a:schemeClr val="tx1">
                    <a:lumMod val="85000"/>
                    <a:lumOff val="15000"/>
                  </a:schemeClr>
                </a:solidFill>
                <a:cs typeface="+mn-ea"/>
                <a:sym typeface="+mn-lt"/>
              </a:rPr>
              <a:t>LCD</a:t>
            </a:r>
            <a:r>
              <a:rPr lang="zh-CN" altLang="en-US" sz="2000" spc="100" dirty="0">
                <a:solidFill>
                  <a:schemeClr val="tx1">
                    <a:lumMod val="85000"/>
                    <a:lumOff val="15000"/>
                  </a:schemeClr>
                </a:solidFill>
                <a:cs typeface="+mn-ea"/>
                <a:sym typeface="+mn-lt"/>
              </a:rPr>
              <a:t>对应位置的像素即可。</a:t>
            </a:r>
            <a:endParaRPr lang="en-US" altLang="zh-CN" sz="2000" spc="100" dirty="0">
              <a:solidFill>
                <a:schemeClr val="tx1">
                  <a:lumMod val="85000"/>
                  <a:lumOff val="15000"/>
                </a:schemeClr>
              </a:solidFill>
              <a:cs typeface="+mn-ea"/>
              <a:sym typeface="+mn-lt"/>
            </a:endParaRPr>
          </a:p>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通过上述分析可知整个过程不涉及任何对原始图像数据的修改，因此可以将转换好的数据存储在一个显示数据存储器</a:t>
            </a:r>
            <a:r>
              <a:rPr lang="en-US" altLang="zh-CN" sz="2000" spc="100" dirty="0">
                <a:solidFill>
                  <a:schemeClr val="tx1">
                    <a:lumMod val="85000"/>
                    <a:lumOff val="15000"/>
                  </a:schemeClr>
                </a:solidFill>
                <a:cs typeface="+mn-ea"/>
                <a:sym typeface="+mn-lt"/>
              </a:rPr>
              <a:t>ROM</a:t>
            </a:r>
            <a:r>
              <a:rPr lang="zh-CN" altLang="en-US" sz="2000" spc="100" dirty="0">
                <a:solidFill>
                  <a:schemeClr val="tx1">
                    <a:lumMod val="85000"/>
                    <a:lumOff val="15000"/>
                  </a:schemeClr>
                </a:solidFill>
                <a:cs typeface="+mn-ea"/>
                <a:sym typeface="+mn-lt"/>
              </a:rPr>
              <a:t>中。</a:t>
            </a:r>
            <a:endParaRPr lang="en-US" altLang="zh-CN" sz="2000" spc="1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5160062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ppt_x"/>
                                          </p:val>
                                        </p:tav>
                                        <p:tav tm="100000">
                                          <p:val>
                                            <p:strVal val="#ppt_x"/>
                                          </p:val>
                                        </p:tav>
                                      </p:tavLst>
                                    </p:anim>
                                    <p:anim calcmode="lin" valueType="num">
                                      <p:cBhvr additive="base">
                                        <p:cTn id="12" dur="10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0-#ppt_w/2"/>
                                          </p:val>
                                        </p:tav>
                                        <p:tav tm="100000">
                                          <p:val>
                                            <p:strVal val="#ppt_x"/>
                                          </p:val>
                                        </p:tav>
                                      </p:tavLst>
                                    </p:anim>
                                    <p:anim calcmode="lin" valueType="num">
                                      <p:cBhvr additive="base">
                                        <p:cTn id="16"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3">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图像处理</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3">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35594F84-CF44-4140-9514-1828E3ADDA17}"/>
              </a:ext>
            </a:extLst>
          </p:cNvPr>
          <p:cNvGrpSpPr/>
          <p:nvPr/>
        </p:nvGrpSpPr>
        <p:grpSpPr>
          <a:xfrm>
            <a:off x="906744" y="719721"/>
            <a:ext cx="396281" cy="396281"/>
            <a:chOff x="6338697" y="2549187"/>
            <a:chExt cx="396281" cy="396281"/>
          </a:xfrm>
        </p:grpSpPr>
        <p:sp>
          <p:nvSpPr>
            <p:cNvPr id="29" name="椭圆 28">
              <a:extLst>
                <a:ext uri="{FF2B5EF4-FFF2-40B4-BE49-F238E27FC236}">
                  <a16:creationId xmlns:a16="http://schemas.microsoft.com/office/drawing/2014/main" id="{7BF362E9-F3C9-4E5F-8E4C-9F5A75D6B075}"/>
                </a:ext>
              </a:extLst>
            </p:cNvPr>
            <p:cNvSpPr/>
            <p:nvPr/>
          </p:nvSpPr>
          <p:spPr>
            <a:xfrm>
              <a:off x="6338697" y="2549187"/>
              <a:ext cx="396281" cy="396281"/>
            </a:xfrm>
            <a:prstGeom prst="ellipse">
              <a:avLst/>
            </a:prstGeom>
            <a:solidFill>
              <a:schemeClr val="bg1"/>
            </a:solid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Shape 52">
              <a:extLst>
                <a:ext uri="{FF2B5EF4-FFF2-40B4-BE49-F238E27FC236}">
                  <a16:creationId xmlns:a16="http://schemas.microsoft.com/office/drawing/2014/main" id="{596DF793-44E7-4C34-AA35-D08185203B62}"/>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B8914B"/>
            </a:solidFill>
            <a:ln>
              <a:noFill/>
            </a:ln>
          </p:spPr>
          <p:txBody>
            <a:bodyPr anchor="ctr"/>
            <a:lstStyle/>
            <a:p>
              <a:pPr algn="ctr"/>
              <a:endParaRPr sz="2400" dirty="0">
                <a:cs typeface="+mn-ea"/>
                <a:sym typeface="+mn-lt"/>
              </a:endParaRPr>
            </a:p>
          </p:txBody>
        </p:sp>
      </p:grpSp>
      <p:sp>
        <p:nvSpPr>
          <p:cNvPr id="34" name="文本框 33">
            <a:extLst>
              <a:ext uri="{FF2B5EF4-FFF2-40B4-BE49-F238E27FC236}">
                <a16:creationId xmlns:a16="http://schemas.microsoft.com/office/drawing/2014/main" id="{DD15BC02-8C0B-41ED-B826-22735F8DFFAD}"/>
              </a:ext>
            </a:extLst>
          </p:cNvPr>
          <p:cNvSpPr txBox="1"/>
          <p:nvPr/>
        </p:nvSpPr>
        <p:spPr>
          <a:xfrm>
            <a:off x="1303026" y="678631"/>
            <a:ext cx="2234329" cy="461665"/>
          </a:xfrm>
          <a:prstGeom prst="rect">
            <a:avLst/>
          </a:prstGeom>
          <a:noFill/>
        </p:spPr>
        <p:txBody>
          <a:bodyPr wrap="square" rtlCol="0">
            <a:spAutoFit/>
          </a:bodyPr>
          <a:lstStyle/>
          <a:p>
            <a:pPr algn="just"/>
            <a:r>
              <a:rPr lang="zh-CN" altLang="en-US" sz="24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具体实现</a:t>
            </a:r>
          </a:p>
        </p:txBody>
      </p:sp>
      <p:sp>
        <p:nvSpPr>
          <p:cNvPr id="18" name="文本框 17">
            <a:extLst>
              <a:ext uri="{FF2B5EF4-FFF2-40B4-BE49-F238E27FC236}">
                <a16:creationId xmlns:a16="http://schemas.microsoft.com/office/drawing/2014/main" id="{6D1547D1-6006-472F-9C14-DC998C308659}"/>
              </a:ext>
            </a:extLst>
          </p:cNvPr>
          <p:cNvSpPr txBox="1"/>
          <p:nvPr/>
        </p:nvSpPr>
        <p:spPr>
          <a:xfrm>
            <a:off x="999819" y="1181386"/>
            <a:ext cx="10021519" cy="2346283"/>
          </a:xfrm>
          <a:prstGeom prst="rect">
            <a:avLst/>
          </a:prstGeom>
          <a:noFill/>
        </p:spPr>
        <p:txBody>
          <a:bodyPr wrap="square" rtlCol="0">
            <a:spAutoFit/>
          </a:bodyPr>
          <a:lstStyle/>
          <a:p>
            <a:pPr algn="just">
              <a:lnSpc>
                <a:spcPct val="150000"/>
              </a:lnSpc>
            </a:pPr>
            <a:r>
              <a:rPr lang="zh-CN" altLang="en-US" sz="2000" spc="100" dirty="0">
                <a:solidFill>
                  <a:schemeClr val="tx1">
                    <a:lumMod val="85000"/>
                    <a:lumOff val="15000"/>
                  </a:schemeClr>
                </a:solidFill>
                <a:cs typeface="+mn-ea"/>
                <a:sym typeface="+mn-lt"/>
              </a:rPr>
              <a:t>      根据前面的分析，最终转换完成后存储在</a:t>
            </a:r>
            <a:r>
              <a:rPr lang="en-US" altLang="zh-CN" sz="2000" spc="100" dirty="0">
                <a:solidFill>
                  <a:schemeClr val="tx1">
                    <a:lumMod val="85000"/>
                    <a:lumOff val="15000"/>
                  </a:schemeClr>
                </a:solidFill>
                <a:cs typeface="+mn-ea"/>
                <a:sym typeface="+mn-lt"/>
              </a:rPr>
              <a:t>ROM</a:t>
            </a:r>
            <a:r>
              <a:rPr lang="zh-CN" altLang="en-US" sz="2000" spc="100" dirty="0">
                <a:solidFill>
                  <a:schemeClr val="tx1">
                    <a:lumMod val="85000"/>
                    <a:lumOff val="15000"/>
                  </a:schemeClr>
                </a:solidFill>
                <a:cs typeface="+mn-ea"/>
                <a:sym typeface="+mn-lt"/>
              </a:rPr>
              <a:t>中的数据应当用</a:t>
            </a:r>
            <a:r>
              <a:rPr lang="en-US" altLang="zh-CN" sz="2000" spc="100" dirty="0">
                <a:solidFill>
                  <a:schemeClr val="tx1">
                    <a:lumMod val="85000"/>
                    <a:lumOff val="15000"/>
                  </a:schemeClr>
                </a:solidFill>
                <a:cs typeface="+mn-ea"/>
                <a:sym typeface="+mn-lt"/>
              </a:rPr>
              <a:t>30</a:t>
            </a:r>
            <a:r>
              <a:rPr lang="zh-CN" altLang="en-US" sz="2000" spc="100" dirty="0">
                <a:solidFill>
                  <a:schemeClr val="tx1">
                    <a:lumMod val="85000"/>
                    <a:lumOff val="15000"/>
                  </a:schemeClr>
                </a:solidFill>
                <a:cs typeface="+mn-ea"/>
                <a:sym typeface="+mn-lt"/>
              </a:rPr>
              <a:t>位的二进制数存储一个</a:t>
            </a:r>
            <a:r>
              <a:rPr lang="en-US" altLang="zh-CN" sz="2000" spc="100" dirty="0">
                <a:solidFill>
                  <a:schemeClr val="tx1">
                    <a:lumMod val="85000"/>
                    <a:lumOff val="15000"/>
                  </a:schemeClr>
                </a:solidFill>
                <a:cs typeface="+mn-ea"/>
                <a:sym typeface="+mn-lt"/>
              </a:rPr>
              <a:t>LCD</a:t>
            </a:r>
            <a:r>
              <a:rPr lang="zh-CN" altLang="en-US" sz="2000" spc="100" dirty="0">
                <a:solidFill>
                  <a:schemeClr val="tx1">
                    <a:lumMod val="85000"/>
                    <a:lumOff val="15000"/>
                  </a:schemeClr>
                </a:solidFill>
                <a:cs typeface="+mn-ea"/>
                <a:sym typeface="+mn-lt"/>
              </a:rPr>
              <a:t>像素点的所有信息。但是</a:t>
            </a:r>
            <a:r>
              <a:rPr lang="en-US" altLang="zh-CN" sz="2000" spc="100" dirty="0">
                <a:solidFill>
                  <a:schemeClr val="tx1">
                    <a:lumMod val="85000"/>
                    <a:lumOff val="15000"/>
                  </a:schemeClr>
                </a:solidFill>
                <a:cs typeface="+mn-ea"/>
                <a:sym typeface="+mn-lt"/>
              </a:rPr>
              <a:t>ROM</a:t>
            </a:r>
            <a:r>
              <a:rPr lang="zh-CN" altLang="en-US" sz="2000" spc="100" dirty="0">
                <a:solidFill>
                  <a:schemeClr val="tx1">
                    <a:lumMod val="85000"/>
                    <a:lumOff val="15000"/>
                  </a:schemeClr>
                </a:solidFill>
                <a:cs typeface="+mn-ea"/>
                <a:sym typeface="+mn-lt"/>
              </a:rPr>
              <a:t>中存储的是十六进制的数据，而坐标和像素值的位数均不是</a:t>
            </a:r>
            <a:r>
              <a:rPr lang="en-US" altLang="zh-CN" sz="2000" spc="100" dirty="0">
                <a:solidFill>
                  <a:schemeClr val="tx1">
                    <a:lumMod val="85000"/>
                    <a:lumOff val="15000"/>
                  </a:schemeClr>
                </a:solidFill>
                <a:cs typeface="+mn-ea"/>
                <a:sym typeface="+mn-lt"/>
              </a:rPr>
              <a:t>4</a:t>
            </a:r>
            <a:r>
              <a:rPr lang="zh-CN" altLang="en-US" sz="2000" spc="100" dirty="0">
                <a:solidFill>
                  <a:schemeClr val="tx1">
                    <a:lumMod val="85000"/>
                    <a:lumOff val="15000"/>
                  </a:schemeClr>
                </a:solidFill>
                <a:cs typeface="+mn-ea"/>
                <a:sym typeface="+mn-lt"/>
              </a:rPr>
              <a:t>的整数倍，不方便单独将二进制串直接转换为十六进制串组合起来。最终通过将原始的十进制数据转换为确定位数的二进制串连接成</a:t>
            </a:r>
            <a:r>
              <a:rPr lang="en-US" altLang="zh-CN" sz="2000" spc="100" dirty="0">
                <a:solidFill>
                  <a:schemeClr val="tx1">
                    <a:lumMod val="85000"/>
                    <a:lumOff val="15000"/>
                  </a:schemeClr>
                </a:solidFill>
                <a:cs typeface="+mn-ea"/>
                <a:sym typeface="+mn-lt"/>
              </a:rPr>
              <a:t>30</a:t>
            </a:r>
            <a:r>
              <a:rPr lang="zh-CN" altLang="en-US" sz="2000" spc="100" dirty="0">
                <a:solidFill>
                  <a:schemeClr val="tx1">
                    <a:lumMod val="85000"/>
                    <a:lumOff val="15000"/>
                  </a:schemeClr>
                </a:solidFill>
                <a:cs typeface="+mn-ea"/>
                <a:sym typeface="+mn-lt"/>
              </a:rPr>
              <a:t>位二进制串之后再一起转换为十六进制的方式解决了该问题。</a:t>
            </a:r>
          </a:p>
        </p:txBody>
      </p:sp>
      <p:pic>
        <p:nvPicPr>
          <p:cNvPr id="9" name="图片 8">
            <a:extLst>
              <a:ext uri="{FF2B5EF4-FFF2-40B4-BE49-F238E27FC236}">
                <a16:creationId xmlns:a16="http://schemas.microsoft.com/office/drawing/2014/main" id="{BAAF6F3F-8CDA-46EB-B6C6-E5FF7154FDBE}"/>
              </a:ext>
            </a:extLst>
          </p:cNvPr>
          <p:cNvPicPr>
            <a:picLocks noChangeAspect="1"/>
          </p:cNvPicPr>
          <p:nvPr/>
        </p:nvPicPr>
        <p:blipFill>
          <a:blip r:embed="rId4"/>
          <a:stretch>
            <a:fillRect/>
          </a:stretch>
        </p:blipFill>
        <p:spPr>
          <a:xfrm>
            <a:off x="2416040" y="3668650"/>
            <a:ext cx="7615466" cy="2971764"/>
          </a:xfrm>
          <a:prstGeom prst="rect">
            <a:avLst/>
          </a:prstGeom>
        </p:spPr>
      </p:pic>
    </p:spTree>
    <p:extLst>
      <p:ext uri="{BB962C8B-B14F-4D97-AF65-F5344CB8AC3E}">
        <p14:creationId xmlns:p14="http://schemas.microsoft.com/office/powerpoint/2010/main" val="176086332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ppt_x"/>
                                          </p:val>
                                        </p:tav>
                                        <p:tav tm="100000">
                                          <p:val>
                                            <p:strVal val="#ppt_x"/>
                                          </p:val>
                                        </p:tav>
                                      </p:tavLst>
                                    </p:anim>
                                    <p:anim calcmode="lin" valueType="num">
                                      <p:cBhvr additive="base">
                                        <p:cTn id="12" dur="10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0-#ppt_w/2"/>
                                          </p:val>
                                        </p:tav>
                                        <p:tav tm="100000">
                                          <p:val>
                                            <p:strVal val="#ppt_x"/>
                                          </p:val>
                                        </p:tav>
                                      </p:tavLst>
                                    </p:anim>
                                    <p:anim calcmode="lin" valueType="num">
                                      <p:cBhvr additive="base">
                                        <p:cTn id="16"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 name="文本框 60">
            <a:extLst>
              <a:ext uri="{FF2B5EF4-FFF2-40B4-BE49-F238E27FC236}">
                <a16:creationId xmlns:a16="http://schemas.microsoft.com/office/drawing/2014/main" id="{8E37BBE0-8154-4E69-8D07-AE748603D0E5}"/>
              </a:ext>
            </a:extLst>
          </p:cNvPr>
          <p:cNvSpPr txBox="1"/>
          <p:nvPr/>
        </p:nvSpPr>
        <p:spPr>
          <a:xfrm>
            <a:off x="7507189" y="3956977"/>
            <a:ext cx="3868812" cy="369332"/>
          </a:xfrm>
          <a:prstGeom prst="rect">
            <a:avLst/>
          </a:prstGeom>
          <a:noFill/>
        </p:spPr>
        <p:txBody>
          <a:bodyPr wrap="square" rtlCol="0">
            <a:spAutoFit/>
          </a:bodyPr>
          <a:lstStyle/>
          <a:p>
            <a:pPr algn="ctr"/>
            <a:r>
              <a:rPr lang="en-US" altLang="zh-CN" dirty="0">
                <a:solidFill>
                  <a:schemeClr val="tx1">
                    <a:lumMod val="75000"/>
                    <a:lumOff val="25000"/>
                  </a:schemeClr>
                </a:solidFill>
                <a:cs typeface="+mn-ea"/>
                <a:sym typeface="+mn-lt"/>
              </a:rPr>
              <a:t>WHLZ</a:t>
            </a:r>
            <a:r>
              <a:rPr lang="zh-CN" altLang="en-US" dirty="0">
                <a:solidFill>
                  <a:schemeClr val="tx1">
                    <a:lumMod val="75000"/>
                    <a:lumOff val="25000"/>
                  </a:schemeClr>
                </a:solidFill>
                <a:cs typeface="+mn-ea"/>
                <a:sym typeface="+mn-lt"/>
              </a:rPr>
              <a:t>小组</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团队任务汇报</a:t>
            </a:r>
          </a:p>
        </p:txBody>
      </p:sp>
      <p:sp>
        <p:nvSpPr>
          <p:cNvPr id="34" name="文本框 33">
            <a:extLst>
              <a:ext uri="{FF2B5EF4-FFF2-40B4-BE49-F238E27FC236}">
                <a16:creationId xmlns:a16="http://schemas.microsoft.com/office/drawing/2014/main" id="{FAE71585-81C2-4CB8-9745-448EEDC0D6D0}"/>
              </a:ext>
            </a:extLst>
          </p:cNvPr>
          <p:cNvSpPr txBox="1"/>
          <p:nvPr/>
        </p:nvSpPr>
        <p:spPr>
          <a:xfrm>
            <a:off x="6632867" y="3587645"/>
            <a:ext cx="1223330" cy="1107996"/>
          </a:xfrm>
          <a:prstGeom prst="rect">
            <a:avLst/>
          </a:prstGeom>
          <a:noFill/>
        </p:spPr>
        <p:txBody>
          <a:bodyPr wrap="square" rtlCol="0">
            <a:spAutoFit/>
          </a:bodyPr>
          <a:lstStyle/>
          <a:p>
            <a:pPr algn="dist"/>
            <a:r>
              <a:rPr lang="en-US" altLang="zh-CN" sz="6600" dirty="0">
                <a:solidFill>
                  <a:srgbClr val="B8914B"/>
                </a:solidFill>
                <a:cs typeface="+mn-ea"/>
                <a:sym typeface="+mn-lt"/>
              </a:rPr>
              <a:t>03</a:t>
            </a:r>
            <a:endParaRPr lang="zh-CN" altLang="en-US" sz="6600" dirty="0">
              <a:solidFill>
                <a:srgbClr val="B8914B"/>
              </a:solidFill>
              <a:cs typeface="+mn-ea"/>
              <a:sym typeface="+mn-lt"/>
            </a:endParaRPr>
          </a:p>
        </p:txBody>
      </p:sp>
      <p:sp>
        <p:nvSpPr>
          <p:cNvPr id="35" name="文本框 34">
            <a:extLst>
              <a:ext uri="{FF2B5EF4-FFF2-40B4-BE49-F238E27FC236}">
                <a16:creationId xmlns:a16="http://schemas.microsoft.com/office/drawing/2014/main" id="{1C3E9B9A-2E5E-43BA-98EF-CDEBD165C993}"/>
              </a:ext>
            </a:extLst>
          </p:cNvPr>
          <p:cNvSpPr txBox="1"/>
          <p:nvPr/>
        </p:nvSpPr>
        <p:spPr>
          <a:xfrm>
            <a:off x="6632867" y="4743220"/>
            <a:ext cx="5056026" cy="769441"/>
          </a:xfrm>
          <a:prstGeom prst="rect">
            <a:avLst/>
          </a:prstGeom>
          <a:noFill/>
        </p:spPr>
        <p:txBody>
          <a:bodyPr wrap="square" rtlCol="0">
            <a:spAutoFit/>
          </a:bodyPr>
          <a:lstStyle/>
          <a:p>
            <a:pPr algn="ctr"/>
            <a:r>
              <a:rPr lang="zh-CN" altLang="en-US" sz="4400" dirty="0">
                <a:solidFill>
                  <a:schemeClr val="tx1">
                    <a:lumMod val="75000"/>
                    <a:lumOff val="25000"/>
                  </a:schemeClr>
                </a:solidFill>
                <a:cs typeface="+mn-ea"/>
                <a:sym typeface="+mn-lt"/>
              </a:rPr>
              <a:t>软件实现</a:t>
            </a:r>
          </a:p>
        </p:txBody>
      </p:sp>
    </p:spTree>
    <p:extLst>
      <p:ext uri="{BB962C8B-B14F-4D97-AF65-F5344CB8AC3E}">
        <p14:creationId xmlns:p14="http://schemas.microsoft.com/office/powerpoint/2010/main" val="327025033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1+#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软件实现</a:t>
            </a:r>
          </a:p>
        </p:txBody>
      </p:sp>
      <p:sp>
        <p:nvSpPr>
          <p:cNvPr id="20" name="文本框 19">
            <a:extLst>
              <a:ext uri="{FF2B5EF4-FFF2-40B4-BE49-F238E27FC236}">
                <a16:creationId xmlns:a16="http://schemas.microsoft.com/office/drawing/2014/main" id="{3C9FC170-E875-4DAC-851D-603052FF3922}"/>
              </a:ext>
            </a:extLst>
          </p:cNvPr>
          <p:cNvSpPr txBox="1"/>
          <p:nvPr/>
        </p:nvSpPr>
        <p:spPr>
          <a:xfrm>
            <a:off x="1878274" y="1230556"/>
            <a:ext cx="8435451" cy="874407"/>
          </a:xfrm>
          <a:prstGeom prst="rect">
            <a:avLst/>
          </a:prstGeom>
          <a:noFill/>
        </p:spPr>
        <p:txBody>
          <a:bodyPr wrap="square">
            <a:spAutoFit/>
          </a:bodyPr>
          <a:lstStyle/>
          <a:p>
            <a:pPr>
              <a:lnSpc>
                <a:spcPct val="150000"/>
              </a:lnSpc>
            </a:pPr>
            <a:r>
              <a:rPr lang="zh-CN" altLang="en-US" spc="100" dirty="0">
                <a:solidFill>
                  <a:schemeClr val="tx1">
                    <a:lumMod val="85000"/>
                    <a:lumOff val="15000"/>
                  </a:schemeClr>
                </a:solidFill>
                <a:cs typeface="+mn-ea"/>
                <a:sym typeface="+mn-lt"/>
              </a:rPr>
              <a:t>    使用</a:t>
            </a:r>
            <a:r>
              <a:rPr lang="en-US" altLang="zh-CN" spc="100" dirty="0">
                <a:solidFill>
                  <a:schemeClr val="tx1">
                    <a:lumMod val="85000"/>
                    <a:lumOff val="15000"/>
                  </a:schemeClr>
                </a:solidFill>
                <a:cs typeface="+mn-ea"/>
                <a:sym typeface="+mn-lt"/>
              </a:rPr>
              <a:t>RISC-V</a:t>
            </a:r>
            <a:r>
              <a:rPr lang="zh-CN" altLang="en-US" spc="100" dirty="0">
                <a:solidFill>
                  <a:schemeClr val="tx1">
                    <a:lumMod val="85000"/>
                    <a:lumOff val="15000"/>
                  </a:schemeClr>
                </a:solidFill>
                <a:cs typeface="+mn-ea"/>
                <a:sym typeface="+mn-lt"/>
              </a:rPr>
              <a:t>语言编写，编译后产生能够存放在指令存储器中运行的程序。编写推箱子游戏时主要考虑以下四个部分：</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8941805e-83aa-4067-ba4c-bb681f61a680">
            <a:extLst>
              <a:ext uri="{FF2B5EF4-FFF2-40B4-BE49-F238E27FC236}">
                <a16:creationId xmlns:a16="http://schemas.microsoft.com/office/drawing/2014/main" id="{55FE8AEC-A02A-4462-B8B6-1E008DCE29D4}"/>
              </a:ext>
            </a:extLst>
          </p:cNvPr>
          <p:cNvGrpSpPr>
            <a:grpSpLocks noChangeAspect="1"/>
          </p:cNvGrpSpPr>
          <p:nvPr/>
        </p:nvGrpSpPr>
        <p:grpSpPr>
          <a:xfrm>
            <a:off x="4705804" y="2695074"/>
            <a:ext cx="2644648" cy="2566409"/>
            <a:chOff x="3841909" y="953929"/>
            <a:chExt cx="4378642" cy="4249102"/>
          </a:xfrm>
        </p:grpSpPr>
        <p:sp>
          <p:nvSpPr>
            <p:cNvPr id="11" name="Oval 22">
              <a:extLst>
                <a:ext uri="{FF2B5EF4-FFF2-40B4-BE49-F238E27FC236}">
                  <a16:creationId xmlns:a16="http://schemas.microsoft.com/office/drawing/2014/main" id="{E23EC87B-EBFC-49C5-8F07-E50BF6086AED}"/>
                </a:ext>
              </a:extLst>
            </p:cNvPr>
            <p:cNvSpPr/>
            <p:nvPr/>
          </p:nvSpPr>
          <p:spPr>
            <a:xfrm>
              <a:off x="4197668" y="3063240"/>
              <a:ext cx="1856422" cy="1856422"/>
            </a:xfrm>
            <a:prstGeom prst="ellipse">
              <a:avLst/>
            </a:prstGeom>
            <a:solidFill>
              <a:srgbClr val="B8914B"/>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800">
                <a:cs typeface="+mn-ea"/>
                <a:sym typeface="+mn-lt"/>
              </a:endParaRPr>
            </a:p>
          </p:txBody>
        </p:sp>
        <p:sp>
          <p:nvSpPr>
            <p:cNvPr id="12" name="Oval 23">
              <a:extLst>
                <a:ext uri="{FF2B5EF4-FFF2-40B4-BE49-F238E27FC236}">
                  <a16:creationId xmlns:a16="http://schemas.microsoft.com/office/drawing/2014/main" id="{890BF1B9-FC3C-4E94-89A3-35C3049DC9EC}"/>
                </a:ext>
              </a:extLst>
            </p:cNvPr>
            <p:cNvSpPr/>
            <p:nvPr/>
          </p:nvSpPr>
          <p:spPr>
            <a:xfrm>
              <a:off x="6004560" y="1222058"/>
              <a:ext cx="1856422" cy="1856422"/>
            </a:xfrm>
            <a:prstGeom prst="ellipse">
              <a:avLst/>
            </a:prstGeom>
            <a:solidFill>
              <a:srgbClr val="B8914B"/>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800">
                <a:cs typeface="+mn-ea"/>
                <a:sym typeface="+mn-lt"/>
              </a:endParaRPr>
            </a:p>
          </p:txBody>
        </p:sp>
        <p:sp>
          <p:nvSpPr>
            <p:cNvPr id="13" name="Freeform: Shape 24">
              <a:extLst>
                <a:ext uri="{FF2B5EF4-FFF2-40B4-BE49-F238E27FC236}">
                  <a16:creationId xmlns:a16="http://schemas.microsoft.com/office/drawing/2014/main" id="{2637ABD5-6358-414B-8E49-F289A56387F5}"/>
                </a:ext>
              </a:extLst>
            </p:cNvPr>
            <p:cNvSpPr/>
            <p:nvPr/>
          </p:nvSpPr>
          <p:spPr>
            <a:xfrm>
              <a:off x="3841909" y="953929"/>
              <a:ext cx="4378642" cy="4249102"/>
            </a:xfrm>
            <a:custGeom>
              <a:avLst/>
              <a:gdLst>
                <a:gd name="connsiteX0" fmla="*/ 1019651 w 4378642"/>
                <a:gd name="connsiteY0" fmla="*/ 0 h 4249102"/>
                <a:gd name="connsiteX1" fmla="*/ 2039302 w 4378642"/>
                <a:gd name="connsiteY1" fmla="*/ 1019651 h 4249102"/>
                <a:gd name="connsiteX2" fmla="*/ 2034038 w 4378642"/>
                <a:gd name="connsiteY2" fmla="*/ 1123904 h 4249102"/>
                <a:gd name="connsiteX3" fmla="*/ 2031826 w 4378642"/>
                <a:gd name="connsiteY3" fmla="*/ 1138396 h 4249102"/>
                <a:gd name="connsiteX4" fmla="*/ 2031913 w 4378642"/>
                <a:gd name="connsiteY4" fmla="*/ 1138396 h 4249102"/>
                <a:gd name="connsiteX5" fmla="*/ 2030605 w 4378642"/>
                <a:gd name="connsiteY5" fmla="*/ 1146968 h 4249102"/>
                <a:gd name="connsiteX6" fmla="*/ 2025491 w 4378642"/>
                <a:gd name="connsiteY6" fmla="*/ 1248251 h 4249102"/>
                <a:gd name="connsiteX7" fmla="*/ 3016091 w 4378642"/>
                <a:gd name="connsiteY7" fmla="*/ 2238851 h 4249102"/>
                <a:gd name="connsiteX8" fmla="*/ 3117374 w 4378642"/>
                <a:gd name="connsiteY8" fmla="*/ 2233737 h 4249102"/>
                <a:gd name="connsiteX9" fmla="*/ 3187541 w 4378642"/>
                <a:gd name="connsiteY9" fmla="*/ 2223028 h 4249102"/>
                <a:gd name="connsiteX10" fmla="*/ 3187541 w 4378642"/>
                <a:gd name="connsiteY10" fmla="*/ 2225320 h 4249102"/>
                <a:gd name="connsiteX11" fmla="*/ 3254738 w 4378642"/>
                <a:gd name="connsiteY11" fmla="*/ 2215064 h 4249102"/>
                <a:gd name="connsiteX12" fmla="*/ 3358991 w 4378642"/>
                <a:gd name="connsiteY12" fmla="*/ 2209800 h 4249102"/>
                <a:gd name="connsiteX13" fmla="*/ 4378642 w 4378642"/>
                <a:gd name="connsiteY13" fmla="*/ 3229451 h 4249102"/>
                <a:gd name="connsiteX14" fmla="*/ 3358991 w 4378642"/>
                <a:gd name="connsiteY14" fmla="*/ 4249102 h 4249102"/>
                <a:gd name="connsiteX15" fmla="*/ 2339340 w 4378642"/>
                <a:gd name="connsiteY15" fmla="*/ 3229451 h 4249102"/>
                <a:gd name="connsiteX16" fmla="*/ 2344605 w 4378642"/>
                <a:gd name="connsiteY16" fmla="*/ 3125198 h 4249102"/>
                <a:gd name="connsiteX17" fmla="*/ 2350305 w 4378642"/>
                <a:gd name="connsiteY17" fmla="*/ 3087846 h 4249102"/>
                <a:gd name="connsiteX18" fmla="*/ 2348598 w 4378642"/>
                <a:gd name="connsiteY18" fmla="*/ 3087846 h 4249102"/>
                <a:gd name="connsiteX19" fmla="*/ 2353151 w 4378642"/>
                <a:gd name="connsiteY19" fmla="*/ 2997676 h 4249102"/>
                <a:gd name="connsiteX20" fmla="*/ 1362551 w 4378642"/>
                <a:gd name="connsiteY20" fmla="*/ 2007076 h 4249102"/>
                <a:gd name="connsiteX21" fmla="*/ 1261268 w 4378642"/>
                <a:gd name="connsiteY21" fmla="*/ 2012190 h 4249102"/>
                <a:gd name="connsiteX22" fmla="*/ 1233600 w 4378642"/>
                <a:gd name="connsiteY22" fmla="*/ 2016413 h 4249102"/>
                <a:gd name="connsiteX23" fmla="*/ 1225147 w 4378642"/>
                <a:gd name="connsiteY23" fmla="*/ 2018586 h 4249102"/>
                <a:gd name="connsiteX24" fmla="*/ 1019651 w 4378642"/>
                <a:gd name="connsiteY24" fmla="*/ 2039302 h 4249102"/>
                <a:gd name="connsiteX25" fmla="*/ 0 w 4378642"/>
                <a:gd name="connsiteY25" fmla="*/ 1019651 h 4249102"/>
                <a:gd name="connsiteX26" fmla="*/ 1019651 w 4378642"/>
                <a:gd name="connsiteY26" fmla="*/ 0 h 424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8642" h="4249102">
                  <a:moveTo>
                    <a:pt x="1019651" y="0"/>
                  </a:moveTo>
                  <a:cubicBezTo>
                    <a:pt x="1582789" y="0"/>
                    <a:pt x="2039302" y="456513"/>
                    <a:pt x="2039302" y="1019651"/>
                  </a:cubicBezTo>
                  <a:cubicBezTo>
                    <a:pt x="2039302" y="1054847"/>
                    <a:pt x="2037519" y="1089627"/>
                    <a:pt x="2034038" y="1123904"/>
                  </a:cubicBezTo>
                  <a:lnTo>
                    <a:pt x="2031826" y="1138396"/>
                  </a:lnTo>
                  <a:lnTo>
                    <a:pt x="2031913" y="1138396"/>
                  </a:lnTo>
                  <a:lnTo>
                    <a:pt x="2030605" y="1146968"/>
                  </a:lnTo>
                  <a:cubicBezTo>
                    <a:pt x="2027224" y="1180269"/>
                    <a:pt x="2025491" y="1214058"/>
                    <a:pt x="2025491" y="1248251"/>
                  </a:cubicBezTo>
                  <a:cubicBezTo>
                    <a:pt x="2025491" y="1795344"/>
                    <a:pt x="2468998" y="2238851"/>
                    <a:pt x="3016091" y="2238851"/>
                  </a:cubicBezTo>
                  <a:cubicBezTo>
                    <a:pt x="3050285" y="2238851"/>
                    <a:pt x="3084073" y="2237119"/>
                    <a:pt x="3117374" y="2233737"/>
                  </a:cubicBezTo>
                  <a:lnTo>
                    <a:pt x="3187541" y="2223028"/>
                  </a:lnTo>
                  <a:lnTo>
                    <a:pt x="3187541" y="2225320"/>
                  </a:lnTo>
                  <a:lnTo>
                    <a:pt x="3254738" y="2215064"/>
                  </a:lnTo>
                  <a:cubicBezTo>
                    <a:pt x="3289015" y="2211583"/>
                    <a:pt x="3323795" y="2209800"/>
                    <a:pt x="3358991" y="2209800"/>
                  </a:cubicBezTo>
                  <a:cubicBezTo>
                    <a:pt x="3922129" y="2209800"/>
                    <a:pt x="4378642" y="2666313"/>
                    <a:pt x="4378642" y="3229451"/>
                  </a:cubicBezTo>
                  <a:cubicBezTo>
                    <a:pt x="4378642" y="3792589"/>
                    <a:pt x="3922129" y="4249102"/>
                    <a:pt x="3358991" y="4249102"/>
                  </a:cubicBezTo>
                  <a:cubicBezTo>
                    <a:pt x="2795853" y="4249102"/>
                    <a:pt x="2339340" y="3792589"/>
                    <a:pt x="2339340" y="3229451"/>
                  </a:cubicBezTo>
                  <a:cubicBezTo>
                    <a:pt x="2339340" y="3194255"/>
                    <a:pt x="2341124" y="3159475"/>
                    <a:pt x="2344605" y="3125198"/>
                  </a:cubicBezTo>
                  <a:lnTo>
                    <a:pt x="2350305" y="3087846"/>
                  </a:lnTo>
                  <a:lnTo>
                    <a:pt x="2348598" y="3087846"/>
                  </a:lnTo>
                  <a:lnTo>
                    <a:pt x="2353151" y="2997676"/>
                  </a:lnTo>
                  <a:cubicBezTo>
                    <a:pt x="2353151" y="2450583"/>
                    <a:pt x="1909644" y="2007076"/>
                    <a:pt x="1362551" y="2007076"/>
                  </a:cubicBezTo>
                  <a:cubicBezTo>
                    <a:pt x="1328358" y="2007076"/>
                    <a:pt x="1294569" y="2008809"/>
                    <a:pt x="1261268" y="2012190"/>
                  </a:cubicBezTo>
                  <a:lnTo>
                    <a:pt x="1233600" y="2016413"/>
                  </a:lnTo>
                  <a:lnTo>
                    <a:pt x="1225147" y="2018586"/>
                  </a:lnTo>
                  <a:cubicBezTo>
                    <a:pt x="1158769" y="2032169"/>
                    <a:pt x="1090043" y="2039302"/>
                    <a:pt x="1019651" y="2039302"/>
                  </a:cubicBezTo>
                  <a:cubicBezTo>
                    <a:pt x="456513" y="2039302"/>
                    <a:pt x="0" y="1582789"/>
                    <a:pt x="0" y="1019651"/>
                  </a:cubicBezTo>
                  <a:cubicBezTo>
                    <a:pt x="0" y="456513"/>
                    <a:pt x="456513" y="0"/>
                    <a:pt x="1019651" y="0"/>
                  </a:cubicBezTo>
                  <a:close/>
                </a:path>
              </a:pathLst>
            </a:custGeom>
            <a:solidFill>
              <a:srgbClr val="B8914B"/>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800">
                <a:cs typeface="+mn-ea"/>
                <a:sym typeface="+mn-lt"/>
              </a:endParaRPr>
            </a:p>
          </p:txBody>
        </p:sp>
        <p:sp>
          <p:nvSpPr>
            <p:cNvPr id="14" name="Freeform: Shape 30">
              <a:extLst>
                <a:ext uri="{FF2B5EF4-FFF2-40B4-BE49-F238E27FC236}">
                  <a16:creationId xmlns:a16="http://schemas.microsoft.com/office/drawing/2014/main" id="{2A5704DE-CAE2-49EC-9A92-78907F51B020}"/>
                </a:ext>
              </a:extLst>
            </p:cNvPr>
            <p:cNvSpPr/>
            <p:nvPr/>
          </p:nvSpPr>
          <p:spPr bwMode="auto">
            <a:xfrm>
              <a:off x="6519355" y="1738793"/>
              <a:ext cx="826832" cy="822952"/>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800">
                <a:cs typeface="+mn-ea"/>
                <a:sym typeface="+mn-lt"/>
              </a:endParaRPr>
            </a:p>
          </p:txBody>
        </p:sp>
        <p:sp>
          <p:nvSpPr>
            <p:cNvPr id="15" name="Freeform: Shape 31">
              <a:extLst>
                <a:ext uri="{FF2B5EF4-FFF2-40B4-BE49-F238E27FC236}">
                  <a16:creationId xmlns:a16="http://schemas.microsoft.com/office/drawing/2014/main" id="{73D6D3B4-CD75-4E39-801A-59C03A95F7AB}"/>
                </a:ext>
              </a:extLst>
            </p:cNvPr>
            <p:cNvSpPr/>
            <p:nvPr/>
          </p:nvSpPr>
          <p:spPr bwMode="auto">
            <a:xfrm>
              <a:off x="6864939" y="3852914"/>
              <a:ext cx="681222" cy="575681"/>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800">
                <a:cs typeface="+mn-ea"/>
                <a:sym typeface="+mn-lt"/>
              </a:endParaRPr>
            </a:p>
          </p:txBody>
        </p:sp>
        <p:sp>
          <p:nvSpPr>
            <p:cNvPr id="16" name="Freeform: Shape 32">
              <a:extLst>
                <a:ext uri="{FF2B5EF4-FFF2-40B4-BE49-F238E27FC236}">
                  <a16:creationId xmlns:a16="http://schemas.microsoft.com/office/drawing/2014/main" id="{CCB56E31-B5EE-4098-92C6-932061209638}"/>
                </a:ext>
              </a:extLst>
            </p:cNvPr>
            <p:cNvSpPr>
              <a:spLocks noChangeAspect="1"/>
            </p:cNvSpPr>
            <p:nvPr/>
          </p:nvSpPr>
          <p:spPr bwMode="auto">
            <a:xfrm>
              <a:off x="4512647" y="1573223"/>
              <a:ext cx="691387" cy="783818"/>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800">
                <a:cs typeface="+mn-ea"/>
                <a:sym typeface="+mn-lt"/>
              </a:endParaRPr>
            </a:p>
          </p:txBody>
        </p:sp>
        <p:sp>
          <p:nvSpPr>
            <p:cNvPr id="17" name="Freeform: Shape 34">
              <a:extLst>
                <a:ext uri="{FF2B5EF4-FFF2-40B4-BE49-F238E27FC236}">
                  <a16:creationId xmlns:a16="http://schemas.microsoft.com/office/drawing/2014/main" id="{F7A1EE73-6834-4723-BB68-69CC02A30BD0}"/>
                </a:ext>
              </a:extLst>
            </p:cNvPr>
            <p:cNvSpPr/>
            <p:nvPr/>
          </p:nvSpPr>
          <p:spPr bwMode="auto">
            <a:xfrm>
              <a:off x="4852057" y="3682657"/>
              <a:ext cx="547644" cy="617588"/>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800">
                <a:cs typeface="+mn-ea"/>
                <a:sym typeface="+mn-lt"/>
              </a:endParaRPr>
            </a:p>
          </p:txBody>
        </p:sp>
      </p:grpSp>
      <p:sp>
        <p:nvSpPr>
          <p:cNvPr id="21" name="文本框 20">
            <a:extLst>
              <a:ext uri="{FF2B5EF4-FFF2-40B4-BE49-F238E27FC236}">
                <a16:creationId xmlns:a16="http://schemas.microsoft.com/office/drawing/2014/main" id="{8BFABE4C-537E-4B9E-91D3-82CB1839ED84}"/>
              </a:ext>
            </a:extLst>
          </p:cNvPr>
          <p:cNvSpPr txBox="1"/>
          <p:nvPr/>
        </p:nvSpPr>
        <p:spPr>
          <a:xfrm>
            <a:off x="7248328" y="3228945"/>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游戏初始化</a:t>
            </a:r>
          </a:p>
        </p:txBody>
      </p:sp>
      <p:sp>
        <p:nvSpPr>
          <p:cNvPr id="23" name="文本框 22">
            <a:extLst>
              <a:ext uri="{FF2B5EF4-FFF2-40B4-BE49-F238E27FC236}">
                <a16:creationId xmlns:a16="http://schemas.microsoft.com/office/drawing/2014/main" id="{1DD4A52D-3634-4FBB-8FCD-7D773330F850}"/>
              </a:ext>
            </a:extLst>
          </p:cNvPr>
          <p:cNvSpPr txBox="1"/>
          <p:nvPr/>
        </p:nvSpPr>
        <p:spPr>
          <a:xfrm>
            <a:off x="7432871" y="4419825"/>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系统调用显示</a:t>
            </a:r>
          </a:p>
        </p:txBody>
      </p:sp>
      <p:sp>
        <p:nvSpPr>
          <p:cNvPr id="28" name="文本框 27">
            <a:extLst>
              <a:ext uri="{FF2B5EF4-FFF2-40B4-BE49-F238E27FC236}">
                <a16:creationId xmlns:a16="http://schemas.microsoft.com/office/drawing/2014/main" id="{91D05C70-50E9-4CAE-9EB2-0C2C2D889BD3}"/>
              </a:ext>
            </a:extLst>
          </p:cNvPr>
          <p:cNvSpPr txBox="1"/>
          <p:nvPr/>
        </p:nvSpPr>
        <p:spPr>
          <a:xfrm>
            <a:off x="2875592" y="3102625"/>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数据存储方式</a:t>
            </a:r>
          </a:p>
        </p:txBody>
      </p:sp>
      <p:sp>
        <p:nvSpPr>
          <p:cNvPr id="30" name="文本框 29">
            <a:extLst>
              <a:ext uri="{FF2B5EF4-FFF2-40B4-BE49-F238E27FC236}">
                <a16:creationId xmlns:a16="http://schemas.microsoft.com/office/drawing/2014/main" id="{A4F6EB2C-C120-44F3-ADE8-B41509C7EE27}"/>
              </a:ext>
            </a:extLst>
          </p:cNvPr>
          <p:cNvSpPr txBox="1"/>
          <p:nvPr/>
        </p:nvSpPr>
        <p:spPr>
          <a:xfrm>
            <a:off x="3088706" y="4343194"/>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移动逻辑处理</a:t>
            </a:r>
          </a:p>
        </p:txBody>
      </p:sp>
    </p:spTree>
    <p:extLst>
      <p:ext uri="{BB962C8B-B14F-4D97-AF65-F5344CB8AC3E}">
        <p14:creationId xmlns:p14="http://schemas.microsoft.com/office/powerpoint/2010/main" val="278490372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000" fill="hold"/>
                                        <p:tgtEl>
                                          <p:spTgt spid="21"/>
                                        </p:tgtEl>
                                        <p:attrNameLst>
                                          <p:attrName>ppt_x</p:attrName>
                                        </p:attrNameLst>
                                      </p:cBhvr>
                                      <p:tavLst>
                                        <p:tav tm="0">
                                          <p:val>
                                            <p:strVal val="#ppt_x"/>
                                          </p:val>
                                        </p:tav>
                                        <p:tav tm="100000">
                                          <p:val>
                                            <p:strVal val="#ppt_x"/>
                                          </p:val>
                                        </p:tav>
                                      </p:tavLst>
                                    </p:anim>
                                    <p:anim calcmode="lin" valueType="num">
                                      <p:cBhvr additive="base">
                                        <p:cTn id="14" dur="10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0" fill="hold"/>
                                        <p:tgtEl>
                                          <p:spTgt spid="23"/>
                                        </p:tgtEl>
                                        <p:attrNameLst>
                                          <p:attrName>ppt_x</p:attrName>
                                        </p:attrNameLst>
                                      </p:cBhvr>
                                      <p:tavLst>
                                        <p:tav tm="0">
                                          <p:val>
                                            <p:strVal val="#ppt_x"/>
                                          </p:val>
                                        </p:tav>
                                        <p:tav tm="100000">
                                          <p:val>
                                            <p:strVal val="#ppt_x"/>
                                          </p:val>
                                        </p:tav>
                                      </p:tavLst>
                                    </p:anim>
                                    <p:anim calcmode="lin" valueType="num">
                                      <p:cBhvr additive="base">
                                        <p:cTn id="18" dur="10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1000" fill="hold"/>
                                        <p:tgtEl>
                                          <p:spTgt spid="28"/>
                                        </p:tgtEl>
                                        <p:attrNameLst>
                                          <p:attrName>ppt_x</p:attrName>
                                        </p:attrNameLst>
                                      </p:cBhvr>
                                      <p:tavLst>
                                        <p:tav tm="0">
                                          <p:val>
                                            <p:strVal val="#ppt_x"/>
                                          </p:val>
                                        </p:tav>
                                        <p:tav tm="100000">
                                          <p:val>
                                            <p:strVal val="#ppt_x"/>
                                          </p:val>
                                        </p:tav>
                                      </p:tavLst>
                                    </p:anim>
                                    <p:anim calcmode="lin" valueType="num">
                                      <p:cBhvr additive="base">
                                        <p:cTn id="22" dur="10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1000" fill="hold"/>
                                        <p:tgtEl>
                                          <p:spTgt spid="30"/>
                                        </p:tgtEl>
                                        <p:attrNameLst>
                                          <p:attrName>ppt_x</p:attrName>
                                        </p:attrNameLst>
                                      </p:cBhvr>
                                      <p:tavLst>
                                        <p:tav tm="0">
                                          <p:val>
                                            <p:strVal val="#ppt_x"/>
                                          </p:val>
                                        </p:tav>
                                        <p:tav tm="100000">
                                          <p:val>
                                            <p:strVal val="#ppt_x"/>
                                          </p:val>
                                        </p:tav>
                                      </p:tavLst>
                                    </p:anim>
                                    <p:anim calcmode="lin" valueType="num">
                                      <p:cBhvr additive="base">
                                        <p:cTn id="26"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8"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软件实现</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35594F84-CF44-4140-9514-1828E3ADDA17}"/>
              </a:ext>
            </a:extLst>
          </p:cNvPr>
          <p:cNvGrpSpPr/>
          <p:nvPr/>
        </p:nvGrpSpPr>
        <p:grpSpPr>
          <a:xfrm>
            <a:off x="1263091" y="1376928"/>
            <a:ext cx="396281" cy="396281"/>
            <a:chOff x="6338697" y="2549187"/>
            <a:chExt cx="396281" cy="396281"/>
          </a:xfrm>
        </p:grpSpPr>
        <p:sp>
          <p:nvSpPr>
            <p:cNvPr id="29" name="椭圆 28">
              <a:extLst>
                <a:ext uri="{FF2B5EF4-FFF2-40B4-BE49-F238E27FC236}">
                  <a16:creationId xmlns:a16="http://schemas.microsoft.com/office/drawing/2014/main" id="{7BF362E9-F3C9-4E5F-8E4C-9F5A75D6B075}"/>
                </a:ext>
              </a:extLst>
            </p:cNvPr>
            <p:cNvSpPr/>
            <p:nvPr/>
          </p:nvSpPr>
          <p:spPr>
            <a:xfrm>
              <a:off x="6338697" y="2549187"/>
              <a:ext cx="396281" cy="396281"/>
            </a:xfrm>
            <a:prstGeom prst="ellipse">
              <a:avLst/>
            </a:prstGeom>
            <a:solidFill>
              <a:schemeClr val="bg1"/>
            </a:solid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Shape 52">
              <a:extLst>
                <a:ext uri="{FF2B5EF4-FFF2-40B4-BE49-F238E27FC236}">
                  <a16:creationId xmlns:a16="http://schemas.microsoft.com/office/drawing/2014/main" id="{596DF793-44E7-4C34-AA35-D08185203B62}"/>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B8914B"/>
            </a:solidFill>
            <a:ln>
              <a:noFill/>
            </a:ln>
          </p:spPr>
          <p:txBody>
            <a:bodyPr anchor="ctr"/>
            <a:lstStyle/>
            <a:p>
              <a:pPr algn="ctr"/>
              <a:endParaRPr sz="2400" dirty="0">
                <a:cs typeface="+mn-ea"/>
                <a:sym typeface="+mn-lt"/>
              </a:endParaRPr>
            </a:p>
          </p:txBody>
        </p:sp>
      </p:grpSp>
      <p:sp>
        <p:nvSpPr>
          <p:cNvPr id="32" name="文本框 31">
            <a:extLst>
              <a:ext uri="{FF2B5EF4-FFF2-40B4-BE49-F238E27FC236}">
                <a16:creationId xmlns:a16="http://schemas.microsoft.com/office/drawing/2014/main" id="{5C5AF5B7-4C5E-49DD-B68F-EC7E4D436592}"/>
              </a:ext>
            </a:extLst>
          </p:cNvPr>
          <p:cNvSpPr txBox="1"/>
          <p:nvPr/>
        </p:nvSpPr>
        <p:spPr>
          <a:xfrm>
            <a:off x="1566296" y="2001286"/>
            <a:ext cx="5962828" cy="3269613"/>
          </a:xfrm>
          <a:prstGeom prst="rect">
            <a:avLst/>
          </a:prstGeom>
          <a:noFill/>
        </p:spPr>
        <p:txBody>
          <a:bodyPr wrap="square" rtlCol="0">
            <a:spAutoFit/>
          </a:bodyPr>
          <a:lstStyle/>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由于运行机器性能不足，需要尽可能地减少运行开销，因此决定只将地图信息存放在内存中，而角色的位置和运算过程中的中间变量全部存放在寄存器中。</a:t>
            </a:r>
            <a:endParaRPr lang="en-US" altLang="zh-CN" sz="2000" spc="100" dirty="0">
              <a:solidFill>
                <a:schemeClr val="tx1">
                  <a:lumMod val="85000"/>
                  <a:lumOff val="15000"/>
                </a:schemeClr>
              </a:solidFill>
              <a:cs typeface="+mn-ea"/>
              <a:sym typeface="+mn-lt"/>
            </a:endParaRPr>
          </a:p>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由于地图是二维数组，存取数据时会涉及乘法，为了简化硬件设计，将其全部转化为左移运算。</a:t>
            </a:r>
          </a:p>
        </p:txBody>
      </p:sp>
      <p:sp>
        <p:nvSpPr>
          <p:cNvPr id="34" name="文本框 33">
            <a:extLst>
              <a:ext uri="{FF2B5EF4-FFF2-40B4-BE49-F238E27FC236}">
                <a16:creationId xmlns:a16="http://schemas.microsoft.com/office/drawing/2014/main" id="{DD15BC02-8C0B-41ED-B826-22735F8DFFAD}"/>
              </a:ext>
            </a:extLst>
          </p:cNvPr>
          <p:cNvSpPr txBox="1"/>
          <p:nvPr/>
        </p:nvSpPr>
        <p:spPr>
          <a:xfrm>
            <a:off x="1659373" y="1335838"/>
            <a:ext cx="2234329" cy="461665"/>
          </a:xfrm>
          <a:prstGeom prst="rect">
            <a:avLst/>
          </a:prstGeom>
          <a:noFill/>
        </p:spPr>
        <p:txBody>
          <a:bodyPr wrap="square" rtlCol="0">
            <a:spAutoFit/>
          </a:bodyPr>
          <a:lstStyle/>
          <a:p>
            <a:pPr algn="just"/>
            <a:r>
              <a:rPr lang="zh-CN" altLang="en-US" sz="24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数据存储方式</a:t>
            </a:r>
          </a:p>
        </p:txBody>
      </p:sp>
      <p:sp>
        <p:nvSpPr>
          <p:cNvPr id="35" name="Freeform 27">
            <a:extLst>
              <a:ext uri="{FF2B5EF4-FFF2-40B4-BE49-F238E27FC236}">
                <a16:creationId xmlns:a16="http://schemas.microsoft.com/office/drawing/2014/main" id="{BAF04CB1-5ACA-4D85-A1B7-31E1F06817EE}"/>
              </a:ext>
            </a:extLst>
          </p:cNvPr>
          <p:cNvSpPr>
            <a:spLocks noEditPoints="1"/>
          </p:cNvSpPr>
          <p:nvPr/>
        </p:nvSpPr>
        <p:spPr bwMode="auto">
          <a:xfrm>
            <a:off x="8018916" y="2209845"/>
            <a:ext cx="2541146" cy="2438310"/>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1 h 128"/>
              <a:gd name="T14" fmla="*/ 112 w 128"/>
              <a:gd name="T15" fmla="*/ 22 h 128"/>
              <a:gd name="T16" fmla="*/ 97 w 128"/>
              <a:gd name="T17" fmla="*/ 12 h 128"/>
              <a:gd name="T18" fmla="*/ 87 w 128"/>
              <a:gd name="T19" fmla="*/ 16 h 128"/>
              <a:gd name="T20" fmla="*/ 82 w 128"/>
              <a:gd name="T21" fmla="*/ 13 h 128"/>
              <a:gd name="T22" fmla="*/ 61 w 128"/>
              <a:gd name="T23" fmla="*/ 0 h 128"/>
              <a:gd name="T24" fmla="*/ 46 w 128"/>
              <a:gd name="T25" fmla="*/ 14 h 128"/>
              <a:gd name="T26" fmla="*/ 41 w 128"/>
              <a:gd name="T27" fmla="*/ 16 h 128"/>
              <a:gd name="T28" fmla="*/ 21 w 128"/>
              <a:gd name="T29" fmla="*/ 17 h 128"/>
              <a:gd name="T30" fmla="*/ 12 w 128"/>
              <a:gd name="T31" fmla="*/ 32 h 128"/>
              <a:gd name="T32" fmla="*/ 16 w 128"/>
              <a:gd name="T33" fmla="*/ 42 h 128"/>
              <a:gd name="T34" fmla="*/ 13 w 128"/>
              <a:gd name="T35" fmla="*/ 47 h 128"/>
              <a:gd name="T36" fmla="*/ 0 w 128"/>
              <a:gd name="T37" fmla="*/ 68 h 128"/>
              <a:gd name="T38" fmla="*/ 14 w 128"/>
              <a:gd name="T39" fmla="*/ 82 h 128"/>
              <a:gd name="T40" fmla="*/ 16 w 128"/>
              <a:gd name="T41" fmla="*/ 88 h 128"/>
              <a:gd name="T42" fmla="*/ 16 w 128"/>
              <a:gd name="T43" fmla="*/ 107 h 128"/>
              <a:gd name="T44" fmla="*/ 32 w 128"/>
              <a:gd name="T45" fmla="*/ 116 h 128"/>
              <a:gd name="T46" fmla="*/ 41 w 128"/>
              <a:gd name="T47" fmla="*/ 113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1 h 128"/>
              <a:gd name="T66" fmla="*/ 120 w 128"/>
              <a:gd name="T67" fmla="*/ 68 h 128"/>
              <a:gd name="T68" fmla="*/ 108 w 128"/>
              <a:gd name="T69" fmla="*/ 77 h 128"/>
              <a:gd name="T70" fmla="*/ 106 w 128"/>
              <a:gd name="T71" fmla="*/ 92 h 128"/>
              <a:gd name="T72" fmla="*/ 101 w 128"/>
              <a:gd name="T73" fmla="*/ 106 h 128"/>
              <a:gd name="T74" fmla="*/ 91 w 128"/>
              <a:gd name="T75" fmla="*/ 106 h 128"/>
              <a:gd name="T76" fmla="*/ 76 w 128"/>
              <a:gd name="T77" fmla="*/ 108 h 128"/>
              <a:gd name="T78" fmla="*/ 68 w 128"/>
              <a:gd name="T79" fmla="*/ 120 h 128"/>
              <a:gd name="T80" fmla="*/ 54 w 128"/>
              <a:gd name="T81" fmla="*/ 113 h 128"/>
              <a:gd name="T82" fmla="*/ 42 w 128"/>
              <a:gd name="T83" fmla="*/ 104 h 128"/>
              <a:gd name="T84" fmla="*/ 32 w 128"/>
              <a:gd name="T85" fmla="*/ 108 h 128"/>
              <a:gd name="T86" fmla="*/ 22 w 128"/>
              <a:gd name="T87" fmla="*/ 101 h 128"/>
              <a:gd name="T88" fmla="*/ 25 w 128"/>
              <a:gd name="T89" fmla="*/ 87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7 w 128"/>
              <a:gd name="T101" fmla="*/ 22 h 128"/>
              <a:gd name="T102" fmla="*/ 52 w 128"/>
              <a:gd name="T103" fmla="*/ 20 h 128"/>
              <a:gd name="T104" fmla="*/ 61 w 128"/>
              <a:gd name="T105" fmla="*/ 8 h 128"/>
              <a:gd name="T106" fmla="*/ 75 w 128"/>
              <a:gd name="T107" fmla="*/ 15 h 128"/>
              <a:gd name="T108" fmla="*/ 87 w 128"/>
              <a:gd name="T109" fmla="*/ 25 h 128"/>
              <a:gd name="T110" fmla="*/ 97 w 128"/>
              <a:gd name="T111" fmla="*/ 20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8" y="76"/>
                  <a:pt x="52" y="71"/>
                  <a:pt x="52" y="64"/>
                </a:cubicBezTo>
                <a:cubicBezTo>
                  <a:pt x="52" y="58"/>
                  <a:pt x="58" y="52"/>
                  <a:pt x="64" y="52"/>
                </a:cubicBezTo>
                <a:cubicBezTo>
                  <a:pt x="71" y="52"/>
                  <a:pt x="76" y="58"/>
                  <a:pt x="76" y="64"/>
                </a:cubicBezTo>
                <a:cubicBezTo>
                  <a:pt x="76" y="71"/>
                  <a:pt x="71" y="76"/>
                  <a:pt x="64" y="76"/>
                </a:cubicBezTo>
                <a:close/>
                <a:moveTo>
                  <a:pt x="115" y="47"/>
                </a:moveTo>
                <a:cubicBezTo>
                  <a:pt x="114" y="46"/>
                  <a:pt x="114" y="46"/>
                  <a:pt x="114" y="46"/>
                </a:cubicBezTo>
                <a:cubicBezTo>
                  <a:pt x="114" y="45"/>
                  <a:pt x="113" y="43"/>
                  <a:pt x="112" y="42"/>
                </a:cubicBezTo>
                <a:cubicBezTo>
                  <a:pt x="113" y="41"/>
                  <a:pt x="113" y="41"/>
                  <a:pt x="113" y="41"/>
                </a:cubicBezTo>
                <a:cubicBezTo>
                  <a:pt x="115" y="38"/>
                  <a:pt x="116" y="35"/>
                  <a:pt x="116" y="32"/>
                </a:cubicBezTo>
                <a:cubicBezTo>
                  <a:pt x="116" y="28"/>
                  <a:pt x="115" y="24"/>
                  <a:pt x="112" y="22"/>
                </a:cubicBezTo>
                <a:cubicBezTo>
                  <a:pt x="107" y="17"/>
                  <a:pt x="107" y="17"/>
                  <a:pt x="107" y="17"/>
                </a:cubicBezTo>
                <a:cubicBezTo>
                  <a:pt x="104" y="14"/>
                  <a:pt x="101" y="12"/>
                  <a:pt x="97" y="12"/>
                </a:cubicBezTo>
                <a:cubicBezTo>
                  <a:pt x="94" y="12"/>
                  <a:pt x="90" y="14"/>
                  <a:pt x="88" y="16"/>
                </a:cubicBezTo>
                <a:cubicBezTo>
                  <a:pt x="87" y="16"/>
                  <a:pt x="87" y="16"/>
                  <a:pt x="87" y="16"/>
                </a:cubicBezTo>
                <a:cubicBezTo>
                  <a:pt x="85" y="15"/>
                  <a:pt x="84" y="15"/>
                  <a:pt x="82" y="14"/>
                </a:cubicBezTo>
                <a:cubicBezTo>
                  <a:pt x="82" y="13"/>
                  <a:pt x="82" y="13"/>
                  <a:pt x="82" y="13"/>
                </a:cubicBezTo>
                <a:cubicBezTo>
                  <a:pt x="81" y="6"/>
                  <a:pt x="75" y="0"/>
                  <a:pt x="68" y="0"/>
                </a:cubicBezTo>
                <a:cubicBezTo>
                  <a:pt x="61" y="0"/>
                  <a:pt x="61" y="0"/>
                  <a:pt x="61" y="0"/>
                </a:cubicBezTo>
                <a:cubicBezTo>
                  <a:pt x="53" y="0"/>
                  <a:pt x="47" y="6"/>
                  <a:pt x="46" y="13"/>
                </a:cubicBezTo>
                <a:cubicBezTo>
                  <a:pt x="46" y="14"/>
                  <a:pt x="46" y="14"/>
                  <a:pt x="46" y="14"/>
                </a:cubicBezTo>
                <a:cubicBezTo>
                  <a:pt x="45" y="15"/>
                  <a:pt x="43" y="15"/>
                  <a:pt x="41" y="16"/>
                </a:cubicBezTo>
                <a:cubicBezTo>
                  <a:pt x="41" y="16"/>
                  <a:pt x="41" y="16"/>
                  <a:pt x="41" y="16"/>
                </a:cubicBezTo>
                <a:cubicBezTo>
                  <a:pt x="38" y="14"/>
                  <a:pt x="35" y="12"/>
                  <a:pt x="32" y="12"/>
                </a:cubicBezTo>
                <a:cubicBezTo>
                  <a:pt x="28" y="12"/>
                  <a:pt x="24" y="14"/>
                  <a:pt x="21" y="17"/>
                </a:cubicBezTo>
                <a:cubicBezTo>
                  <a:pt x="16" y="22"/>
                  <a:pt x="16" y="22"/>
                  <a:pt x="16" y="22"/>
                </a:cubicBezTo>
                <a:cubicBezTo>
                  <a:pt x="14" y="24"/>
                  <a:pt x="12" y="28"/>
                  <a:pt x="12" y="32"/>
                </a:cubicBezTo>
                <a:cubicBezTo>
                  <a:pt x="12" y="35"/>
                  <a:pt x="13" y="38"/>
                  <a:pt x="16" y="41"/>
                </a:cubicBezTo>
                <a:cubicBezTo>
                  <a:pt x="16" y="42"/>
                  <a:pt x="16" y="42"/>
                  <a:pt x="16" y="42"/>
                </a:cubicBezTo>
                <a:cubicBezTo>
                  <a:pt x="15" y="43"/>
                  <a:pt x="15" y="45"/>
                  <a:pt x="14" y="46"/>
                </a:cubicBezTo>
                <a:cubicBezTo>
                  <a:pt x="13" y="47"/>
                  <a:pt x="13" y="47"/>
                  <a:pt x="13" y="47"/>
                </a:cubicBezTo>
                <a:cubicBezTo>
                  <a:pt x="6" y="47"/>
                  <a:pt x="0" y="53"/>
                  <a:pt x="0" y="61"/>
                </a:cubicBezTo>
                <a:cubicBezTo>
                  <a:pt x="0" y="68"/>
                  <a:pt x="0" y="68"/>
                  <a:pt x="0" y="68"/>
                </a:cubicBezTo>
                <a:cubicBezTo>
                  <a:pt x="0" y="75"/>
                  <a:pt x="6" y="81"/>
                  <a:pt x="13" y="82"/>
                </a:cubicBezTo>
                <a:cubicBezTo>
                  <a:pt x="14" y="82"/>
                  <a:pt x="14" y="82"/>
                  <a:pt x="14" y="82"/>
                </a:cubicBezTo>
                <a:cubicBezTo>
                  <a:pt x="15" y="84"/>
                  <a:pt x="15" y="86"/>
                  <a:pt x="16" y="87"/>
                </a:cubicBezTo>
                <a:cubicBezTo>
                  <a:pt x="16" y="88"/>
                  <a:pt x="16" y="88"/>
                  <a:pt x="16" y="88"/>
                </a:cubicBezTo>
                <a:cubicBezTo>
                  <a:pt x="13" y="90"/>
                  <a:pt x="12" y="94"/>
                  <a:pt x="12" y="97"/>
                </a:cubicBezTo>
                <a:cubicBezTo>
                  <a:pt x="12" y="101"/>
                  <a:pt x="14" y="104"/>
                  <a:pt x="16" y="107"/>
                </a:cubicBezTo>
                <a:cubicBezTo>
                  <a:pt x="21" y="112"/>
                  <a:pt x="21" y="112"/>
                  <a:pt x="21" y="112"/>
                </a:cubicBezTo>
                <a:cubicBezTo>
                  <a:pt x="24" y="115"/>
                  <a:pt x="28" y="116"/>
                  <a:pt x="32" y="116"/>
                </a:cubicBezTo>
                <a:cubicBezTo>
                  <a:pt x="35" y="116"/>
                  <a:pt x="38" y="115"/>
                  <a:pt x="41" y="113"/>
                </a:cubicBezTo>
                <a:cubicBezTo>
                  <a:pt x="41" y="113"/>
                  <a:pt x="41" y="113"/>
                  <a:pt x="41" y="113"/>
                </a:cubicBezTo>
                <a:cubicBezTo>
                  <a:pt x="43" y="113"/>
                  <a:pt x="45" y="114"/>
                  <a:pt x="46" y="114"/>
                </a:cubicBezTo>
                <a:cubicBezTo>
                  <a:pt x="46" y="115"/>
                  <a:pt x="46" y="115"/>
                  <a:pt x="46" y="115"/>
                </a:cubicBezTo>
                <a:cubicBezTo>
                  <a:pt x="47" y="123"/>
                  <a:pt x="53" y="128"/>
                  <a:pt x="61" y="128"/>
                </a:cubicBezTo>
                <a:cubicBezTo>
                  <a:pt x="68" y="128"/>
                  <a:pt x="68" y="128"/>
                  <a:pt x="68" y="128"/>
                </a:cubicBezTo>
                <a:cubicBezTo>
                  <a:pt x="75" y="128"/>
                  <a:pt x="81" y="123"/>
                  <a:pt x="82" y="115"/>
                </a:cubicBezTo>
                <a:cubicBezTo>
                  <a:pt x="82" y="114"/>
                  <a:pt x="82" y="114"/>
                  <a:pt x="82" y="114"/>
                </a:cubicBezTo>
                <a:cubicBezTo>
                  <a:pt x="84" y="114"/>
                  <a:pt x="85" y="113"/>
                  <a:pt x="87" y="113"/>
                </a:cubicBezTo>
                <a:cubicBezTo>
                  <a:pt x="88" y="113"/>
                  <a:pt x="88" y="113"/>
                  <a:pt x="88" y="113"/>
                </a:cubicBezTo>
                <a:cubicBezTo>
                  <a:pt x="90" y="115"/>
                  <a:pt x="94" y="116"/>
                  <a:pt x="97" y="116"/>
                </a:cubicBezTo>
                <a:cubicBezTo>
                  <a:pt x="101" y="116"/>
                  <a:pt x="104" y="115"/>
                  <a:pt x="107" y="112"/>
                </a:cubicBezTo>
                <a:cubicBezTo>
                  <a:pt x="112" y="107"/>
                  <a:pt x="112" y="107"/>
                  <a:pt x="112" y="107"/>
                </a:cubicBezTo>
                <a:cubicBezTo>
                  <a:pt x="115" y="104"/>
                  <a:pt x="116" y="101"/>
                  <a:pt x="116" y="97"/>
                </a:cubicBezTo>
                <a:cubicBezTo>
                  <a:pt x="116" y="94"/>
                  <a:pt x="115" y="90"/>
                  <a:pt x="113" y="88"/>
                </a:cubicBezTo>
                <a:cubicBezTo>
                  <a:pt x="112" y="87"/>
                  <a:pt x="112" y="87"/>
                  <a:pt x="112" y="87"/>
                </a:cubicBezTo>
                <a:cubicBezTo>
                  <a:pt x="113" y="86"/>
                  <a:pt x="114" y="84"/>
                  <a:pt x="114" y="82"/>
                </a:cubicBezTo>
                <a:cubicBezTo>
                  <a:pt x="115" y="82"/>
                  <a:pt x="115" y="82"/>
                  <a:pt x="115" y="82"/>
                </a:cubicBezTo>
                <a:cubicBezTo>
                  <a:pt x="123" y="81"/>
                  <a:pt x="128" y="75"/>
                  <a:pt x="128" y="68"/>
                </a:cubicBezTo>
                <a:cubicBezTo>
                  <a:pt x="128" y="61"/>
                  <a:pt x="128" y="61"/>
                  <a:pt x="128" y="61"/>
                </a:cubicBezTo>
                <a:cubicBezTo>
                  <a:pt x="128" y="53"/>
                  <a:pt x="123" y="47"/>
                  <a:pt x="115" y="47"/>
                </a:cubicBezTo>
                <a:close/>
                <a:moveTo>
                  <a:pt x="120" y="68"/>
                </a:moveTo>
                <a:cubicBezTo>
                  <a:pt x="120" y="72"/>
                  <a:pt x="117" y="75"/>
                  <a:pt x="113" y="75"/>
                </a:cubicBezTo>
                <a:cubicBezTo>
                  <a:pt x="108" y="77"/>
                  <a:pt x="108" y="77"/>
                  <a:pt x="108" y="77"/>
                </a:cubicBezTo>
                <a:cubicBezTo>
                  <a:pt x="107" y="80"/>
                  <a:pt x="106" y="84"/>
                  <a:pt x="104" y="87"/>
                </a:cubicBezTo>
                <a:cubicBezTo>
                  <a:pt x="106" y="92"/>
                  <a:pt x="106" y="92"/>
                  <a:pt x="106" y="92"/>
                </a:cubicBezTo>
                <a:cubicBezTo>
                  <a:pt x="109" y="94"/>
                  <a:pt x="109" y="99"/>
                  <a:pt x="106" y="101"/>
                </a:cubicBezTo>
                <a:cubicBezTo>
                  <a:pt x="101" y="106"/>
                  <a:pt x="101" y="106"/>
                  <a:pt x="101" y="106"/>
                </a:cubicBezTo>
                <a:cubicBezTo>
                  <a:pt x="100" y="108"/>
                  <a:pt x="98" y="108"/>
                  <a:pt x="96" y="108"/>
                </a:cubicBezTo>
                <a:cubicBezTo>
                  <a:pt x="95" y="108"/>
                  <a:pt x="93" y="108"/>
                  <a:pt x="91" y="106"/>
                </a:cubicBezTo>
                <a:cubicBezTo>
                  <a:pt x="87" y="104"/>
                  <a:pt x="87" y="104"/>
                  <a:pt x="87" y="104"/>
                </a:cubicBezTo>
                <a:cubicBezTo>
                  <a:pt x="83" y="106"/>
                  <a:pt x="80" y="107"/>
                  <a:pt x="76" y="108"/>
                </a:cubicBezTo>
                <a:cubicBezTo>
                  <a:pt x="75" y="113"/>
                  <a:pt x="75" y="113"/>
                  <a:pt x="75" y="113"/>
                </a:cubicBezTo>
                <a:cubicBezTo>
                  <a:pt x="75" y="117"/>
                  <a:pt x="72" y="120"/>
                  <a:pt x="68" y="120"/>
                </a:cubicBezTo>
                <a:cubicBezTo>
                  <a:pt x="61" y="120"/>
                  <a:pt x="61" y="120"/>
                  <a:pt x="61" y="120"/>
                </a:cubicBezTo>
                <a:cubicBezTo>
                  <a:pt x="57" y="120"/>
                  <a:pt x="54" y="117"/>
                  <a:pt x="54" y="113"/>
                </a:cubicBezTo>
                <a:cubicBezTo>
                  <a:pt x="52" y="108"/>
                  <a:pt x="52" y="108"/>
                  <a:pt x="52" y="108"/>
                </a:cubicBezTo>
                <a:cubicBezTo>
                  <a:pt x="48" y="107"/>
                  <a:pt x="45" y="106"/>
                  <a:pt x="42" y="104"/>
                </a:cubicBezTo>
                <a:cubicBezTo>
                  <a:pt x="37" y="106"/>
                  <a:pt x="37" y="106"/>
                  <a:pt x="37" y="106"/>
                </a:cubicBezTo>
                <a:cubicBezTo>
                  <a:pt x="36" y="108"/>
                  <a:pt x="34" y="108"/>
                  <a:pt x="32" y="108"/>
                </a:cubicBezTo>
                <a:cubicBezTo>
                  <a:pt x="30" y="108"/>
                  <a:pt x="28" y="108"/>
                  <a:pt x="27" y="106"/>
                </a:cubicBezTo>
                <a:cubicBezTo>
                  <a:pt x="22" y="101"/>
                  <a:pt x="22" y="101"/>
                  <a:pt x="22" y="101"/>
                </a:cubicBezTo>
                <a:cubicBezTo>
                  <a:pt x="19" y="99"/>
                  <a:pt x="19" y="94"/>
                  <a:pt x="22" y="92"/>
                </a:cubicBezTo>
                <a:cubicBezTo>
                  <a:pt x="25" y="87"/>
                  <a:pt x="25" y="87"/>
                  <a:pt x="25" y="87"/>
                </a:cubicBezTo>
                <a:cubicBezTo>
                  <a:pt x="23" y="84"/>
                  <a:pt x="21" y="80"/>
                  <a:pt x="20" y="77"/>
                </a:cubicBezTo>
                <a:cubicBezTo>
                  <a:pt x="15" y="75"/>
                  <a:pt x="15" y="75"/>
                  <a:pt x="15" y="75"/>
                </a:cubicBezTo>
                <a:cubicBezTo>
                  <a:pt x="11" y="75"/>
                  <a:pt x="8" y="72"/>
                  <a:pt x="8" y="68"/>
                </a:cubicBezTo>
                <a:cubicBezTo>
                  <a:pt x="8" y="61"/>
                  <a:pt x="8" y="61"/>
                  <a:pt x="8" y="61"/>
                </a:cubicBezTo>
                <a:cubicBezTo>
                  <a:pt x="8" y="57"/>
                  <a:pt x="11" y="54"/>
                  <a:pt x="15" y="54"/>
                </a:cubicBezTo>
                <a:cubicBezTo>
                  <a:pt x="20" y="52"/>
                  <a:pt x="20" y="52"/>
                  <a:pt x="20" y="52"/>
                </a:cubicBezTo>
                <a:cubicBezTo>
                  <a:pt x="21" y="49"/>
                  <a:pt x="23" y="45"/>
                  <a:pt x="25"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7" y="22"/>
                </a:cubicBezTo>
                <a:cubicBezTo>
                  <a:pt x="42" y="24"/>
                  <a:pt x="42" y="24"/>
                  <a:pt x="42" y="24"/>
                </a:cubicBezTo>
                <a:cubicBezTo>
                  <a:pt x="45" y="22"/>
                  <a:pt x="48" y="21"/>
                  <a:pt x="52" y="20"/>
                </a:cubicBezTo>
                <a:cubicBezTo>
                  <a:pt x="54" y="15"/>
                  <a:pt x="54" y="15"/>
                  <a:pt x="54" y="15"/>
                </a:cubicBezTo>
                <a:cubicBezTo>
                  <a:pt x="54" y="11"/>
                  <a:pt x="57" y="8"/>
                  <a:pt x="61" y="8"/>
                </a:cubicBezTo>
                <a:cubicBezTo>
                  <a:pt x="68" y="8"/>
                  <a:pt x="68" y="8"/>
                  <a:pt x="68" y="8"/>
                </a:cubicBezTo>
                <a:cubicBezTo>
                  <a:pt x="72" y="8"/>
                  <a:pt x="75" y="11"/>
                  <a:pt x="75" y="15"/>
                </a:cubicBezTo>
                <a:cubicBezTo>
                  <a:pt x="76" y="21"/>
                  <a:pt x="76" y="21"/>
                  <a:pt x="76" y="21"/>
                </a:cubicBezTo>
                <a:cubicBezTo>
                  <a:pt x="80" y="22"/>
                  <a:pt x="83" y="23"/>
                  <a:pt x="87" y="25"/>
                </a:cubicBezTo>
                <a:cubicBezTo>
                  <a:pt x="91" y="22"/>
                  <a:pt x="91" y="22"/>
                  <a:pt x="91" y="22"/>
                </a:cubicBezTo>
                <a:cubicBezTo>
                  <a:pt x="93" y="21"/>
                  <a:pt x="95" y="20"/>
                  <a:pt x="97" y="20"/>
                </a:cubicBezTo>
                <a:cubicBezTo>
                  <a:pt x="99" y="20"/>
                  <a:pt x="100" y="21"/>
                  <a:pt x="101" y="22"/>
                </a:cubicBezTo>
                <a:cubicBezTo>
                  <a:pt x="106" y="27"/>
                  <a:pt x="106" y="27"/>
                  <a:pt x="106" y="27"/>
                </a:cubicBezTo>
                <a:cubicBezTo>
                  <a:pt x="109" y="30"/>
                  <a:pt x="109" y="34"/>
                  <a:pt x="106" y="37"/>
                </a:cubicBezTo>
                <a:cubicBezTo>
                  <a:pt x="104" y="42"/>
                  <a:pt x="104" y="42"/>
                  <a:pt x="104" y="42"/>
                </a:cubicBezTo>
                <a:cubicBezTo>
                  <a:pt x="106" y="45"/>
                  <a:pt x="107" y="49"/>
                  <a:pt x="108" y="52"/>
                </a:cubicBezTo>
                <a:cubicBezTo>
                  <a:pt x="113" y="54"/>
                  <a:pt x="113" y="54"/>
                  <a:pt x="113" y="54"/>
                </a:cubicBezTo>
                <a:cubicBezTo>
                  <a:pt x="117" y="54"/>
                  <a:pt x="120" y="57"/>
                  <a:pt x="120" y="61"/>
                </a:cubicBezTo>
                <a:lnTo>
                  <a:pt x="120" y="6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cs typeface="+mn-ea"/>
              <a:sym typeface="+mn-lt"/>
            </a:endParaRPr>
          </a:p>
        </p:txBody>
      </p:sp>
    </p:spTree>
    <p:extLst>
      <p:ext uri="{BB962C8B-B14F-4D97-AF65-F5344CB8AC3E}">
        <p14:creationId xmlns:p14="http://schemas.microsoft.com/office/powerpoint/2010/main" val="144377935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0-#ppt_w/2"/>
                                          </p:val>
                                        </p:tav>
                                        <p:tav tm="100000">
                                          <p:val>
                                            <p:strVal val="#ppt_x"/>
                                          </p:val>
                                        </p:tav>
                                      </p:tavLst>
                                    </p:anim>
                                    <p:anim calcmode="lin" valueType="num">
                                      <p:cBhvr additive="base">
                                        <p:cTn id="8" dur="10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0-#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ppt_x"/>
                                          </p:val>
                                        </p:tav>
                                        <p:tav tm="100000">
                                          <p:val>
                                            <p:strVal val="#ppt_x"/>
                                          </p:val>
                                        </p:tav>
                                      </p:tavLst>
                                    </p:anim>
                                    <p:anim calcmode="lin" valueType="num">
                                      <p:cBhvr additive="base">
                                        <p:cTn id="16" dur="1000" fill="hold"/>
                                        <p:tgtEl>
                                          <p:spTgt spid="34"/>
                                        </p:tgtEl>
                                        <p:attrNameLst>
                                          <p:attrName>ppt_y</p:attrName>
                                        </p:attrNameLst>
                                      </p:cBhvr>
                                      <p:tavLst>
                                        <p:tav tm="0">
                                          <p:val>
                                            <p:strVal val="1+#ppt_h/2"/>
                                          </p:val>
                                        </p:tav>
                                        <p:tav tm="100000">
                                          <p:val>
                                            <p:strVal val="#ppt_y"/>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ppt_w</p:attrName>
                                        </p:attrNameLst>
                                      </p:cBhvr>
                                      <p:tavLst>
                                        <p:tav tm="0" fmla="#ppt_w*sin(2.5*pi*$)">
                                          <p:val>
                                            <p:fltVal val="0"/>
                                          </p:val>
                                        </p:tav>
                                        <p:tav tm="100000">
                                          <p:val>
                                            <p:fltVal val="1"/>
                                          </p:val>
                                        </p:tav>
                                      </p:tavLst>
                                    </p:anim>
                                    <p:anim calcmode="lin" valueType="num">
                                      <p:cBhvr>
                                        <p:cTn id="21" dur="1000" fill="hold"/>
                                        <p:tgtEl>
                                          <p:spTgt spid="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软件实现</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35594F84-CF44-4140-9514-1828E3ADDA17}"/>
              </a:ext>
            </a:extLst>
          </p:cNvPr>
          <p:cNvGrpSpPr/>
          <p:nvPr/>
        </p:nvGrpSpPr>
        <p:grpSpPr>
          <a:xfrm>
            <a:off x="1263091" y="1376928"/>
            <a:ext cx="396281" cy="396281"/>
            <a:chOff x="6338697" y="2549187"/>
            <a:chExt cx="396281" cy="396281"/>
          </a:xfrm>
        </p:grpSpPr>
        <p:sp>
          <p:nvSpPr>
            <p:cNvPr id="29" name="椭圆 28">
              <a:extLst>
                <a:ext uri="{FF2B5EF4-FFF2-40B4-BE49-F238E27FC236}">
                  <a16:creationId xmlns:a16="http://schemas.microsoft.com/office/drawing/2014/main" id="{7BF362E9-F3C9-4E5F-8E4C-9F5A75D6B075}"/>
                </a:ext>
              </a:extLst>
            </p:cNvPr>
            <p:cNvSpPr/>
            <p:nvPr/>
          </p:nvSpPr>
          <p:spPr>
            <a:xfrm>
              <a:off x="6338697" y="2549187"/>
              <a:ext cx="396281" cy="396281"/>
            </a:xfrm>
            <a:prstGeom prst="ellipse">
              <a:avLst/>
            </a:prstGeom>
            <a:solidFill>
              <a:schemeClr val="bg1"/>
            </a:solid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Shape 52">
              <a:extLst>
                <a:ext uri="{FF2B5EF4-FFF2-40B4-BE49-F238E27FC236}">
                  <a16:creationId xmlns:a16="http://schemas.microsoft.com/office/drawing/2014/main" id="{596DF793-44E7-4C34-AA35-D08185203B62}"/>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B8914B"/>
            </a:solidFill>
            <a:ln>
              <a:noFill/>
            </a:ln>
          </p:spPr>
          <p:txBody>
            <a:bodyPr anchor="ctr"/>
            <a:lstStyle/>
            <a:p>
              <a:pPr algn="ctr"/>
              <a:endParaRPr sz="2400" dirty="0">
                <a:cs typeface="+mn-ea"/>
                <a:sym typeface="+mn-lt"/>
              </a:endParaRPr>
            </a:p>
          </p:txBody>
        </p:sp>
      </p:grpSp>
      <p:sp>
        <p:nvSpPr>
          <p:cNvPr id="32" name="文本框 31">
            <a:extLst>
              <a:ext uri="{FF2B5EF4-FFF2-40B4-BE49-F238E27FC236}">
                <a16:creationId xmlns:a16="http://schemas.microsoft.com/office/drawing/2014/main" id="{5C5AF5B7-4C5E-49DD-B68F-EC7E4D436592}"/>
              </a:ext>
            </a:extLst>
          </p:cNvPr>
          <p:cNvSpPr txBox="1"/>
          <p:nvPr/>
        </p:nvSpPr>
        <p:spPr>
          <a:xfrm>
            <a:off x="5037502" y="2594546"/>
            <a:ext cx="5962828" cy="1884618"/>
          </a:xfrm>
          <a:prstGeom prst="rect">
            <a:avLst/>
          </a:prstGeom>
          <a:noFill/>
        </p:spPr>
        <p:txBody>
          <a:bodyPr wrap="square" rtlCol="0">
            <a:spAutoFit/>
          </a:bodyPr>
          <a:lstStyle/>
          <a:p>
            <a:pPr algn="just">
              <a:lnSpc>
                <a:spcPct val="150000"/>
              </a:lnSpc>
            </a:pPr>
            <a:r>
              <a:rPr lang="zh-CN" altLang="en-US" sz="2000" spc="100" dirty="0">
                <a:solidFill>
                  <a:schemeClr val="tx1">
                    <a:lumMod val="85000"/>
                    <a:lumOff val="15000"/>
                  </a:schemeClr>
                </a:solidFill>
                <a:cs typeface="+mn-ea"/>
                <a:sym typeface="+mn-lt"/>
              </a:rPr>
              <a:t>初始化主要分为三个步骤：</a:t>
            </a:r>
            <a:endParaRPr lang="en-US" altLang="zh-CN" sz="2000" spc="100" dirty="0">
              <a:solidFill>
                <a:schemeClr val="tx1">
                  <a:lumMod val="85000"/>
                  <a:lumOff val="15000"/>
                </a:schemeClr>
              </a:solidFill>
              <a:cs typeface="+mn-ea"/>
              <a:sym typeface="+mn-lt"/>
            </a:endParaRPr>
          </a:p>
          <a:p>
            <a:pPr marL="342900" indent="-342900" algn="just">
              <a:lnSpc>
                <a:spcPct val="150000"/>
              </a:lnSpc>
              <a:buFont typeface="Arial" panose="020B0604020202020204" pitchFamily="34" charset="0"/>
              <a:buChar char="•"/>
            </a:pPr>
            <a:r>
              <a:rPr lang="zh-CN" altLang="en-US" sz="2000" spc="100" dirty="0">
                <a:solidFill>
                  <a:schemeClr val="tx1">
                    <a:lumMod val="85000"/>
                    <a:lumOff val="15000"/>
                  </a:schemeClr>
                </a:solidFill>
                <a:cs typeface="+mn-ea"/>
                <a:sym typeface="+mn-lt"/>
              </a:rPr>
              <a:t>初始化角色的位置</a:t>
            </a:r>
            <a:r>
              <a:rPr lang="en-US" altLang="zh-CN" sz="2000" spc="100" dirty="0">
                <a:solidFill>
                  <a:schemeClr val="tx1">
                    <a:lumMod val="85000"/>
                    <a:lumOff val="15000"/>
                  </a:schemeClr>
                </a:solidFill>
                <a:cs typeface="+mn-ea"/>
                <a:sym typeface="+mn-lt"/>
              </a:rPr>
              <a:t>(</a:t>
            </a:r>
            <a:r>
              <a:rPr lang="zh-CN" altLang="en-US" sz="2000" spc="100" dirty="0">
                <a:solidFill>
                  <a:schemeClr val="tx1">
                    <a:lumMod val="85000"/>
                    <a:lumOff val="15000"/>
                  </a:schemeClr>
                </a:solidFill>
                <a:cs typeface="+mn-ea"/>
                <a:sym typeface="+mn-lt"/>
              </a:rPr>
              <a:t>即修改寄存器</a:t>
            </a:r>
            <a:r>
              <a:rPr lang="en-US" altLang="zh-CN" sz="2000" spc="100" dirty="0">
                <a:solidFill>
                  <a:schemeClr val="tx1">
                    <a:lumMod val="85000"/>
                    <a:lumOff val="15000"/>
                  </a:schemeClr>
                </a:solidFill>
                <a:cs typeface="+mn-ea"/>
                <a:sym typeface="+mn-lt"/>
              </a:rPr>
              <a:t>S0</a:t>
            </a:r>
            <a:r>
              <a:rPr lang="zh-CN" altLang="en-US" sz="2000" spc="100" dirty="0">
                <a:solidFill>
                  <a:schemeClr val="tx1">
                    <a:lumMod val="85000"/>
                    <a:lumOff val="15000"/>
                  </a:schemeClr>
                </a:solidFill>
                <a:cs typeface="+mn-ea"/>
                <a:sym typeface="+mn-lt"/>
              </a:rPr>
              <a:t>，</a:t>
            </a:r>
            <a:r>
              <a:rPr lang="en-US" altLang="zh-CN" sz="2000" spc="100" dirty="0">
                <a:solidFill>
                  <a:schemeClr val="tx1">
                    <a:lumMod val="85000"/>
                    <a:lumOff val="15000"/>
                  </a:schemeClr>
                </a:solidFill>
                <a:cs typeface="+mn-ea"/>
                <a:sym typeface="+mn-lt"/>
              </a:rPr>
              <a:t>S1</a:t>
            </a:r>
            <a:r>
              <a:rPr lang="zh-CN" altLang="en-US" sz="2000" spc="100" dirty="0">
                <a:solidFill>
                  <a:schemeClr val="tx1">
                    <a:lumMod val="85000"/>
                    <a:lumOff val="15000"/>
                  </a:schemeClr>
                </a:solidFill>
                <a:cs typeface="+mn-ea"/>
                <a:sym typeface="+mn-lt"/>
              </a:rPr>
              <a:t>的值</a:t>
            </a:r>
            <a:r>
              <a:rPr lang="en-US" altLang="zh-CN" sz="2000" spc="100" dirty="0">
                <a:solidFill>
                  <a:schemeClr val="tx1">
                    <a:lumMod val="85000"/>
                    <a:lumOff val="15000"/>
                  </a:schemeClr>
                </a:solidFill>
                <a:cs typeface="+mn-ea"/>
                <a:sym typeface="+mn-lt"/>
              </a:rPr>
              <a:t>)</a:t>
            </a:r>
          </a:p>
          <a:p>
            <a:pPr marL="342900" indent="-342900" algn="just">
              <a:lnSpc>
                <a:spcPct val="150000"/>
              </a:lnSpc>
              <a:buFont typeface="Arial" panose="020B0604020202020204" pitchFamily="34" charset="0"/>
              <a:buChar char="•"/>
            </a:pPr>
            <a:r>
              <a:rPr lang="zh-CN" altLang="en-US" sz="2000" spc="100" dirty="0">
                <a:solidFill>
                  <a:schemeClr val="tx1">
                    <a:lumMod val="85000"/>
                    <a:lumOff val="15000"/>
                  </a:schemeClr>
                </a:solidFill>
                <a:cs typeface="+mn-ea"/>
                <a:sym typeface="+mn-lt"/>
              </a:rPr>
              <a:t>初始化地图信息</a:t>
            </a:r>
            <a:endParaRPr lang="en-US" altLang="zh-CN" sz="2000" spc="100" dirty="0">
              <a:solidFill>
                <a:schemeClr val="tx1">
                  <a:lumMod val="85000"/>
                  <a:lumOff val="15000"/>
                </a:schemeClr>
              </a:solidFill>
              <a:cs typeface="+mn-ea"/>
              <a:sym typeface="+mn-lt"/>
            </a:endParaRPr>
          </a:p>
          <a:p>
            <a:pPr marL="342900" indent="-342900" algn="just">
              <a:lnSpc>
                <a:spcPct val="150000"/>
              </a:lnSpc>
              <a:buFont typeface="Arial" panose="020B0604020202020204" pitchFamily="34" charset="0"/>
              <a:buChar char="•"/>
            </a:pPr>
            <a:r>
              <a:rPr lang="zh-CN" altLang="en-US" sz="2000" spc="100" dirty="0">
                <a:solidFill>
                  <a:schemeClr val="tx1">
                    <a:lumMod val="85000"/>
                    <a:lumOff val="15000"/>
                  </a:schemeClr>
                </a:solidFill>
                <a:cs typeface="+mn-ea"/>
                <a:sym typeface="+mn-lt"/>
              </a:rPr>
              <a:t>进入循环等待代码，等待移动指令</a:t>
            </a:r>
          </a:p>
        </p:txBody>
      </p:sp>
      <p:sp>
        <p:nvSpPr>
          <p:cNvPr id="34" name="文本框 33">
            <a:extLst>
              <a:ext uri="{FF2B5EF4-FFF2-40B4-BE49-F238E27FC236}">
                <a16:creationId xmlns:a16="http://schemas.microsoft.com/office/drawing/2014/main" id="{DD15BC02-8C0B-41ED-B826-22735F8DFFAD}"/>
              </a:ext>
            </a:extLst>
          </p:cNvPr>
          <p:cNvSpPr txBox="1"/>
          <p:nvPr/>
        </p:nvSpPr>
        <p:spPr>
          <a:xfrm>
            <a:off x="1659373" y="1335838"/>
            <a:ext cx="2234329" cy="461665"/>
          </a:xfrm>
          <a:prstGeom prst="rect">
            <a:avLst/>
          </a:prstGeom>
          <a:noFill/>
        </p:spPr>
        <p:txBody>
          <a:bodyPr wrap="square" rtlCol="0">
            <a:spAutoFit/>
          </a:bodyPr>
          <a:lstStyle/>
          <a:p>
            <a:pPr algn="just"/>
            <a:r>
              <a:rPr lang="zh-CN" altLang="en-US" sz="24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游戏初始化</a:t>
            </a:r>
          </a:p>
        </p:txBody>
      </p:sp>
      <p:pic>
        <p:nvPicPr>
          <p:cNvPr id="3" name="图片 2">
            <a:extLst>
              <a:ext uri="{FF2B5EF4-FFF2-40B4-BE49-F238E27FC236}">
                <a16:creationId xmlns:a16="http://schemas.microsoft.com/office/drawing/2014/main" id="{1FF5011F-EA05-4BC9-9B08-BB9084CAA49D}"/>
              </a:ext>
            </a:extLst>
          </p:cNvPr>
          <p:cNvPicPr>
            <a:picLocks noChangeAspect="1"/>
          </p:cNvPicPr>
          <p:nvPr/>
        </p:nvPicPr>
        <p:blipFill>
          <a:blip r:embed="rId3"/>
          <a:stretch>
            <a:fillRect/>
          </a:stretch>
        </p:blipFill>
        <p:spPr>
          <a:xfrm>
            <a:off x="1566296" y="2139732"/>
            <a:ext cx="2926768" cy="3055744"/>
          </a:xfrm>
          <a:prstGeom prst="rect">
            <a:avLst/>
          </a:prstGeom>
        </p:spPr>
      </p:pic>
    </p:spTree>
    <p:extLst>
      <p:ext uri="{BB962C8B-B14F-4D97-AF65-F5344CB8AC3E}">
        <p14:creationId xmlns:p14="http://schemas.microsoft.com/office/powerpoint/2010/main" val="58808042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0-#ppt_w/2"/>
                                          </p:val>
                                        </p:tav>
                                        <p:tav tm="100000">
                                          <p:val>
                                            <p:strVal val="#ppt_x"/>
                                          </p:val>
                                        </p:tav>
                                      </p:tavLst>
                                    </p:anim>
                                    <p:anim calcmode="lin" valueType="num">
                                      <p:cBhvr additive="base">
                                        <p:cTn id="8" dur="10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0-#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ppt_x"/>
                                          </p:val>
                                        </p:tav>
                                        <p:tav tm="100000">
                                          <p:val>
                                            <p:strVal val="#ppt_x"/>
                                          </p:val>
                                        </p:tav>
                                      </p:tavLst>
                                    </p:anim>
                                    <p:anim calcmode="lin" valueType="num">
                                      <p:cBhvr additive="base">
                                        <p:cTn id="16"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软件实现</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35594F84-CF44-4140-9514-1828E3ADDA17}"/>
              </a:ext>
            </a:extLst>
          </p:cNvPr>
          <p:cNvGrpSpPr/>
          <p:nvPr/>
        </p:nvGrpSpPr>
        <p:grpSpPr>
          <a:xfrm>
            <a:off x="1263091" y="1376928"/>
            <a:ext cx="396281" cy="396281"/>
            <a:chOff x="6338697" y="2549187"/>
            <a:chExt cx="396281" cy="396281"/>
          </a:xfrm>
        </p:grpSpPr>
        <p:sp>
          <p:nvSpPr>
            <p:cNvPr id="29" name="椭圆 28">
              <a:extLst>
                <a:ext uri="{FF2B5EF4-FFF2-40B4-BE49-F238E27FC236}">
                  <a16:creationId xmlns:a16="http://schemas.microsoft.com/office/drawing/2014/main" id="{7BF362E9-F3C9-4E5F-8E4C-9F5A75D6B075}"/>
                </a:ext>
              </a:extLst>
            </p:cNvPr>
            <p:cNvSpPr/>
            <p:nvPr/>
          </p:nvSpPr>
          <p:spPr>
            <a:xfrm>
              <a:off x="6338697" y="2549187"/>
              <a:ext cx="396281" cy="396281"/>
            </a:xfrm>
            <a:prstGeom prst="ellipse">
              <a:avLst/>
            </a:prstGeom>
            <a:solidFill>
              <a:schemeClr val="bg1"/>
            </a:solid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Shape 52">
              <a:extLst>
                <a:ext uri="{FF2B5EF4-FFF2-40B4-BE49-F238E27FC236}">
                  <a16:creationId xmlns:a16="http://schemas.microsoft.com/office/drawing/2014/main" id="{596DF793-44E7-4C34-AA35-D08185203B62}"/>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B8914B"/>
            </a:solidFill>
            <a:ln>
              <a:noFill/>
            </a:ln>
          </p:spPr>
          <p:txBody>
            <a:bodyPr anchor="ctr"/>
            <a:lstStyle/>
            <a:p>
              <a:pPr algn="ctr"/>
              <a:endParaRPr sz="2400" dirty="0">
                <a:cs typeface="+mn-ea"/>
                <a:sym typeface="+mn-lt"/>
              </a:endParaRPr>
            </a:p>
          </p:txBody>
        </p:sp>
      </p:grpSp>
      <p:sp>
        <p:nvSpPr>
          <p:cNvPr id="34" name="文本框 33">
            <a:extLst>
              <a:ext uri="{FF2B5EF4-FFF2-40B4-BE49-F238E27FC236}">
                <a16:creationId xmlns:a16="http://schemas.microsoft.com/office/drawing/2014/main" id="{DD15BC02-8C0B-41ED-B826-22735F8DFFAD}"/>
              </a:ext>
            </a:extLst>
          </p:cNvPr>
          <p:cNvSpPr txBox="1"/>
          <p:nvPr/>
        </p:nvSpPr>
        <p:spPr>
          <a:xfrm>
            <a:off x="1659373" y="1335838"/>
            <a:ext cx="2234329" cy="461665"/>
          </a:xfrm>
          <a:prstGeom prst="rect">
            <a:avLst/>
          </a:prstGeom>
          <a:noFill/>
        </p:spPr>
        <p:txBody>
          <a:bodyPr wrap="square" rtlCol="0">
            <a:spAutoFit/>
          </a:bodyPr>
          <a:lstStyle/>
          <a:p>
            <a:pPr algn="just"/>
            <a:r>
              <a:rPr lang="zh-CN" altLang="en-US" sz="24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移动逻辑处理</a:t>
            </a:r>
          </a:p>
        </p:txBody>
      </p:sp>
      <p:sp>
        <p:nvSpPr>
          <p:cNvPr id="15" name="文本框 14">
            <a:extLst>
              <a:ext uri="{FF2B5EF4-FFF2-40B4-BE49-F238E27FC236}">
                <a16:creationId xmlns:a16="http://schemas.microsoft.com/office/drawing/2014/main" id="{142F11D4-77F0-438C-B04E-F10029D28794}"/>
              </a:ext>
            </a:extLst>
          </p:cNvPr>
          <p:cNvSpPr txBox="1"/>
          <p:nvPr/>
        </p:nvSpPr>
        <p:spPr>
          <a:xfrm>
            <a:off x="1566296" y="2001286"/>
            <a:ext cx="5962828" cy="3731278"/>
          </a:xfrm>
          <a:prstGeom prst="rect">
            <a:avLst/>
          </a:prstGeom>
          <a:noFill/>
        </p:spPr>
        <p:txBody>
          <a:bodyPr wrap="square" rtlCol="0">
            <a:spAutoFit/>
          </a:bodyPr>
          <a:lstStyle/>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游戏只需要接受上、下、左、右四个方向的控制信号即可。因此分别为这几个控制信号设置相应的中断处理程序。</a:t>
            </a:r>
            <a:endParaRPr lang="en-US" altLang="zh-CN" sz="2000" spc="100" dirty="0">
              <a:solidFill>
                <a:schemeClr val="tx1">
                  <a:lumMod val="85000"/>
                  <a:lumOff val="15000"/>
                </a:schemeClr>
              </a:solidFill>
              <a:cs typeface="+mn-ea"/>
              <a:sym typeface="+mn-lt"/>
            </a:endParaRPr>
          </a:p>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角色移动时，首先判断前方是否为箱子，若为箱子则还需要判断箱子能否移动；否则可以直接判断角色能否移动。若可以移动，修改寄存器中角色状态和内存中地图信息，并调用系统服务在屏幕上显示移动过程。</a:t>
            </a:r>
            <a:endParaRPr lang="en-US" altLang="zh-CN" sz="2000" spc="100" dirty="0">
              <a:solidFill>
                <a:schemeClr val="tx1">
                  <a:lumMod val="85000"/>
                  <a:lumOff val="15000"/>
                </a:schemeClr>
              </a:solidFill>
              <a:cs typeface="+mn-ea"/>
              <a:sym typeface="+mn-lt"/>
            </a:endParaRPr>
          </a:p>
        </p:txBody>
      </p:sp>
      <p:sp>
        <p:nvSpPr>
          <p:cNvPr id="17" name="Freeform 71">
            <a:extLst>
              <a:ext uri="{FF2B5EF4-FFF2-40B4-BE49-F238E27FC236}">
                <a16:creationId xmlns:a16="http://schemas.microsoft.com/office/drawing/2014/main" id="{09E6B7BA-4C7B-47FF-ACA8-E16EB94A478C}"/>
              </a:ext>
            </a:extLst>
          </p:cNvPr>
          <p:cNvSpPr>
            <a:spLocks noEditPoints="1"/>
          </p:cNvSpPr>
          <p:nvPr/>
        </p:nvSpPr>
        <p:spPr bwMode="auto">
          <a:xfrm>
            <a:off x="7986363" y="2298706"/>
            <a:ext cx="2582175" cy="2610559"/>
          </a:xfrm>
          <a:custGeom>
            <a:avLst/>
            <a:gdLst>
              <a:gd name="T0" fmla="*/ 60 w 128"/>
              <a:gd name="T1" fmla="*/ 8 h 128"/>
              <a:gd name="T2" fmla="*/ 0 w 128"/>
              <a:gd name="T3" fmla="*/ 68 h 128"/>
              <a:gd name="T4" fmla="*/ 60 w 128"/>
              <a:gd name="T5" fmla="*/ 128 h 128"/>
              <a:gd name="T6" fmla="*/ 120 w 128"/>
              <a:gd name="T7" fmla="*/ 68 h 128"/>
              <a:gd name="T8" fmla="*/ 60 w 128"/>
              <a:gd name="T9" fmla="*/ 68 h 128"/>
              <a:gd name="T10" fmla="*/ 60 w 128"/>
              <a:gd name="T11" fmla="*/ 8 h 128"/>
              <a:gd name="T12" fmla="*/ 111 w 128"/>
              <a:gd name="T13" fmla="*/ 76 h 128"/>
              <a:gd name="T14" fmla="*/ 60 w 128"/>
              <a:gd name="T15" fmla="*/ 120 h 128"/>
              <a:gd name="T16" fmla="*/ 8 w 128"/>
              <a:gd name="T17" fmla="*/ 68 h 128"/>
              <a:gd name="T18" fmla="*/ 52 w 128"/>
              <a:gd name="T19" fmla="*/ 17 h 128"/>
              <a:gd name="T20" fmla="*/ 52 w 128"/>
              <a:gd name="T21" fmla="*/ 76 h 128"/>
              <a:gd name="T22" fmla="*/ 111 w 128"/>
              <a:gd name="T23" fmla="*/ 76 h 128"/>
              <a:gd name="T24" fmla="*/ 68 w 128"/>
              <a:gd name="T25" fmla="*/ 0 h 128"/>
              <a:gd name="T26" fmla="*/ 68 w 128"/>
              <a:gd name="T27" fmla="*/ 60 h 128"/>
              <a:gd name="T28" fmla="*/ 128 w 128"/>
              <a:gd name="T29" fmla="*/ 60 h 128"/>
              <a:gd name="T30" fmla="*/ 68 w 128"/>
              <a:gd name="T31" fmla="*/ 0 h 128"/>
              <a:gd name="T32" fmla="*/ 76 w 128"/>
              <a:gd name="T33" fmla="*/ 9 h 128"/>
              <a:gd name="T34" fmla="*/ 119 w 128"/>
              <a:gd name="T35" fmla="*/ 52 h 128"/>
              <a:gd name="T36" fmla="*/ 76 w 128"/>
              <a:gd name="T37" fmla="*/ 52 h 128"/>
              <a:gd name="T38" fmla="*/ 76 w 128"/>
              <a:gd name="T3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60" y="8"/>
                </a:moveTo>
                <a:cubicBezTo>
                  <a:pt x="27" y="8"/>
                  <a:pt x="0" y="35"/>
                  <a:pt x="0" y="68"/>
                </a:cubicBezTo>
                <a:cubicBezTo>
                  <a:pt x="0" y="101"/>
                  <a:pt x="27" y="128"/>
                  <a:pt x="60" y="128"/>
                </a:cubicBezTo>
                <a:cubicBezTo>
                  <a:pt x="93" y="128"/>
                  <a:pt x="120" y="101"/>
                  <a:pt x="120" y="68"/>
                </a:cubicBezTo>
                <a:cubicBezTo>
                  <a:pt x="104" y="68"/>
                  <a:pt x="60" y="68"/>
                  <a:pt x="60" y="68"/>
                </a:cubicBezTo>
                <a:cubicBezTo>
                  <a:pt x="60" y="68"/>
                  <a:pt x="60" y="24"/>
                  <a:pt x="60" y="8"/>
                </a:cubicBezTo>
                <a:close/>
                <a:moveTo>
                  <a:pt x="111" y="76"/>
                </a:moveTo>
                <a:cubicBezTo>
                  <a:pt x="108" y="101"/>
                  <a:pt x="86" y="120"/>
                  <a:pt x="60" y="120"/>
                </a:cubicBezTo>
                <a:cubicBezTo>
                  <a:pt x="31" y="120"/>
                  <a:pt x="8" y="97"/>
                  <a:pt x="8" y="68"/>
                </a:cubicBezTo>
                <a:cubicBezTo>
                  <a:pt x="8" y="42"/>
                  <a:pt x="27" y="21"/>
                  <a:pt x="52" y="17"/>
                </a:cubicBezTo>
                <a:cubicBezTo>
                  <a:pt x="52" y="43"/>
                  <a:pt x="52" y="76"/>
                  <a:pt x="52" y="76"/>
                </a:cubicBezTo>
                <a:cubicBezTo>
                  <a:pt x="52" y="76"/>
                  <a:pt x="84" y="76"/>
                  <a:pt x="111" y="76"/>
                </a:cubicBezTo>
                <a:close/>
                <a:moveTo>
                  <a:pt x="68" y="0"/>
                </a:moveTo>
                <a:cubicBezTo>
                  <a:pt x="68" y="30"/>
                  <a:pt x="68" y="60"/>
                  <a:pt x="68" y="60"/>
                </a:cubicBezTo>
                <a:cubicBezTo>
                  <a:pt x="68" y="60"/>
                  <a:pt x="82" y="60"/>
                  <a:pt x="128" y="60"/>
                </a:cubicBezTo>
                <a:cubicBezTo>
                  <a:pt x="128" y="27"/>
                  <a:pt x="101" y="0"/>
                  <a:pt x="68" y="0"/>
                </a:cubicBezTo>
                <a:close/>
                <a:moveTo>
                  <a:pt x="76" y="9"/>
                </a:moveTo>
                <a:cubicBezTo>
                  <a:pt x="98" y="12"/>
                  <a:pt x="116" y="30"/>
                  <a:pt x="119" y="52"/>
                </a:cubicBezTo>
                <a:cubicBezTo>
                  <a:pt x="102" y="52"/>
                  <a:pt x="76" y="52"/>
                  <a:pt x="76" y="52"/>
                </a:cubicBezTo>
                <a:cubicBezTo>
                  <a:pt x="76" y="52"/>
                  <a:pt x="76" y="29"/>
                  <a:pt x="76" y="9"/>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cs typeface="+mn-ea"/>
              <a:sym typeface="+mn-lt"/>
            </a:endParaRPr>
          </a:p>
        </p:txBody>
      </p:sp>
    </p:spTree>
    <p:extLst>
      <p:ext uri="{BB962C8B-B14F-4D97-AF65-F5344CB8AC3E}">
        <p14:creationId xmlns:p14="http://schemas.microsoft.com/office/powerpoint/2010/main" val="356598555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ppt_x"/>
                                          </p:val>
                                        </p:tav>
                                        <p:tav tm="100000">
                                          <p:val>
                                            <p:strVal val="#ppt_x"/>
                                          </p:val>
                                        </p:tav>
                                      </p:tavLst>
                                    </p:anim>
                                    <p:anim calcmode="lin" valueType="num">
                                      <p:cBhvr additive="base">
                                        <p:cTn id="12" dur="10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0-#ppt_w/2"/>
                                          </p:val>
                                        </p:tav>
                                        <p:tav tm="100000">
                                          <p:val>
                                            <p:strVal val="#ppt_x"/>
                                          </p:val>
                                        </p:tav>
                                      </p:tavLst>
                                    </p:anim>
                                    <p:anim calcmode="lin" valueType="num">
                                      <p:cBhvr additive="base">
                                        <p:cTn id="16" dur="1000" fill="hold"/>
                                        <p:tgtEl>
                                          <p:spTgt spid="15"/>
                                        </p:tgtEl>
                                        <p:attrNameLst>
                                          <p:attrName>ppt_y</p:attrName>
                                        </p:attrNameLst>
                                      </p:cBhvr>
                                      <p:tavLst>
                                        <p:tav tm="0">
                                          <p:val>
                                            <p:strVal val="#ppt_y"/>
                                          </p:val>
                                        </p:tav>
                                        <p:tav tm="100000">
                                          <p:val>
                                            <p:strVal val="#ppt_y"/>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ppt_w</p:attrName>
                                        </p:attrNameLst>
                                      </p:cBhvr>
                                      <p:tavLst>
                                        <p:tav tm="0" fmla="#ppt_w*sin(2.5*pi*$)">
                                          <p:val>
                                            <p:fltVal val="0"/>
                                          </p:val>
                                        </p:tav>
                                        <p:tav tm="100000">
                                          <p:val>
                                            <p:fltVal val="1"/>
                                          </p:val>
                                        </p:tav>
                                      </p:tavLst>
                                    </p:anim>
                                    <p:anim calcmode="lin" valueType="num">
                                      <p:cBhvr>
                                        <p:cTn id="21" dur="1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5"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软件实现</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35594F84-CF44-4140-9514-1828E3ADDA17}"/>
              </a:ext>
            </a:extLst>
          </p:cNvPr>
          <p:cNvGrpSpPr/>
          <p:nvPr/>
        </p:nvGrpSpPr>
        <p:grpSpPr>
          <a:xfrm>
            <a:off x="1263091" y="1376928"/>
            <a:ext cx="396281" cy="396281"/>
            <a:chOff x="6338697" y="2549187"/>
            <a:chExt cx="396281" cy="396281"/>
          </a:xfrm>
        </p:grpSpPr>
        <p:sp>
          <p:nvSpPr>
            <p:cNvPr id="29" name="椭圆 28">
              <a:extLst>
                <a:ext uri="{FF2B5EF4-FFF2-40B4-BE49-F238E27FC236}">
                  <a16:creationId xmlns:a16="http://schemas.microsoft.com/office/drawing/2014/main" id="{7BF362E9-F3C9-4E5F-8E4C-9F5A75D6B075}"/>
                </a:ext>
              </a:extLst>
            </p:cNvPr>
            <p:cNvSpPr/>
            <p:nvPr/>
          </p:nvSpPr>
          <p:spPr>
            <a:xfrm>
              <a:off x="6338697" y="2549187"/>
              <a:ext cx="396281" cy="396281"/>
            </a:xfrm>
            <a:prstGeom prst="ellipse">
              <a:avLst/>
            </a:prstGeom>
            <a:solidFill>
              <a:schemeClr val="bg1"/>
            </a:solid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Shape 52">
              <a:extLst>
                <a:ext uri="{FF2B5EF4-FFF2-40B4-BE49-F238E27FC236}">
                  <a16:creationId xmlns:a16="http://schemas.microsoft.com/office/drawing/2014/main" id="{596DF793-44E7-4C34-AA35-D08185203B62}"/>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B8914B"/>
            </a:solidFill>
            <a:ln>
              <a:noFill/>
            </a:ln>
          </p:spPr>
          <p:txBody>
            <a:bodyPr anchor="ctr"/>
            <a:lstStyle/>
            <a:p>
              <a:pPr algn="ctr"/>
              <a:endParaRPr sz="2400" dirty="0">
                <a:cs typeface="+mn-ea"/>
                <a:sym typeface="+mn-lt"/>
              </a:endParaRPr>
            </a:p>
          </p:txBody>
        </p:sp>
      </p:grpSp>
      <p:sp>
        <p:nvSpPr>
          <p:cNvPr id="34" name="文本框 33">
            <a:extLst>
              <a:ext uri="{FF2B5EF4-FFF2-40B4-BE49-F238E27FC236}">
                <a16:creationId xmlns:a16="http://schemas.microsoft.com/office/drawing/2014/main" id="{DD15BC02-8C0B-41ED-B826-22735F8DFFAD}"/>
              </a:ext>
            </a:extLst>
          </p:cNvPr>
          <p:cNvSpPr txBox="1"/>
          <p:nvPr/>
        </p:nvSpPr>
        <p:spPr>
          <a:xfrm>
            <a:off x="1659373" y="1335838"/>
            <a:ext cx="2234329" cy="461665"/>
          </a:xfrm>
          <a:prstGeom prst="rect">
            <a:avLst/>
          </a:prstGeom>
          <a:noFill/>
        </p:spPr>
        <p:txBody>
          <a:bodyPr wrap="square" rtlCol="0">
            <a:spAutoFit/>
          </a:bodyPr>
          <a:lstStyle/>
          <a:p>
            <a:pPr algn="just"/>
            <a:r>
              <a:rPr lang="zh-CN" altLang="en-US" sz="24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系统调用显示</a:t>
            </a:r>
          </a:p>
        </p:txBody>
      </p:sp>
      <p:sp>
        <p:nvSpPr>
          <p:cNvPr id="15" name="文本框 14">
            <a:extLst>
              <a:ext uri="{FF2B5EF4-FFF2-40B4-BE49-F238E27FC236}">
                <a16:creationId xmlns:a16="http://schemas.microsoft.com/office/drawing/2014/main" id="{142F11D4-77F0-438C-B04E-F10029D28794}"/>
              </a:ext>
            </a:extLst>
          </p:cNvPr>
          <p:cNvSpPr txBox="1"/>
          <p:nvPr/>
        </p:nvSpPr>
        <p:spPr>
          <a:xfrm>
            <a:off x="5417440" y="1797503"/>
            <a:ext cx="5962828" cy="3269613"/>
          </a:xfrm>
          <a:prstGeom prst="rect">
            <a:avLst/>
          </a:prstGeom>
          <a:noFill/>
        </p:spPr>
        <p:txBody>
          <a:bodyPr wrap="square" rtlCol="0">
            <a:spAutoFit/>
          </a:bodyPr>
          <a:lstStyle/>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小组作业使用的屏幕是</a:t>
            </a:r>
            <a:r>
              <a:rPr lang="en-US" altLang="zh-CN" sz="2000" spc="100" dirty="0">
                <a:solidFill>
                  <a:schemeClr val="tx1">
                    <a:lumMod val="85000"/>
                    <a:lumOff val="15000"/>
                  </a:schemeClr>
                </a:solidFill>
                <a:cs typeface="+mn-ea"/>
                <a:sym typeface="+mn-lt"/>
              </a:rPr>
              <a:t>CS3410</a:t>
            </a:r>
            <a:r>
              <a:rPr lang="zh-CN" altLang="en-US" sz="2000" spc="100" dirty="0">
                <a:solidFill>
                  <a:schemeClr val="tx1">
                    <a:lumMod val="85000"/>
                    <a:lumOff val="15000"/>
                  </a:schemeClr>
                </a:solidFill>
                <a:cs typeface="+mn-ea"/>
                <a:sym typeface="+mn-lt"/>
              </a:rPr>
              <a:t>包中提供的</a:t>
            </a:r>
            <a:r>
              <a:rPr lang="en-US" altLang="zh-CN" sz="2000" spc="100" dirty="0">
                <a:solidFill>
                  <a:schemeClr val="tx1">
                    <a:lumMod val="85000"/>
                    <a:lumOff val="15000"/>
                  </a:schemeClr>
                </a:solidFill>
                <a:cs typeface="+mn-ea"/>
                <a:sym typeface="+mn-lt"/>
              </a:rPr>
              <a:t>LCD Video</a:t>
            </a:r>
            <a:r>
              <a:rPr lang="zh-CN" altLang="en-US" sz="2000" spc="100" dirty="0">
                <a:solidFill>
                  <a:schemeClr val="tx1">
                    <a:lumMod val="85000"/>
                    <a:lumOff val="15000"/>
                  </a:schemeClr>
                </a:solidFill>
                <a:cs typeface="+mn-ea"/>
                <a:sym typeface="+mn-lt"/>
              </a:rPr>
              <a:t>。该硬件每个周期只能刷新一个像素，不宜反复使用系统调用来刷新一个块。</a:t>
            </a:r>
            <a:endParaRPr lang="en-US" altLang="zh-CN" sz="2000" spc="100" dirty="0">
              <a:solidFill>
                <a:schemeClr val="tx1">
                  <a:lumMod val="85000"/>
                  <a:lumOff val="15000"/>
                </a:schemeClr>
              </a:solidFill>
              <a:cs typeface="+mn-ea"/>
              <a:sym typeface="+mn-lt"/>
            </a:endParaRPr>
          </a:p>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经过讨论，决定对每次移动</a:t>
            </a:r>
            <a:r>
              <a:rPr lang="en-US" altLang="zh-CN" sz="2000" spc="100" dirty="0">
                <a:solidFill>
                  <a:schemeClr val="tx1">
                    <a:lumMod val="85000"/>
                    <a:lumOff val="15000"/>
                  </a:schemeClr>
                </a:solidFill>
                <a:cs typeface="+mn-ea"/>
                <a:sym typeface="+mn-lt"/>
              </a:rPr>
              <a:t>(</a:t>
            </a:r>
            <a:r>
              <a:rPr lang="zh-CN" altLang="en-US" sz="2000" spc="100" dirty="0">
                <a:solidFill>
                  <a:schemeClr val="tx1">
                    <a:lumMod val="85000"/>
                    <a:lumOff val="15000"/>
                  </a:schemeClr>
                </a:solidFill>
                <a:cs typeface="+mn-ea"/>
                <a:sym typeface="+mn-lt"/>
              </a:rPr>
              <a:t>角色或箱子</a:t>
            </a:r>
            <a:r>
              <a:rPr lang="en-US" altLang="zh-CN" sz="2000" spc="100" dirty="0">
                <a:solidFill>
                  <a:schemeClr val="tx1">
                    <a:lumMod val="85000"/>
                    <a:lumOff val="15000"/>
                  </a:schemeClr>
                </a:solidFill>
                <a:cs typeface="+mn-ea"/>
                <a:sym typeface="+mn-lt"/>
              </a:rPr>
              <a:t>)</a:t>
            </a:r>
            <a:r>
              <a:rPr lang="zh-CN" altLang="en-US" sz="2000" spc="100" dirty="0">
                <a:solidFill>
                  <a:schemeClr val="tx1">
                    <a:lumMod val="85000"/>
                    <a:lumOff val="15000"/>
                  </a:schemeClr>
                </a:solidFill>
                <a:cs typeface="+mn-ea"/>
                <a:sym typeface="+mn-lt"/>
              </a:rPr>
              <a:t>，只进行一次系统调用，传入变化两点的</a:t>
            </a:r>
            <a:r>
              <a:rPr lang="en-US" altLang="zh-CN" sz="2000" spc="100" dirty="0">
                <a:solidFill>
                  <a:schemeClr val="tx1">
                    <a:lumMod val="85000"/>
                    <a:lumOff val="15000"/>
                  </a:schemeClr>
                </a:solidFill>
                <a:cs typeface="+mn-ea"/>
                <a:sym typeface="+mn-lt"/>
              </a:rPr>
              <a:t>x</a:t>
            </a:r>
            <a:r>
              <a:rPr lang="zh-CN" altLang="en-US" sz="2000" spc="100" dirty="0">
                <a:solidFill>
                  <a:schemeClr val="tx1">
                    <a:lumMod val="85000"/>
                    <a:lumOff val="15000"/>
                  </a:schemeClr>
                </a:solidFill>
                <a:cs typeface="+mn-ea"/>
                <a:sym typeface="+mn-lt"/>
              </a:rPr>
              <a:t>、</a:t>
            </a:r>
            <a:r>
              <a:rPr lang="en-US" altLang="zh-CN" sz="2000" spc="100" dirty="0">
                <a:solidFill>
                  <a:schemeClr val="tx1">
                    <a:lumMod val="85000"/>
                    <a:lumOff val="15000"/>
                  </a:schemeClr>
                </a:solidFill>
                <a:cs typeface="+mn-ea"/>
                <a:sym typeface="+mn-lt"/>
              </a:rPr>
              <a:t>y</a:t>
            </a:r>
            <a:r>
              <a:rPr lang="zh-CN" altLang="en-US" sz="2000" spc="100" dirty="0">
                <a:solidFill>
                  <a:schemeClr val="tx1">
                    <a:lumMod val="85000"/>
                    <a:lumOff val="15000"/>
                  </a:schemeClr>
                </a:solidFill>
                <a:cs typeface="+mn-ea"/>
                <a:sym typeface="+mn-lt"/>
              </a:rPr>
              <a:t>坐标和类型，由硬件负责两个块的显示。这样可以减少很多传参数而使用的周期。</a:t>
            </a:r>
            <a:endParaRPr lang="en-US" altLang="zh-CN" sz="2000" spc="1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6776029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ppt_x"/>
                                          </p:val>
                                        </p:tav>
                                        <p:tav tm="100000">
                                          <p:val>
                                            <p:strVal val="#ppt_x"/>
                                          </p:val>
                                        </p:tav>
                                      </p:tavLst>
                                    </p:anim>
                                    <p:anim calcmode="lin" valueType="num">
                                      <p:cBhvr additive="base">
                                        <p:cTn id="12" dur="10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0-#ppt_w/2"/>
                                          </p:val>
                                        </p:tav>
                                        <p:tav tm="100000">
                                          <p:val>
                                            <p:strVal val="#ppt_x"/>
                                          </p:val>
                                        </p:tav>
                                      </p:tavLst>
                                    </p:anim>
                                    <p:anim calcmode="lin" valueType="num">
                                      <p:cBhvr additive="base">
                                        <p:cTn id="16"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 name="文本框 60">
            <a:extLst>
              <a:ext uri="{FF2B5EF4-FFF2-40B4-BE49-F238E27FC236}">
                <a16:creationId xmlns:a16="http://schemas.microsoft.com/office/drawing/2014/main" id="{8E37BBE0-8154-4E69-8D07-AE748603D0E5}"/>
              </a:ext>
            </a:extLst>
          </p:cNvPr>
          <p:cNvSpPr txBox="1"/>
          <p:nvPr/>
        </p:nvSpPr>
        <p:spPr>
          <a:xfrm>
            <a:off x="7507189" y="3956977"/>
            <a:ext cx="386881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WHLZ</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小组</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团队任务汇报</a:t>
            </a:r>
          </a:p>
        </p:txBody>
      </p:sp>
      <p:sp>
        <p:nvSpPr>
          <p:cNvPr id="34" name="文本框 33">
            <a:extLst>
              <a:ext uri="{FF2B5EF4-FFF2-40B4-BE49-F238E27FC236}">
                <a16:creationId xmlns:a16="http://schemas.microsoft.com/office/drawing/2014/main" id="{FAE71585-81C2-4CB8-9745-448EEDC0D6D0}"/>
              </a:ext>
            </a:extLst>
          </p:cNvPr>
          <p:cNvSpPr txBox="1"/>
          <p:nvPr/>
        </p:nvSpPr>
        <p:spPr>
          <a:xfrm>
            <a:off x="6632867" y="3587645"/>
            <a:ext cx="1223330"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B8914B"/>
                </a:solidFill>
                <a:effectLst/>
                <a:uLnTx/>
                <a:uFillTx/>
                <a:latin typeface="微软雅黑" panose="020F0502020204030204"/>
                <a:ea typeface="微软雅黑"/>
                <a:cs typeface="+mn-ea"/>
                <a:sym typeface="+mn-lt"/>
              </a:rPr>
              <a:t>04</a:t>
            </a:r>
            <a:endParaRPr kumimoji="0" lang="zh-CN" altLang="en-US" sz="6600" b="0" i="0" u="none" strike="noStrike" kern="1200" cap="none" spc="0" normalizeH="0" baseline="0" noProof="0" dirty="0">
              <a:ln>
                <a:noFill/>
              </a:ln>
              <a:solidFill>
                <a:srgbClr val="B8914B"/>
              </a:solidFill>
              <a:effectLst/>
              <a:uLnTx/>
              <a:uFillTx/>
              <a:latin typeface="微软雅黑" panose="020F0502020204030204"/>
              <a:ea typeface="微软雅黑"/>
              <a:cs typeface="+mn-ea"/>
              <a:sym typeface="+mn-lt"/>
            </a:endParaRPr>
          </a:p>
        </p:txBody>
      </p:sp>
      <p:sp>
        <p:nvSpPr>
          <p:cNvPr id="35" name="文本框 34">
            <a:extLst>
              <a:ext uri="{FF2B5EF4-FFF2-40B4-BE49-F238E27FC236}">
                <a16:creationId xmlns:a16="http://schemas.microsoft.com/office/drawing/2014/main" id="{1C3E9B9A-2E5E-43BA-98EF-CDEBD165C993}"/>
              </a:ext>
            </a:extLst>
          </p:cNvPr>
          <p:cNvSpPr txBox="1"/>
          <p:nvPr/>
        </p:nvSpPr>
        <p:spPr>
          <a:xfrm>
            <a:off x="6632867" y="4743220"/>
            <a:ext cx="505602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硬件实现</a:t>
            </a:r>
          </a:p>
        </p:txBody>
      </p:sp>
    </p:spTree>
    <p:extLst>
      <p:ext uri="{BB962C8B-B14F-4D97-AF65-F5344CB8AC3E}">
        <p14:creationId xmlns:p14="http://schemas.microsoft.com/office/powerpoint/2010/main" val="72282799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1+#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dist"/>
            <a:r>
              <a:rPr lang="zh-CN" altLang="en-US" sz="2800" dirty="0">
                <a:solidFill>
                  <a:srgbClr val="B8914B"/>
                </a:solidFill>
                <a:cs typeface="+mn-ea"/>
                <a:sym typeface="+mn-lt"/>
              </a:rPr>
              <a:t>单级中断</a:t>
            </a:r>
            <a:r>
              <a:rPr lang="en-US" altLang="zh-CN" sz="2800" dirty="0">
                <a:solidFill>
                  <a:srgbClr val="B8914B"/>
                </a:solidFill>
                <a:cs typeface="+mn-ea"/>
                <a:sym typeface="+mn-lt"/>
              </a:rPr>
              <a:t>CPU</a:t>
            </a:r>
            <a:endParaRPr lang="zh-CN" altLang="en-US" sz="2800" dirty="0">
              <a:solidFill>
                <a:srgbClr val="B8914B"/>
              </a:solidFill>
              <a:cs typeface="+mn-ea"/>
              <a:sym typeface="+mn-lt"/>
            </a:endParaRPr>
          </a:p>
        </p:txBody>
      </p:sp>
      <p:sp>
        <p:nvSpPr>
          <p:cNvPr id="20" name="文本框 19">
            <a:extLst>
              <a:ext uri="{FF2B5EF4-FFF2-40B4-BE49-F238E27FC236}">
                <a16:creationId xmlns:a16="http://schemas.microsoft.com/office/drawing/2014/main" id="{3C9FC170-E875-4DAC-851D-603052FF3922}"/>
              </a:ext>
            </a:extLst>
          </p:cNvPr>
          <p:cNvSpPr txBox="1"/>
          <p:nvPr/>
        </p:nvSpPr>
        <p:spPr>
          <a:xfrm>
            <a:off x="3420749" y="762807"/>
            <a:ext cx="5350502" cy="257506"/>
          </a:xfrm>
          <a:prstGeom prst="rect">
            <a:avLst/>
          </a:prstGeom>
          <a:noFill/>
        </p:spPr>
        <p:txBody>
          <a:bodyPr wrap="square">
            <a:spAutoFit/>
          </a:bodyPr>
          <a:lstStyle/>
          <a:p>
            <a:pPr algn="ctr">
              <a:lnSpc>
                <a:spcPts val="1400"/>
              </a:lnSpc>
            </a:pPr>
            <a:r>
              <a:rPr lang="en-US" altLang="zh-CN" sz="1000" spc="100" dirty="0">
                <a:solidFill>
                  <a:schemeClr val="tx1">
                    <a:lumMod val="85000"/>
                    <a:lumOff val="15000"/>
                  </a:schemeClr>
                </a:solidFill>
                <a:cs typeface="+mn-ea"/>
                <a:sym typeface="+mn-lt"/>
              </a:rPr>
              <a:t>The main hardware support to run the game</a:t>
            </a:r>
            <a:endParaRPr lang="zh-CN" altLang="en-US" sz="1000" spc="100" dirty="0">
              <a:solidFill>
                <a:schemeClr val="tx1">
                  <a:lumMod val="85000"/>
                  <a:lumOff val="15000"/>
                </a:schemeClr>
              </a:solidFill>
              <a:cs typeface="+mn-ea"/>
              <a:sym typeface="+mn-lt"/>
            </a:endParaRP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a:extLst>
              <a:ext uri="{FF2B5EF4-FFF2-40B4-BE49-F238E27FC236}">
                <a16:creationId xmlns:a16="http://schemas.microsoft.com/office/drawing/2014/main" id="{42132FBA-D392-4678-8318-0A865EA1DA96}"/>
              </a:ext>
            </a:extLst>
          </p:cNvPr>
          <p:cNvGrpSpPr/>
          <p:nvPr/>
        </p:nvGrpSpPr>
        <p:grpSpPr>
          <a:xfrm>
            <a:off x="374050" y="1123484"/>
            <a:ext cx="5814100" cy="4782794"/>
            <a:chOff x="1020726" y="1670635"/>
            <a:chExt cx="4572000" cy="2927450"/>
          </a:xfrm>
        </p:grpSpPr>
        <p:sp>
          <p:nvSpPr>
            <p:cNvPr id="11" name="矩形 10">
              <a:extLst>
                <a:ext uri="{FF2B5EF4-FFF2-40B4-BE49-F238E27FC236}">
                  <a16:creationId xmlns:a16="http://schemas.microsoft.com/office/drawing/2014/main" id="{C7F8A44E-4017-4EDD-8FAF-F5BB5E840C53}"/>
                </a:ext>
              </a:extLst>
            </p:cNvPr>
            <p:cNvSpPr/>
            <p:nvPr/>
          </p:nvSpPr>
          <p:spPr>
            <a:xfrm>
              <a:off x="1020726" y="2133600"/>
              <a:ext cx="4572000" cy="2464485"/>
            </a:xfrm>
            <a:prstGeom prst="rect">
              <a:avLst/>
            </a:prstGeom>
            <a:no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矩形 11">
              <a:extLst>
                <a:ext uri="{FF2B5EF4-FFF2-40B4-BE49-F238E27FC236}">
                  <a16:creationId xmlns:a16="http://schemas.microsoft.com/office/drawing/2014/main" id="{4ADF4D8D-B73D-4DF2-A2FE-6701FB6FA53D}"/>
                </a:ext>
              </a:extLst>
            </p:cNvPr>
            <p:cNvSpPr/>
            <p:nvPr/>
          </p:nvSpPr>
          <p:spPr>
            <a:xfrm>
              <a:off x="2403207" y="1670635"/>
              <a:ext cx="2915352" cy="610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D39F15E7-8AE6-4107-B1E5-88BC0C996B3B}"/>
                </a:ext>
              </a:extLst>
            </p:cNvPr>
            <p:cNvSpPr txBox="1"/>
            <p:nvPr/>
          </p:nvSpPr>
          <p:spPr>
            <a:xfrm>
              <a:off x="2483459" y="2007283"/>
              <a:ext cx="2754848" cy="257506"/>
            </a:xfrm>
            <a:prstGeom prst="rect">
              <a:avLst/>
            </a:prstGeom>
            <a:noFill/>
          </p:spPr>
          <p:txBody>
            <a:bodyPr wrap="square">
              <a:spAutoFit/>
            </a:bodyPr>
            <a:lstStyle/>
            <a:p>
              <a:pPr algn="dist">
                <a:lnSpc>
                  <a:spcPts val="1400"/>
                </a:lnSpc>
              </a:pPr>
              <a:r>
                <a:rPr lang="en-US" altLang="zh-CN" sz="1000" spc="100" dirty="0">
                  <a:solidFill>
                    <a:srgbClr val="B8914B"/>
                  </a:solidFill>
                  <a:cs typeface="+mn-ea"/>
                  <a:sym typeface="+mn-lt"/>
                </a:rPr>
                <a:t>CPU</a:t>
              </a:r>
              <a:r>
                <a:rPr lang="zh-CN" altLang="en-US" sz="1000" spc="100" dirty="0">
                  <a:solidFill>
                    <a:srgbClr val="B8914B"/>
                  </a:solidFill>
                  <a:cs typeface="+mn-ea"/>
                  <a:sym typeface="+mn-lt"/>
                </a:rPr>
                <a:t>模块</a:t>
              </a:r>
            </a:p>
          </p:txBody>
        </p:sp>
      </p:grpSp>
      <p:grpSp>
        <p:nvGrpSpPr>
          <p:cNvPr id="18" name="组合 17">
            <a:extLst>
              <a:ext uri="{FF2B5EF4-FFF2-40B4-BE49-F238E27FC236}">
                <a16:creationId xmlns:a16="http://schemas.microsoft.com/office/drawing/2014/main" id="{28778621-A144-4FD5-A7E5-CC0A4FB08ADC}"/>
              </a:ext>
            </a:extLst>
          </p:cNvPr>
          <p:cNvGrpSpPr/>
          <p:nvPr/>
        </p:nvGrpSpPr>
        <p:grpSpPr>
          <a:xfrm>
            <a:off x="7354332" y="1095209"/>
            <a:ext cx="3553153" cy="5507660"/>
            <a:chOff x="1020726" y="2007283"/>
            <a:chExt cx="4572000" cy="2590802"/>
          </a:xfrm>
        </p:grpSpPr>
        <p:sp>
          <p:nvSpPr>
            <p:cNvPr id="21" name="矩形 20">
              <a:extLst>
                <a:ext uri="{FF2B5EF4-FFF2-40B4-BE49-F238E27FC236}">
                  <a16:creationId xmlns:a16="http://schemas.microsoft.com/office/drawing/2014/main" id="{4CAB29A1-FACE-4E72-B686-7434903CFD2D}"/>
                </a:ext>
              </a:extLst>
            </p:cNvPr>
            <p:cNvSpPr/>
            <p:nvPr/>
          </p:nvSpPr>
          <p:spPr>
            <a:xfrm>
              <a:off x="1020726" y="2133600"/>
              <a:ext cx="4572000" cy="2464485"/>
            </a:xfrm>
            <a:prstGeom prst="rect">
              <a:avLst/>
            </a:prstGeom>
            <a:no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a:extLst>
                <a:ext uri="{FF2B5EF4-FFF2-40B4-BE49-F238E27FC236}">
                  <a16:creationId xmlns:a16="http://schemas.microsoft.com/office/drawing/2014/main" id="{45C4D7CF-95E8-45AC-A4BB-21F29E8BCF23}"/>
                </a:ext>
              </a:extLst>
            </p:cNvPr>
            <p:cNvSpPr/>
            <p:nvPr/>
          </p:nvSpPr>
          <p:spPr>
            <a:xfrm>
              <a:off x="2322955" y="2046668"/>
              <a:ext cx="2915352" cy="2464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29">
              <a:extLst>
                <a:ext uri="{FF2B5EF4-FFF2-40B4-BE49-F238E27FC236}">
                  <a16:creationId xmlns:a16="http://schemas.microsoft.com/office/drawing/2014/main" id="{71877223-AAD7-4D2A-A993-5C87C7D42391}"/>
                </a:ext>
              </a:extLst>
            </p:cNvPr>
            <p:cNvSpPr txBox="1"/>
            <p:nvPr/>
          </p:nvSpPr>
          <p:spPr>
            <a:xfrm>
              <a:off x="2483459" y="2007283"/>
              <a:ext cx="2754848" cy="257506"/>
            </a:xfrm>
            <a:prstGeom prst="rect">
              <a:avLst/>
            </a:prstGeom>
            <a:noFill/>
          </p:spPr>
          <p:txBody>
            <a:bodyPr wrap="square">
              <a:spAutoFit/>
            </a:bodyPr>
            <a:lstStyle/>
            <a:p>
              <a:pPr algn="dist">
                <a:lnSpc>
                  <a:spcPts val="1400"/>
                </a:lnSpc>
              </a:pPr>
              <a:r>
                <a:rPr lang="zh-CN" altLang="en-US" sz="1000" spc="100" dirty="0">
                  <a:solidFill>
                    <a:srgbClr val="B8914B"/>
                  </a:solidFill>
                  <a:cs typeface="+mn-ea"/>
                  <a:sym typeface="+mn-lt"/>
                </a:rPr>
                <a:t>中断模块</a:t>
              </a:r>
            </a:p>
          </p:txBody>
        </p:sp>
      </p:grpSp>
      <p:sp>
        <p:nvSpPr>
          <p:cNvPr id="32" name="TextBox 31"/>
          <p:cNvSpPr txBox="1"/>
          <p:nvPr/>
        </p:nvSpPr>
        <p:spPr>
          <a:xfrm>
            <a:off x="107505" y="660286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pic>
        <p:nvPicPr>
          <p:cNvPr id="3" name="图片 2">
            <a:extLst>
              <a:ext uri="{FF2B5EF4-FFF2-40B4-BE49-F238E27FC236}">
                <a16:creationId xmlns:a16="http://schemas.microsoft.com/office/drawing/2014/main" id="{464004FB-F0F6-4D37-BF77-65578C8AE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03" y="2002209"/>
            <a:ext cx="5614097" cy="3668862"/>
          </a:xfrm>
          <a:prstGeom prst="rect">
            <a:avLst/>
          </a:prstGeom>
        </p:spPr>
      </p:pic>
      <p:pic>
        <p:nvPicPr>
          <p:cNvPr id="6" name="图片 5">
            <a:extLst>
              <a:ext uri="{FF2B5EF4-FFF2-40B4-BE49-F238E27FC236}">
                <a16:creationId xmlns:a16="http://schemas.microsoft.com/office/drawing/2014/main" id="{2D3715DB-9466-4F9D-99C4-F88076BD1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6694" y="1606883"/>
            <a:ext cx="2654854" cy="4846576"/>
          </a:xfrm>
          <a:prstGeom prst="rect">
            <a:avLst/>
          </a:prstGeom>
        </p:spPr>
      </p:pic>
    </p:spTree>
    <p:extLst>
      <p:ext uri="{BB962C8B-B14F-4D97-AF65-F5344CB8AC3E}">
        <p14:creationId xmlns:p14="http://schemas.microsoft.com/office/powerpoint/2010/main" val="408465126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0-#ppt_w/2"/>
                                          </p:val>
                                        </p:tav>
                                        <p:tav tm="100000">
                                          <p:val>
                                            <p:strVal val="#ppt_x"/>
                                          </p:val>
                                        </p:tav>
                                      </p:tavLst>
                                    </p:anim>
                                    <p:anim calcmode="lin" valueType="num">
                                      <p:cBhvr additive="base">
                                        <p:cTn id="1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 name="文本框 50">
            <a:extLst>
              <a:ext uri="{FF2B5EF4-FFF2-40B4-BE49-F238E27FC236}">
                <a16:creationId xmlns:a16="http://schemas.microsoft.com/office/drawing/2014/main" id="{AA1B9E9C-3CF6-4833-B5D0-3352BD2DD001}"/>
              </a:ext>
            </a:extLst>
          </p:cNvPr>
          <p:cNvSpPr txBox="1"/>
          <p:nvPr/>
        </p:nvSpPr>
        <p:spPr>
          <a:xfrm>
            <a:off x="5707543" y="1409385"/>
            <a:ext cx="3166601" cy="707886"/>
          </a:xfrm>
          <a:prstGeom prst="rect">
            <a:avLst/>
          </a:prstGeom>
          <a:noFill/>
        </p:spPr>
        <p:txBody>
          <a:bodyPr wrap="square" rtlCol="0">
            <a:spAutoFit/>
          </a:bodyPr>
          <a:lstStyle/>
          <a:p>
            <a:pPr algn="dist"/>
            <a:r>
              <a:rPr lang="en-US" altLang="zh-CN" sz="4000" dirty="0">
                <a:solidFill>
                  <a:srgbClr val="B8914B"/>
                </a:solidFill>
                <a:cs typeface="+mn-ea"/>
                <a:sym typeface="+mn-lt"/>
              </a:rPr>
              <a:t>CONTENTS</a:t>
            </a:r>
          </a:p>
        </p:txBody>
      </p:sp>
      <p:sp>
        <p:nvSpPr>
          <p:cNvPr id="53" name="文本框 52">
            <a:extLst>
              <a:ext uri="{FF2B5EF4-FFF2-40B4-BE49-F238E27FC236}">
                <a16:creationId xmlns:a16="http://schemas.microsoft.com/office/drawing/2014/main" id="{B2FCC205-5C04-495C-9343-80E5CD98E71B}"/>
              </a:ext>
            </a:extLst>
          </p:cNvPr>
          <p:cNvSpPr txBox="1"/>
          <p:nvPr/>
        </p:nvSpPr>
        <p:spPr>
          <a:xfrm>
            <a:off x="5641993" y="2117271"/>
            <a:ext cx="1990492" cy="1569660"/>
          </a:xfrm>
          <a:prstGeom prst="rect">
            <a:avLst/>
          </a:prstGeom>
          <a:noFill/>
        </p:spPr>
        <p:txBody>
          <a:bodyPr wrap="square" rtlCol="0">
            <a:spAutoFit/>
          </a:bodyPr>
          <a:lstStyle/>
          <a:p>
            <a:r>
              <a:rPr lang="zh-CN" altLang="en-US" sz="4800" b="1" dirty="0">
                <a:solidFill>
                  <a:schemeClr val="tx1">
                    <a:lumMod val="75000"/>
                    <a:lumOff val="25000"/>
                  </a:schemeClr>
                </a:solidFill>
                <a:cs typeface="+mn-ea"/>
                <a:sym typeface="+mn-lt"/>
              </a:rPr>
              <a:t>目</a:t>
            </a:r>
            <a:endParaRPr lang="en-US" altLang="zh-CN" sz="4800" b="1" dirty="0">
              <a:solidFill>
                <a:schemeClr val="tx1">
                  <a:lumMod val="75000"/>
                  <a:lumOff val="25000"/>
                </a:schemeClr>
              </a:solidFill>
              <a:cs typeface="+mn-ea"/>
              <a:sym typeface="+mn-lt"/>
            </a:endParaRPr>
          </a:p>
          <a:p>
            <a:r>
              <a:rPr lang="en-US" altLang="zh-CN" sz="4800" b="1" dirty="0">
                <a:solidFill>
                  <a:schemeClr val="tx1">
                    <a:lumMod val="75000"/>
                    <a:lumOff val="25000"/>
                  </a:schemeClr>
                </a:solidFill>
                <a:cs typeface="+mn-ea"/>
                <a:sym typeface="+mn-lt"/>
              </a:rPr>
              <a:t>   </a:t>
            </a:r>
            <a:r>
              <a:rPr lang="zh-CN" altLang="en-US" sz="4800" b="1" dirty="0">
                <a:solidFill>
                  <a:schemeClr val="tx1">
                    <a:lumMod val="75000"/>
                    <a:lumOff val="25000"/>
                  </a:schemeClr>
                </a:solidFill>
                <a:cs typeface="+mn-ea"/>
                <a:sym typeface="+mn-lt"/>
              </a:rPr>
              <a:t>录</a:t>
            </a:r>
          </a:p>
        </p:txBody>
      </p:sp>
      <p:sp>
        <p:nvSpPr>
          <p:cNvPr id="63" name="矩形 62">
            <a:extLst>
              <a:ext uri="{FF2B5EF4-FFF2-40B4-BE49-F238E27FC236}">
                <a16:creationId xmlns:a16="http://schemas.microsoft.com/office/drawing/2014/main" id="{48EEE734-A231-4F94-B2F0-26BF1E132E2E}"/>
              </a:ext>
            </a:extLst>
          </p:cNvPr>
          <p:cNvSpPr/>
          <p:nvPr/>
        </p:nvSpPr>
        <p:spPr>
          <a:xfrm>
            <a:off x="9040904" y="279167"/>
            <a:ext cx="1859893" cy="404261"/>
          </a:xfrm>
          <a:prstGeom prst="rect">
            <a:avLst/>
          </a:prstGeom>
          <a:solidFill>
            <a:srgbClr val="B89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8" name="图片 67">
            <a:extLst>
              <a:ext uri="{FF2B5EF4-FFF2-40B4-BE49-F238E27FC236}">
                <a16:creationId xmlns:a16="http://schemas.microsoft.com/office/drawing/2014/main" id="{2262E37F-165C-458B-A3F5-A9114552B5AE}"/>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01293" y="308786"/>
            <a:ext cx="506096" cy="310094"/>
          </a:xfrm>
          <a:prstGeom prst="rect">
            <a:avLst/>
          </a:prstGeom>
        </p:spPr>
      </p:pic>
      <p:grpSp>
        <p:nvGrpSpPr>
          <p:cNvPr id="7" name="组合 6">
            <a:extLst>
              <a:ext uri="{FF2B5EF4-FFF2-40B4-BE49-F238E27FC236}">
                <a16:creationId xmlns:a16="http://schemas.microsoft.com/office/drawing/2014/main" id="{67B46235-5ED7-40BE-9542-7AB68C2AA98D}"/>
              </a:ext>
            </a:extLst>
          </p:cNvPr>
          <p:cNvGrpSpPr/>
          <p:nvPr/>
        </p:nvGrpSpPr>
        <p:grpSpPr>
          <a:xfrm>
            <a:off x="642675" y="1128060"/>
            <a:ext cx="3872071" cy="646331"/>
            <a:chOff x="869600" y="1806710"/>
            <a:chExt cx="3872071" cy="646331"/>
          </a:xfrm>
        </p:grpSpPr>
        <p:sp>
          <p:nvSpPr>
            <p:cNvPr id="18" name="文本框 17">
              <a:extLst>
                <a:ext uri="{FF2B5EF4-FFF2-40B4-BE49-F238E27FC236}">
                  <a16:creationId xmlns:a16="http://schemas.microsoft.com/office/drawing/2014/main" id="{845E9311-DB60-4B68-978A-9D5DEB1173F2}"/>
                </a:ext>
              </a:extLst>
            </p:cNvPr>
            <p:cNvSpPr txBox="1"/>
            <p:nvPr/>
          </p:nvSpPr>
          <p:spPr>
            <a:xfrm>
              <a:off x="869600" y="1806710"/>
              <a:ext cx="739305" cy="646331"/>
            </a:xfrm>
            <a:prstGeom prst="rect">
              <a:avLst/>
            </a:prstGeom>
            <a:noFill/>
          </p:spPr>
          <p:txBody>
            <a:bodyPr wrap="none" rtlCol="0">
              <a:spAutoFit/>
            </a:bodyPr>
            <a:lstStyle/>
            <a:p>
              <a:r>
                <a:rPr lang="en-US" altLang="zh-CN" sz="3600" dirty="0">
                  <a:solidFill>
                    <a:srgbClr val="B8914B"/>
                  </a:solidFill>
                  <a:cs typeface="+mn-ea"/>
                  <a:sym typeface="+mn-lt"/>
                </a:rPr>
                <a:t>01</a:t>
              </a:r>
              <a:endParaRPr lang="zh-CN" altLang="en-US" sz="3600" dirty="0">
                <a:solidFill>
                  <a:srgbClr val="B8914B"/>
                </a:solidFill>
                <a:cs typeface="+mn-ea"/>
                <a:sym typeface="+mn-lt"/>
              </a:endParaRPr>
            </a:p>
          </p:txBody>
        </p:sp>
        <p:sp>
          <p:nvSpPr>
            <p:cNvPr id="19" name="文本框 18">
              <a:extLst>
                <a:ext uri="{FF2B5EF4-FFF2-40B4-BE49-F238E27FC236}">
                  <a16:creationId xmlns:a16="http://schemas.microsoft.com/office/drawing/2014/main" id="{CEF4A685-991A-4FE3-A133-A145B294F338}"/>
                </a:ext>
              </a:extLst>
            </p:cNvPr>
            <p:cNvSpPr txBox="1"/>
            <p:nvPr/>
          </p:nvSpPr>
          <p:spPr>
            <a:xfrm>
              <a:off x="1575069" y="1872879"/>
              <a:ext cx="3166602" cy="461665"/>
            </a:xfrm>
            <a:prstGeom prst="rect">
              <a:avLst/>
            </a:prstGeom>
            <a:noFill/>
          </p:spPr>
          <p:txBody>
            <a:bodyPr wrap="square" rtlCol="0">
              <a:spAutoFit/>
            </a:bodyPr>
            <a:lstStyle/>
            <a:p>
              <a:pPr algn="dist"/>
              <a:r>
                <a:rPr lang="zh-CN" altLang="en-US" sz="2400" dirty="0">
                  <a:solidFill>
                    <a:schemeClr val="tx1">
                      <a:lumMod val="75000"/>
                      <a:lumOff val="25000"/>
                    </a:schemeClr>
                  </a:solidFill>
                  <a:cs typeface="+mn-ea"/>
                  <a:sym typeface="+mn-lt"/>
                </a:rPr>
                <a:t>任务概述</a:t>
              </a:r>
            </a:p>
          </p:txBody>
        </p:sp>
      </p:grpSp>
      <p:grpSp>
        <p:nvGrpSpPr>
          <p:cNvPr id="8" name="组合 7">
            <a:extLst>
              <a:ext uri="{FF2B5EF4-FFF2-40B4-BE49-F238E27FC236}">
                <a16:creationId xmlns:a16="http://schemas.microsoft.com/office/drawing/2014/main" id="{BD125EF4-A4D8-4324-8A5D-198240FE4440}"/>
              </a:ext>
            </a:extLst>
          </p:cNvPr>
          <p:cNvGrpSpPr/>
          <p:nvPr/>
        </p:nvGrpSpPr>
        <p:grpSpPr>
          <a:xfrm>
            <a:off x="642675" y="2142809"/>
            <a:ext cx="3872071" cy="646331"/>
            <a:chOff x="869600" y="2821459"/>
            <a:chExt cx="3872071" cy="646331"/>
          </a:xfrm>
        </p:grpSpPr>
        <p:sp>
          <p:nvSpPr>
            <p:cNvPr id="22" name="文本框 21">
              <a:extLst>
                <a:ext uri="{FF2B5EF4-FFF2-40B4-BE49-F238E27FC236}">
                  <a16:creationId xmlns:a16="http://schemas.microsoft.com/office/drawing/2014/main" id="{37AA54F6-2196-47E3-B01F-E5CEC9AA97A6}"/>
                </a:ext>
              </a:extLst>
            </p:cNvPr>
            <p:cNvSpPr txBox="1"/>
            <p:nvPr/>
          </p:nvSpPr>
          <p:spPr>
            <a:xfrm>
              <a:off x="869600" y="2821459"/>
              <a:ext cx="739305" cy="646331"/>
            </a:xfrm>
            <a:prstGeom prst="rect">
              <a:avLst/>
            </a:prstGeom>
            <a:noFill/>
          </p:spPr>
          <p:txBody>
            <a:bodyPr wrap="none" rtlCol="0">
              <a:spAutoFit/>
            </a:bodyPr>
            <a:lstStyle/>
            <a:p>
              <a:r>
                <a:rPr lang="en-US" altLang="zh-CN" sz="3600" dirty="0">
                  <a:solidFill>
                    <a:srgbClr val="B8914B"/>
                  </a:solidFill>
                  <a:cs typeface="+mn-ea"/>
                  <a:sym typeface="+mn-lt"/>
                </a:rPr>
                <a:t>02</a:t>
              </a:r>
              <a:endParaRPr lang="zh-CN" altLang="en-US" sz="3600" dirty="0">
                <a:solidFill>
                  <a:srgbClr val="B8914B"/>
                </a:solidFill>
                <a:cs typeface="+mn-ea"/>
                <a:sym typeface="+mn-lt"/>
              </a:endParaRPr>
            </a:p>
          </p:txBody>
        </p:sp>
        <p:sp>
          <p:nvSpPr>
            <p:cNvPr id="23" name="文本框 22">
              <a:extLst>
                <a:ext uri="{FF2B5EF4-FFF2-40B4-BE49-F238E27FC236}">
                  <a16:creationId xmlns:a16="http://schemas.microsoft.com/office/drawing/2014/main" id="{E4F39E39-8106-4F38-887F-B88A12BB2357}"/>
                </a:ext>
              </a:extLst>
            </p:cNvPr>
            <p:cNvSpPr txBox="1"/>
            <p:nvPr/>
          </p:nvSpPr>
          <p:spPr>
            <a:xfrm>
              <a:off x="1575069" y="2887628"/>
              <a:ext cx="3166602" cy="461665"/>
            </a:xfrm>
            <a:prstGeom prst="rect">
              <a:avLst/>
            </a:prstGeom>
            <a:noFill/>
          </p:spPr>
          <p:txBody>
            <a:bodyPr wrap="square" rtlCol="0">
              <a:spAutoFit/>
            </a:bodyPr>
            <a:lstStyle/>
            <a:p>
              <a:pPr algn="dist"/>
              <a:r>
                <a:rPr lang="zh-CN" altLang="en-US" sz="2400" dirty="0">
                  <a:solidFill>
                    <a:schemeClr val="tx1">
                      <a:lumMod val="75000"/>
                      <a:lumOff val="25000"/>
                    </a:schemeClr>
                  </a:solidFill>
                  <a:cs typeface="+mn-ea"/>
                  <a:sym typeface="+mn-lt"/>
                </a:rPr>
                <a:t>图像处理</a:t>
              </a:r>
            </a:p>
          </p:txBody>
        </p:sp>
      </p:grpSp>
      <p:grpSp>
        <p:nvGrpSpPr>
          <p:cNvPr id="9" name="组合 8">
            <a:extLst>
              <a:ext uri="{FF2B5EF4-FFF2-40B4-BE49-F238E27FC236}">
                <a16:creationId xmlns:a16="http://schemas.microsoft.com/office/drawing/2014/main" id="{A51530C6-EE92-4C33-929B-C317D8098CD5}"/>
              </a:ext>
            </a:extLst>
          </p:cNvPr>
          <p:cNvGrpSpPr/>
          <p:nvPr/>
        </p:nvGrpSpPr>
        <p:grpSpPr>
          <a:xfrm>
            <a:off x="642675" y="3157558"/>
            <a:ext cx="3872071" cy="646331"/>
            <a:chOff x="869600" y="3836208"/>
            <a:chExt cx="3872071" cy="646331"/>
          </a:xfrm>
        </p:grpSpPr>
        <p:sp>
          <p:nvSpPr>
            <p:cNvPr id="26" name="文本框 25">
              <a:extLst>
                <a:ext uri="{FF2B5EF4-FFF2-40B4-BE49-F238E27FC236}">
                  <a16:creationId xmlns:a16="http://schemas.microsoft.com/office/drawing/2014/main" id="{BAE6CA08-D763-422A-935F-DF95C1D545E4}"/>
                </a:ext>
              </a:extLst>
            </p:cNvPr>
            <p:cNvSpPr txBox="1"/>
            <p:nvPr/>
          </p:nvSpPr>
          <p:spPr>
            <a:xfrm>
              <a:off x="869600" y="3836208"/>
              <a:ext cx="739305" cy="646331"/>
            </a:xfrm>
            <a:prstGeom prst="rect">
              <a:avLst/>
            </a:prstGeom>
            <a:noFill/>
          </p:spPr>
          <p:txBody>
            <a:bodyPr wrap="none" rtlCol="0">
              <a:spAutoFit/>
            </a:bodyPr>
            <a:lstStyle/>
            <a:p>
              <a:r>
                <a:rPr lang="en-US" altLang="zh-CN" sz="3600" dirty="0">
                  <a:solidFill>
                    <a:srgbClr val="B8914B"/>
                  </a:solidFill>
                  <a:cs typeface="+mn-ea"/>
                  <a:sym typeface="+mn-lt"/>
                </a:rPr>
                <a:t>03</a:t>
              </a:r>
              <a:endParaRPr lang="zh-CN" altLang="en-US" sz="3600" dirty="0">
                <a:solidFill>
                  <a:srgbClr val="B8914B"/>
                </a:solidFill>
                <a:cs typeface="+mn-ea"/>
                <a:sym typeface="+mn-lt"/>
              </a:endParaRPr>
            </a:p>
          </p:txBody>
        </p:sp>
        <p:sp>
          <p:nvSpPr>
            <p:cNvPr id="27" name="文本框 26">
              <a:extLst>
                <a:ext uri="{FF2B5EF4-FFF2-40B4-BE49-F238E27FC236}">
                  <a16:creationId xmlns:a16="http://schemas.microsoft.com/office/drawing/2014/main" id="{C6ACA352-808B-4238-829A-2728AFB2A0E7}"/>
                </a:ext>
              </a:extLst>
            </p:cNvPr>
            <p:cNvSpPr txBox="1"/>
            <p:nvPr/>
          </p:nvSpPr>
          <p:spPr>
            <a:xfrm>
              <a:off x="1575069" y="3902377"/>
              <a:ext cx="3166602" cy="461665"/>
            </a:xfrm>
            <a:prstGeom prst="rect">
              <a:avLst/>
            </a:prstGeom>
            <a:noFill/>
          </p:spPr>
          <p:txBody>
            <a:bodyPr wrap="square" rtlCol="0">
              <a:spAutoFit/>
            </a:bodyPr>
            <a:lstStyle/>
            <a:p>
              <a:pPr algn="dist"/>
              <a:r>
                <a:rPr lang="zh-CN" altLang="en-US" sz="2400" dirty="0">
                  <a:solidFill>
                    <a:schemeClr val="tx1">
                      <a:lumMod val="75000"/>
                      <a:lumOff val="25000"/>
                    </a:schemeClr>
                  </a:solidFill>
                  <a:cs typeface="+mn-ea"/>
                  <a:sym typeface="+mn-lt"/>
                </a:rPr>
                <a:t>软件实现</a:t>
              </a:r>
            </a:p>
          </p:txBody>
        </p:sp>
      </p:grpSp>
      <p:grpSp>
        <p:nvGrpSpPr>
          <p:cNvPr id="10" name="组合 9">
            <a:extLst>
              <a:ext uri="{FF2B5EF4-FFF2-40B4-BE49-F238E27FC236}">
                <a16:creationId xmlns:a16="http://schemas.microsoft.com/office/drawing/2014/main" id="{97710A4E-BA1A-40C7-A111-96B2FC4FB57A}"/>
              </a:ext>
            </a:extLst>
          </p:cNvPr>
          <p:cNvGrpSpPr/>
          <p:nvPr/>
        </p:nvGrpSpPr>
        <p:grpSpPr>
          <a:xfrm>
            <a:off x="642675" y="4172307"/>
            <a:ext cx="3872071" cy="646331"/>
            <a:chOff x="869600" y="4850957"/>
            <a:chExt cx="3872071" cy="646331"/>
          </a:xfrm>
        </p:grpSpPr>
        <p:sp>
          <p:nvSpPr>
            <p:cNvPr id="30" name="文本框 29">
              <a:extLst>
                <a:ext uri="{FF2B5EF4-FFF2-40B4-BE49-F238E27FC236}">
                  <a16:creationId xmlns:a16="http://schemas.microsoft.com/office/drawing/2014/main" id="{E468183A-5927-400A-9905-40FDF0EFC848}"/>
                </a:ext>
              </a:extLst>
            </p:cNvPr>
            <p:cNvSpPr txBox="1"/>
            <p:nvPr/>
          </p:nvSpPr>
          <p:spPr>
            <a:xfrm>
              <a:off x="869600" y="4850957"/>
              <a:ext cx="739305" cy="646331"/>
            </a:xfrm>
            <a:prstGeom prst="rect">
              <a:avLst/>
            </a:prstGeom>
            <a:noFill/>
          </p:spPr>
          <p:txBody>
            <a:bodyPr wrap="none" rtlCol="0">
              <a:spAutoFit/>
            </a:bodyPr>
            <a:lstStyle/>
            <a:p>
              <a:r>
                <a:rPr lang="en-US" altLang="zh-CN" sz="3600" dirty="0">
                  <a:solidFill>
                    <a:srgbClr val="B8914B"/>
                  </a:solidFill>
                  <a:cs typeface="+mn-ea"/>
                  <a:sym typeface="+mn-lt"/>
                </a:rPr>
                <a:t>04</a:t>
              </a:r>
              <a:endParaRPr lang="zh-CN" altLang="en-US" sz="3600" dirty="0">
                <a:solidFill>
                  <a:srgbClr val="B8914B"/>
                </a:solidFill>
                <a:cs typeface="+mn-ea"/>
                <a:sym typeface="+mn-lt"/>
              </a:endParaRPr>
            </a:p>
          </p:txBody>
        </p:sp>
        <p:sp>
          <p:nvSpPr>
            <p:cNvPr id="31" name="文本框 30">
              <a:extLst>
                <a:ext uri="{FF2B5EF4-FFF2-40B4-BE49-F238E27FC236}">
                  <a16:creationId xmlns:a16="http://schemas.microsoft.com/office/drawing/2014/main" id="{DE5BC3F8-B0B4-473F-BEF1-5C8495D92C4A}"/>
                </a:ext>
              </a:extLst>
            </p:cNvPr>
            <p:cNvSpPr txBox="1"/>
            <p:nvPr/>
          </p:nvSpPr>
          <p:spPr>
            <a:xfrm>
              <a:off x="1575069" y="4917126"/>
              <a:ext cx="3166602" cy="461665"/>
            </a:xfrm>
            <a:prstGeom prst="rect">
              <a:avLst/>
            </a:prstGeom>
            <a:noFill/>
          </p:spPr>
          <p:txBody>
            <a:bodyPr wrap="square" rtlCol="0">
              <a:spAutoFit/>
            </a:bodyPr>
            <a:lstStyle/>
            <a:p>
              <a:pPr algn="dist"/>
              <a:r>
                <a:rPr lang="zh-CN" altLang="en-US" sz="2400" dirty="0">
                  <a:solidFill>
                    <a:schemeClr val="tx1">
                      <a:lumMod val="75000"/>
                      <a:lumOff val="25000"/>
                    </a:schemeClr>
                  </a:solidFill>
                  <a:cs typeface="+mn-ea"/>
                  <a:sym typeface="+mn-lt"/>
                </a:rPr>
                <a:t>硬件实现</a:t>
              </a:r>
            </a:p>
          </p:txBody>
        </p:sp>
      </p:grpSp>
      <p:sp>
        <p:nvSpPr>
          <p:cNvPr id="29" name="文本框 28">
            <a:extLst>
              <a:ext uri="{FF2B5EF4-FFF2-40B4-BE49-F238E27FC236}">
                <a16:creationId xmlns:a16="http://schemas.microsoft.com/office/drawing/2014/main" id="{A5BB55B8-CCD5-4BBF-8B71-A0ED44A3249F}"/>
              </a:ext>
            </a:extLst>
          </p:cNvPr>
          <p:cNvSpPr txBox="1"/>
          <p:nvPr/>
        </p:nvSpPr>
        <p:spPr>
          <a:xfrm>
            <a:off x="642675" y="5968284"/>
            <a:ext cx="3776952" cy="261610"/>
          </a:xfrm>
          <a:prstGeom prst="rect">
            <a:avLst/>
          </a:prstGeom>
          <a:noFill/>
        </p:spPr>
        <p:txBody>
          <a:bodyPr wrap="square" rtlCol="0">
            <a:spAutoFit/>
          </a:bodyPr>
          <a:lstStyle/>
          <a:p>
            <a:pPr algn="dist"/>
            <a:r>
              <a:rPr lang="en-US" altLang="zh-CN" sz="1100" dirty="0">
                <a:solidFill>
                  <a:schemeClr val="tx1">
                    <a:lumMod val="75000"/>
                    <a:lumOff val="25000"/>
                  </a:schemeClr>
                </a:solidFill>
                <a:cs typeface="+mn-ea"/>
                <a:sym typeface="+mn-lt"/>
              </a:rPr>
              <a:t>Computer Organization Course Design Team Project</a:t>
            </a:r>
            <a:endParaRPr lang="zh-CN" altLang="en-US" sz="1100" dirty="0">
              <a:solidFill>
                <a:schemeClr val="tx1">
                  <a:lumMod val="75000"/>
                  <a:lumOff val="25000"/>
                </a:schemeClr>
              </a:solidFill>
              <a:cs typeface="+mn-ea"/>
              <a:sym typeface="+mn-lt"/>
            </a:endParaRPr>
          </a:p>
        </p:txBody>
      </p:sp>
      <p:grpSp>
        <p:nvGrpSpPr>
          <p:cNvPr id="33" name="组合 32">
            <a:extLst>
              <a:ext uri="{FF2B5EF4-FFF2-40B4-BE49-F238E27FC236}">
                <a16:creationId xmlns:a16="http://schemas.microsoft.com/office/drawing/2014/main" id="{3D23F08E-91DD-4AAB-B44C-DA17497991D2}"/>
              </a:ext>
            </a:extLst>
          </p:cNvPr>
          <p:cNvGrpSpPr/>
          <p:nvPr/>
        </p:nvGrpSpPr>
        <p:grpSpPr>
          <a:xfrm>
            <a:off x="642675" y="5132439"/>
            <a:ext cx="3872071" cy="646331"/>
            <a:chOff x="869600" y="4850957"/>
            <a:chExt cx="3872071" cy="646331"/>
          </a:xfrm>
        </p:grpSpPr>
        <p:sp>
          <p:nvSpPr>
            <p:cNvPr id="34" name="文本框 33">
              <a:extLst>
                <a:ext uri="{FF2B5EF4-FFF2-40B4-BE49-F238E27FC236}">
                  <a16:creationId xmlns:a16="http://schemas.microsoft.com/office/drawing/2014/main" id="{4F464152-9143-469C-9131-26CED79971FF}"/>
                </a:ext>
              </a:extLst>
            </p:cNvPr>
            <p:cNvSpPr txBox="1"/>
            <p:nvPr/>
          </p:nvSpPr>
          <p:spPr>
            <a:xfrm>
              <a:off x="869600" y="4850957"/>
              <a:ext cx="726481" cy="646331"/>
            </a:xfrm>
            <a:prstGeom prst="rect">
              <a:avLst/>
            </a:prstGeom>
            <a:noFill/>
          </p:spPr>
          <p:txBody>
            <a:bodyPr wrap="none" rtlCol="0">
              <a:spAutoFit/>
            </a:bodyPr>
            <a:lstStyle/>
            <a:p>
              <a:r>
                <a:rPr lang="en-US" altLang="zh-CN" sz="3600" dirty="0">
                  <a:solidFill>
                    <a:srgbClr val="B8914B"/>
                  </a:solidFill>
                  <a:cs typeface="+mn-ea"/>
                  <a:sym typeface="+mn-lt"/>
                </a:rPr>
                <a:t>05</a:t>
              </a:r>
              <a:endParaRPr lang="zh-CN" altLang="en-US" sz="3600" dirty="0">
                <a:solidFill>
                  <a:srgbClr val="B8914B"/>
                </a:solidFill>
                <a:cs typeface="+mn-ea"/>
                <a:sym typeface="+mn-lt"/>
              </a:endParaRPr>
            </a:p>
          </p:txBody>
        </p:sp>
        <p:sp>
          <p:nvSpPr>
            <p:cNvPr id="35" name="文本框 34">
              <a:extLst>
                <a:ext uri="{FF2B5EF4-FFF2-40B4-BE49-F238E27FC236}">
                  <a16:creationId xmlns:a16="http://schemas.microsoft.com/office/drawing/2014/main" id="{32D6A882-E24E-4274-99BA-BE767FCDC4DD}"/>
                </a:ext>
              </a:extLst>
            </p:cNvPr>
            <p:cNvSpPr txBox="1"/>
            <p:nvPr/>
          </p:nvSpPr>
          <p:spPr>
            <a:xfrm>
              <a:off x="1575069" y="4917126"/>
              <a:ext cx="3166602" cy="461665"/>
            </a:xfrm>
            <a:prstGeom prst="rect">
              <a:avLst/>
            </a:prstGeom>
            <a:noFill/>
          </p:spPr>
          <p:txBody>
            <a:bodyPr wrap="square" rtlCol="0">
              <a:spAutoFit/>
            </a:bodyPr>
            <a:lstStyle/>
            <a:p>
              <a:pPr algn="dist"/>
              <a:r>
                <a:rPr lang="zh-CN" altLang="en-US" sz="2400" dirty="0">
                  <a:solidFill>
                    <a:schemeClr val="tx1">
                      <a:lumMod val="75000"/>
                      <a:lumOff val="25000"/>
                    </a:schemeClr>
                  </a:solidFill>
                  <a:cs typeface="+mn-ea"/>
                  <a:sym typeface="+mn-lt"/>
                </a:rPr>
                <a:t>背景音乐</a:t>
              </a:r>
            </a:p>
          </p:txBody>
        </p:sp>
      </p:grpSp>
    </p:spTree>
    <p:extLst>
      <p:ext uri="{BB962C8B-B14F-4D97-AF65-F5344CB8AC3E}">
        <p14:creationId xmlns:p14="http://schemas.microsoft.com/office/powerpoint/2010/main" val="150474964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fill="hold"/>
                                        <p:tgtEl>
                                          <p:spTgt spid="51"/>
                                        </p:tgtEl>
                                        <p:attrNameLst>
                                          <p:attrName>ppt_x</p:attrName>
                                        </p:attrNameLst>
                                      </p:cBhvr>
                                      <p:tavLst>
                                        <p:tav tm="0">
                                          <p:val>
                                            <p:strVal val="0-#ppt_w/2"/>
                                          </p:val>
                                        </p:tav>
                                        <p:tav tm="100000">
                                          <p:val>
                                            <p:strVal val="#ppt_x"/>
                                          </p:val>
                                        </p:tav>
                                      </p:tavLst>
                                    </p:anim>
                                    <p:anim calcmode="lin" valueType="num">
                                      <p:cBhvr additive="base">
                                        <p:cTn id="8" dur="10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1000" fill="hold"/>
                                        <p:tgtEl>
                                          <p:spTgt spid="53"/>
                                        </p:tgtEl>
                                        <p:attrNameLst>
                                          <p:attrName>ppt_x</p:attrName>
                                        </p:attrNameLst>
                                      </p:cBhvr>
                                      <p:tavLst>
                                        <p:tav tm="0">
                                          <p:val>
                                            <p:strVal val="0-#ppt_w/2"/>
                                          </p:val>
                                        </p:tav>
                                        <p:tav tm="100000">
                                          <p:val>
                                            <p:strVal val="#ppt_x"/>
                                          </p:val>
                                        </p:tav>
                                      </p:tavLst>
                                    </p:anim>
                                    <p:anim calcmode="lin" valueType="num">
                                      <p:cBhvr additive="base">
                                        <p:cTn id="12" dur="1000" fill="hold"/>
                                        <p:tgtEl>
                                          <p:spTgt spid="5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1000" fill="hold"/>
                                        <p:tgtEl>
                                          <p:spTgt spid="68"/>
                                        </p:tgtEl>
                                        <p:attrNameLst>
                                          <p:attrName>ppt_x</p:attrName>
                                        </p:attrNameLst>
                                      </p:cBhvr>
                                      <p:tavLst>
                                        <p:tav tm="0">
                                          <p:val>
                                            <p:strVal val="0-#ppt_w/2"/>
                                          </p:val>
                                        </p:tav>
                                        <p:tav tm="100000">
                                          <p:val>
                                            <p:strVal val="#ppt_x"/>
                                          </p:val>
                                        </p:tav>
                                      </p:tavLst>
                                    </p:anim>
                                    <p:anim calcmode="lin" valueType="num">
                                      <p:cBhvr additive="base">
                                        <p:cTn id="16" dur="1000" fill="hold"/>
                                        <p:tgtEl>
                                          <p:spTgt spid="68"/>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0-#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1000" fill="hold"/>
                                        <p:tgtEl>
                                          <p:spTgt spid="9"/>
                                        </p:tgtEl>
                                        <p:attrNameLst>
                                          <p:attrName>ppt_x</p:attrName>
                                        </p:attrNameLst>
                                      </p:cBhvr>
                                      <p:tavLst>
                                        <p:tav tm="0">
                                          <p:val>
                                            <p:strVal val="0-#ppt_w/2"/>
                                          </p:val>
                                        </p:tav>
                                        <p:tav tm="100000">
                                          <p:val>
                                            <p:strVal val="#ppt_x"/>
                                          </p:val>
                                        </p:tav>
                                      </p:tavLst>
                                    </p:anim>
                                    <p:anim calcmode="lin" valueType="num">
                                      <p:cBhvr additive="base">
                                        <p:cTn id="28" dur="10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0-#ppt_w/2"/>
                                          </p:val>
                                        </p:tav>
                                        <p:tav tm="100000">
                                          <p:val>
                                            <p:strVal val="#ppt_x"/>
                                          </p:val>
                                        </p:tav>
                                      </p:tavLst>
                                    </p:anim>
                                    <p:anim calcmode="lin" valueType="num">
                                      <p:cBhvr additive="base">
                                        <p:cTn id="32" dur="10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1000" fill="hold"/>
                                        <p:tgtEl>
                                          <p:spTgt spid="29"/>
                                        </p:tgtEl>
                                        <p:attrNameLst>
                                          <p:attrName>ppt_x</p:attrName>
                                        </p:attrNameLst>
                                      </p:cBhvr>
                                      <p:tavLst>
                                        <p:tav tm="0">
                                          <p:val>
                                            <p:strVal val="0-#ppt_w/2"/>
                                          </p:val>
                                        </p:tav>
                                        <p:tav tm="100000">
                                          <p:val>
                                            <p:strVal val="#ppt_x"/>
                                          </p:val>
                                        </p:tav>
                                      </p:tavLst>
                                    </p:anim>
                                    <p:anim calcmode="lin" valueType="num">
                                      <p:cBhvr additive="base">
                                        <p:cTn id="36" dur="1000" fill="hold"/>
                                        <p:tgtEl>
                                          <p:spTgt spid="29"/>
                                        </p:tgtEl>
                                        <p:attrNameLst>
                                          <p:attrName>ppt_y</p:attrName>
                                        </p:attrNameLst>
                                      </p:cBhvr>
                                      <p:tavLst>
                                        <p:tav tm="0">
                                          <p:val>
                                            <p:strVal val="#ppt_y"/>
                                          </p:val>
                                        </p:tav>
                                        <p:tav tm="100000">
                                          <p:val>
                                            <p:strVal val="#ppt_y"/>
                                          </p:val>
                                        </p:tav>
                                      </p:tavLst>
                                    </p:anim>
                                  </p:childTnLst>
                                </p:cTn>
                              </p:par>
                              <p:par>
                                <p:cTn id="37" presetID="2" presetClass="entr" presetSubtype="8" decel="10000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1000" fill="hold"/>
                                        <p:tgtEl>
                                          <p:spTgt spid="33"/>
                                        </p:tgtEl>
                                        <p:attrNameLst>
                                          <p:attrName>ppt_x</p:attrName>
                                        </p:attrNameLst>
                                      </p:cBhvr>
                                      <p:tavLst>
                                        <p:tav tm="0">
                                          <p:val>
                                            <p:strVal val="0-#ppt_w/2"/>
                                          </p:val>
                                        </p:tav>
                                        <p:tav tm="100000">
                                          <p:val>
                                            <p:strVal val="#ppt_x"/>
                                          </p:val>
                                        </p:tav>
                                      </p:tavLst>
                                    </p:anim>
                                    <p:anim calcmode="lin" valueType="num">
                                      <p:cBhvr additive="base">
                                        <p:cTn id="40"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dist"/>
            <a:r>
              <a:rPr lang="zh-CN" altLang="en-US" sz="2800" dirty="0">
                <a:solidFill>
                  <a:srgbClr val="B8914B"/>
                </a:solidFill>
                <a:cs typeface="+mn-ea"/>
                <a:sym typeface="+mn-lt"/>
              </a:rPr>
              <a:t>软硬协同模块</a:t>
            </a:r>
          </a:p>
        </p:txBody>
      </p:sp>
      <p:sp>
        <p:nvSpPr>
          <p:cNvPr id="20" name="文本框 19">
            <a:extLst>
              <a:ext uri="{FF2B5EF4-FFF2-40B4-BE49-F238E27FC236}">
                <a16:creationId xmlns:a16="http://schemas.microsoft.com/office/drawing/2014/main" id="{3C9FC170-E875-4DAC-851D-603052FF3922}"/>
              </a:ext>
            </a:extLst>
          </p:cNvPr>
          <p:cNvSpPr txBox="1"/>
          <p:nvPr/>
        </p:nvSpPr>
        <p:spPr>
          <a:xfrm>
            <a:off x="3420749" y="762807"/>
            <a:ext cx="5350502" cy="437043"/>
          </a:xfrm>
          <a:prstGeom prst="rect">
            <a:avLst/>
          </a:prstGeom>
          <a:noFill/>
        </p:spPr>
        <p:txBody>
          <a:bodyPr wrap="square">
            <a:spAutoFit/>
          </a:bodyPr>
          <a:lstStyle/>
          <a:p>
            <a:pPr algn="ctr">
              <a:lnSpc>
                <a:spcPts val="1400"/>
              </a:lnSpc>
            </a:pPr>
            <a:r>
              <a:rPr lang="en-US" altLang="zh-CN" sz="1000" spc="100" dirty="0">
                <a:solidFill>
                  <a:schemeClr val="tx1">
                    <a:lumMod val="85000"/>
                    <a:lumOff val="15000"/>
                  </a:schemeClr>
                </a:solidFill>
                <a:cs typeface="+mn-ea"/>
                <a:sym typeface="+mn-lt"/>
              </a:rPr>
              <a:t>The</a:t>
            </a:r>
            <a:r>
              <a:rPr lang="zh-CN" altLang="en-US" sz="1000" spc="100" dirty="0">
                <a:solidFill>
                  <a:schemeClr val="tx1">
                    <a:lumMod val="85000"/>
                    <a:lumOff val="15000"/>
                  </a:schemeClr>
                </a:solidFill>
                <a:cs typeface="+mn-ea"/>
                <a:sym typeface="+mn-lt"/>
              </a:rPr>
              <a:t> </a:t>
            </a:r>
            <a:r>
              <a:rPr lang="en-US" altLang="zh-CN" sz="1000" spc="100" dirty="0">
                <a:solidFill>
                  <a:schemeClr val="tx1">
                    <a:lumMod val="85000"/>
                    <a:lumOff val="15000"/>
                  </a:schemeClr>
                </a:solidFill>
                <a:cs typeface="+mn-ea"/>
                <a:sym typeface="+mn-lt"/>
              </a:rPr>
              <a:t>interface</a:t>
            </a:r>
            <a:r>
              <a:rPr lang="zh-CN" altLang="en-US" sz="1000" spc="100" dirty="0">
                <a:solidFill>
                  <a:schemeClr val="tx1">
                    <a:lumMod val="85000"/>
                    <a:lumOff val="15000"/>
                  </a:schemeClr>
                </a:solidFill>
                <a:cs typeface="+mn-ea"/>
                <a:sym typeface="+mn-lt"/>
              </a:rPr>
              <a:t> </a:t>
            </a:r>
            <a:r>
              <a:rPr lang="en-US" altLang="zh-CN" sz="1000" spc="100" dirty="0">
                <a:solidFill>
                  <a:schemeClr val="tx1">
                    <a:lumMod val="85000"/>
                    <a:lumOff val="15000"/>
                  </a:schemeClr>
                </a:solidFill>
                <a:cs typeface="+mn-ea"/>
                <a:sym typeface="+mn-lt"/>
              </a:rPr>
              <a:t>designed</a:t>
            </a:r>
            <a:r>
              <a:rPr lang="zh-CN" altLang="en-US" sz="1000" spc="100" dirty="0">
                <a:solidFill>
                  <a:schemeClr val="tx1">
                    <a:lumMod val="85000"/>
                    <a:lumOff val="15000"/>
                  </a:schemeClr>
                </a:solidFill>
                <a:cs typeface="+mn-ea"/>
                <a:sym typeface="+mn-lt"/>
              </a:rPr>
              <a:t> </a:t>
            </a:r>
            <a:r>
              <a:rPr lang="en-US" altLang="zh-CN" sz="1000" spc="100" dirty="0">
                <a:solidFill>
                  <a:schemeClr val="tx1">
                    <a:lumMod val="85000"/>
                    <a:lumOff val="15000"/>
                  </a:schemeClr>
                </a:solidFill>
                <a:cs typeface="+mn-ea"/>
                <a:sym typeface="+mn-lt"/>
              </a:rPr>
              <a:t>for better cooperate of hardware and software.</a:t>
            </a:r>
          </a:p>
          <a:p>
            <a:pPr algn="ctr">
              <a:lnSpc>
                <a:spcPts val="1400"/>
              </a:lnSpc>
            </a:pPr>
            <a:r>
              <a:rPr lang="en-US" altLang="zh-CN" sz="1000" spc="100" dirty="0">
                <a:solidFill>
                  <a:schemeClr val="tx1">
                    <a:lumMod val="85000"/>
                    <a:lumOff val="15000"/>
                  </a:schemeClr>
                </a:solidFill>
                <a:cs typeface="+mn-ea"/>
                <a:sym typeface="+mn-lt"/>
              </a:rPr>
              <a:t>Speed up the display.</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文本框 9">
            <a:extLst>
              <a:ext uri="{FF2B5EF4-FFF2-40B4-BE49-F238E27FC236}">
                <a16:creationId xmlns:a16="http://schemas.microsoft.com/office/drawing/2014/main" id="{37CA18C6-4D64-413D-9B05-DE1ED3A15AF6}"/>
              </a:ext>
            </a:extLst>
          </p:cNvPr>
          <p:cNvSpPr txBox="1"/>
          <p:nvPr/>
        </p:nvSpPr>
        <p:spPr>
          <a:xfrm>
            <a:off x="6134596" y="2993212"/>
            <a:ext cx="4369153" cy="321306"/>
          </a:xfrm>
          <a:prstGeom prst="rect">
            <a:avLst/>
          </a:prstGeom>
          <a:noFill/>
        </p:spPr>
        <p:txBody>
          <a:bodyPr wrap="square" rtlCol="0">
            <a:spAutoFit/>
          </a:bodyPr>
          <a:lstStyle/>
          <a:p>
            <a:pPr algn="just">
              <a:lnSpc>
                <a:spcPts val="2000"/>
              </a:lnSpc>
            </a:pPr>
            <a:r>
              <a:rPr lang="zh-CN" altLang="en-US" sz="1200" spc="100" dirty="0">
                <a:solidFill>
                  <a:schemeClr val="tx1">
                    <a:lumMod val="85000"/>
                    <a:lumOff val="15000"/>
                  </a:schemeClr>
                </a:solidFill>
                <a:cs typeface="+mn-ea"/>
                <a:sym typeface="+mn-lt"/>
              </a:rPr>
              <a:t>将</a:t>
            </a:r>
            <a:r>
              <a:rPr lang="en-US" altLang="zh-CN" sz="1200" spc="100" dirty="0">
                <a:solidFill>
                  <a:schemeClr val="tx1">
                    <a:lumMod val="85000"/>
                    <a:lumOff val="15000"/>
                  </a:schemeClr>
                </a:solidFill>
                <a:cs typeface="+mn-ea"/>
                <a:sym typeface="+mn-lt"/>
              </a:rPr>
              <a:t>32</a:t>
            </a:r>
            <a:r>
              <a:rPr lang="zh-CN" altLang="en-US" sz="1200" spc="100" dirty="0">
                <a:solidFill>
                  <a:schemeClr val="tx1">
                    <a:lumMod val="85000"/>
                    <a:lumOff val="15000"/>
                  </a:schemeClr>
                </a:solidFill>
                <a:cs typeface="+mn-ea"/>
                <a:sym typeface="+mn-lt"/>
              </a:rPr>
              <a:t>位信号拆分为两个</a:t>
            </a:r>
            <a:r>
              <a:rPr lang="en-US" altLang="zh-CN" sz="1200" spc="100" dirty="0">
                <a:solidFill>
                  <a:schemeClr val="tx1">
                    <a:lumMod val="85000"/>
                    <a:lumOff val="15000"/>
                  </a:schemeClr>
                </a:solidFill>
                <a:cs typeface="+mn-ea"/>
                <a:sym typeface="+mn-lt"/>
              </a:rPr>
              <a:t>8*8</a:t>
            </a:r>
            <a:r>
              <a:rPr lang="zh-CN" altLang="en-US" sz="1200" spc="100" dirty="0">
                <a:solidFill>
                  <a:schemeClr val="tx1">
                    <a:lumMod val="85000"/>
                    <a:lumOff val="15000"/>
                  </a:schemeClr>
                </a:solidFill>
                <a:cs typeface="+mn-ea"/>
                <a:sym typeface="+mn-lt"/>
              </a:rPr>
              <a:t>单元的显示信号</a:t>
            </a:r>
          </a:p>
        </p:txBody>
      </p:sp>
      <p:sp>
        <p:nvSpPr>
          <p:cNvPr id="11" name="文本框 10">
            <a:extLst>
              <a:ext uri="{FF2B5EF4-FFF2-40B4-BE49-F238E27FC236}">
                <a16:creationId xmlns:a16="http://schemas.microsoft.com/office/drawing/2014/main" id="{7DBC0213-6F75-4BE9-8189-D02E0853B970}"/>
              </a:ext>
            </a:extLst>
          </p:cNvPr>
          <p:cNvSpPr txBox="1"/>
          <p:nvPr/>
        </p:nvSpPr>
        <p:spPr>
          <a:xfrm>
            <a:off x="6216425" y="1211009"/>
            <a:ext cx="2018155" cy="461665"/>
          </a:xfrm>
          <a:prstGeom prst="rect">
            <a:avLst/>
          </a:prstGeom>
          <a:noFill/>
        </p:spPr>
        <p:txBody>
          <a:bodyPr wrap="square" rtlCol="0">
            <a:spAutoFit/>
          </a:bodyPr>
          <a:lstStyle/>
          <a:p>
            <a:pPr algn="just"/>
            <a:r>
              <a:rPr lang="zh-CN" altLang="en-US" sz="2400" dirty="0">
                <a:solidFill>
                  <a:schemeClr val="tx1">
                    <a:lumMod val="85000"/>
                    <a:lumOff val="15000"/>
                  </a:schemeClr>
                </a:solidFill>
                <a:cs typeface="+mn-ea"/>
                <a:sym typeface="+mn-lt"/>
              </a:rPr>
              <a:t>系统调用专用</a:t>
            </a:r>
          </a:p>
        </p:txBody>
      </p:sp>
      <p:pic>
        <p:nvPicPr>
          <p:cNvPr id="13" name="Picture 7">
            <a:extLst>
              <a:ext uri="{FF2B5EF4-FFF2-40B4-BE49-F238E27FC236}">
                <a16:creationId xmlns:a16="http://schemas.microsoft.com/office/drawing/2014/main" id="{BC46E4C5-474C-4A70-B6FF-041DE6E1AF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811" y="1601015"/>
            <a:ext cx="4902735" cy="4494175"/>
          </a:xfrm>
          <a:prstGeom prst="rect">
            <a:avLst/>
          </a:prstGeom>
        </p:spPr>
      </p:pic>
      <p:sp>
        <p:nvSpPr>
          <p:cNvPr id="15" name="文本框 14">
            <a:extLst>
              <a:ext uri="{FF2B5EF4-FFF2-40B4-BE49-F238E27FC236}">
                <a16:creationId xmlns:a16="http://schemas.microsoft.com/office/drawing/2014/main" id="{D0139FD1-5065-4A64-BA0E-EF4FE3232E50}"/>
              </a:ext>
            </a:extLst>
          </p:cNvPr>
          <p:cNvSpPr txBox="1"/>
          <p:nvPr/>
        </p:nvSpPr>
        <p:spPr>
          <a:xfrm>
            <a:off x="6155735" y="3864788"/>
            <a:ext cx="1520972" cy="1526187"/>
          </a:xfrm>
          <a:prstGeom prst="rect">
            <a:avLst/>
          </a:prstGeom>
          <a:noFill/>
        </p:spPr>
        <p:txBody>
          <a:bodyPr wrap="square" rtlCol="0">
            <a:spAutoFit/>
          </a:bodyPr>
          <a:lstStyle/>
          <a:p>
            <a:pPr algn="just">
              <a:lnSpc>
                <a:spcPct val="150000"/>
              </a:lnSpc>
            </a:pPr>
            <a:r>
              <a:rPr lang="zh-CN" altLang="en-US" sz="1600" spc="100" dirty="0">
                <a:solidFill>
                  <a:schemeClr val="tx1">
                    <a:lumMod val="85000"/>
                    <a:lumOff val="15000"/>
                  </a:schemeClr>
                </a:solidFill>
                <a:cs typeface="+mn-ea"/>
                <a:sym typeface="+mn-lt"/>
              </a:rPr>
              <a:t>减少汇编部分的工作，简化系统调用的实现</a:t>
            </a:r>
            <a:r>
              <a:rPr lang="zh-CN" altLang="en-US" sz="1100" spc="100" dirty="0">
                <a:solidFill>
                  <a:schemeClr val="tx1">
                    <a:lumMod val="85000"/>
                    <a:lumOff val="15000"/>
                  </a:schemeClr>
                </a:solidFill>
                <a:cs typeface="+mn-ea"/>
                <a:sym typeface="+mn-lt"/>
              </a:rPr>
              <a:t>。</a:t>
            </a:r>
          </a:p>
        </p:txBody>
      </p:sp>
      <p:sp>
        <p:nvSpPr>
          <p:cNvPr id="16" name="文本框 15">
            <a:extLst>
              <a:ext uri="{FF2B5EF4-FFF2-40B4-BE49-F238E27FC236}">
                <a16:creationId xmlns:a16="http://schemas.microsoft.com/office/drawing/2014/main" id="{1D8833B8-B025-46D1-AB65-EBA0FE484CC6}"/>
              </a:ext>
            </a:extLst>
          </p:cNvPr>
          <p:cNvSpPr txBox="1"/>
          <p:nvPr/>
        </p:nvSpPr>
        <p:spPr>
          <a:xfrm>
            <a:off x="8052101" y="3864788"/>
            <a:ext cx="1520972" cy="1895519"/>
          </a:xfrm>
          <a:prstGeom prst="rect">
            <a:avLst/>
          </a:prstGeom>
          <a:noFill/>
        </p:spPr>
        <p:txBody>
          <a:bodyPr wrap="square" rtlCol="0">
            <a:spAutoFit/>
          </a:bodyPr>
          <a:lstStyle/>
          <a:p>
            <a:pPr algn="just">
              <a:lnSpc>
                <a:spcPct val="150000"/>
              </a:lnSpc>
            </a:pPr>
            <a:r>
              <a:rPr lang="zh-CN" altLang="en-US" sz="1600" spc="100" dirty="0">
                <a:solidFill>
                  <a:schemeClr val="tx1">
                    <a:lumMod val="85000"/>
                    <a:lumOff val="15000"/>
                  </a:schemeClr>
                </a:solidFill>
                <a:cs typeface="+mn-ea"/>
                <a:sym typeface="+mn-lt"/>
              </a:rPr>
              <a:t>减少显示一个单元所需的系统调用数量，在单位周期完成更多的显示。</a:t>
            </a:r>
          </a:p>
        </p:txBody>
      </p:sp>
      <p:sp>
        <p:nvSpPr>
          <p:cNvPr id="17" name="文本框 16">
            <a:extLst>
              <a:ext uri="{FF2B5EF4-FFF2-40B4-BE49-F238E27FC236}">
                <a16:creationId xmlns:a16="http://schemas.microsoft.com/office/drawing/2014/main" id="{F5AED31D-4CB8-4A08-BD13-F7CF3999C66D}"/>
              </a:ext>
            </a:extLst>
          </p:cNvPr>
          <p:cNvSpPr txBox="1"/>
          <p:nvPr/>
        </p:nvSpPr>
        <p:spPr>
          <a:xfrm>
            <a:off x="9948467" y="3864788"/>
            <a:ext cx="1520972" cy="1895519"/>
          </a:xfrm>
          <a:prstGeom prst="rect">
            <a:avLst/>
          </a:prstGeom>
          <a:noFill/>
        </p:spPr>
        <p:txBody>
          <a:bodyPr wrap="square" rtlCol="0">
            <a:spAutoFit/>
          </a:bodyPr>
          <a:lstStyle/>
          <a:p>
            <a:pPr algn="just">
              <a:lnSpc>
                <a:spcPct val="150000"/>
              </a:lnSpc>
            </a:pPr>
            <a:r>
              <a:rPr lang="zh-CN" altLang="en-US" sz="1600" spc="100" dirty="0">
                <a:solidFill>
                  <a:schemeClr val="tx1">
                    <a:lumMod val="85000"/>
                    <a:lumOff val="15000"/>
                  </a:schemeClr>
                </a:solidFill>
                <a:cs typeface="+mn-ea"/>
                <a:sym typeface="+mn-lt"/>
              </a:rPr>
              <a:t>突破</a:t>
            </a:r>
            <a:r>
              <a:rPr lang="en-US" altLang="zh-CN" sz="1600" spc="100" dirty="0" err="1">
                <a:solidFill>
                  <a:schemeClr val="tx1">
                    <a:lumMod val="85000"/>
                    <a:lumOff val="15000"/>
                  </a:schemeClr>
                </a:solidFill>
                <a:cs typeface="+mn-ea"/>
                <a:sym typeface="+mn-lt"/>
              </a:rPr>
              <a:t>logisim</a:t>
            </a:r>
            <a:r>
              <a:rPr lang="zh-CN" altLang="en-US" sz="1600" spc="100" dirty="0">
                <a:solidFill>
                  <a:schemeClr val="tx1">
                    <a:lumMod val="85000"/>
                    <a:lumOff val="15000"/>
                  </a:schemeClr>
                </a:solidFill>
                <a:cs typeface="+mn-ea"/>
                <a:sym typeface="+mn-lt"/>
              </a:rPr>
              <a:t>频率限制，在低频率下实现流畅的游戏体验</a:t>
            </a:r>
            <a:r>
              <a:rPr lang="zh-CN" altLang="en-US" sz="1100" spc="100" dirty="0">
                <a:solidFill>
                  <a:schemeClr val="tx1">
                    <a:lumMod val="85000"/>
                    <a:lumOff val="15000"/>
                  </a:schemeClr>
                </a:solidFill>
                <a:cs typeface="+mn-ea"/>
                <a:sym typeface="+mn-lt"/>
              </a:rPr>
              <a:t>。</a:t>
            </a:r>
          </a:p>
        </p:txBody>
      </p:sp>
      <p:cxnSp>
        <p:nvCxnSpPr>
          <p:cNvPr id="18" name="直接连接符 17">
            <a:extLst>
              <a:ext uri="{FF2B5EF4-FFF2-40B4-BE49-F238E27FC236}">
                <a16:creationId xmlns:a16="http://schemas.microsoft.com/office/drawing/2014/main" id="{2D171EBB-6A7D-4B64-A003-BD26154407AB}"/>
              </a:ext>
            </a:extLst>
          </p:cNvPr>
          <p:cNvCxnSpPr/>
          <p:nvPr/>
        </p:nvCxnSpPr>
        <p:spPr>
          <a:xfrm>
            <a:off x="6769395" y="3756837"/>
            <a:ext cx="269358" cy="0"/>
          </a:xfrm>
          <a:prstGeom prst="line">
            <a:avLst/>
          </a:prstGeom>
          <a:ln w="38100">
            <a:solidFill>
              <a:srgbClr val="B8914B"/>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8E3200F-C2BF-452D-A0ED-F7ED02DEBEAB}"/>
              </a:ext>
            </a:extLst>
          </p:cNvPr>
          <p:cNvCxnSpPr/>
          <p:nvPr/>
        </p:nvCxnSpPr>
        <p:spPr>
          <a:xfrm>
            <a:off x="8636572" y="3756837"/>
            <a:ext cx="269358" cy="0"/>
          </a:xfrm>
          <a:prstGeom prst="line">
            <a:avLst/>
          </a:prstGeom>
          <a:ln w="38100">
            <a:solidFill>
              <a:srgbClr val="B8914B"/>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68F90D8-3DDF-4B2E-B4D0-BF76091D57AB}"/>
              </a:ext>
            </a:extLst>
          </p:cNvPr>
          <p:cNvCxnSpPr/>
          <p:nvPr/>
        </p:nvCxnSpPr>
        <p:spPr>
          <a:xfrm>
            <a:off x="10503749" y="3756837"/>
            <a:ext cx="269358" cy="0"/>
          </a:xfrm>
          <a:prstGeom prst="line">
            <a:avLst/>
          </a:prstGeom>
          <a:ln w="38100">
            <a:solidFill>
              <a:srgbClr val="B8914B"/>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0A812621-E944-47A2-8CF8-ADBD63DE8B58}"/>
              </a:ext>
            </a:extLst>
          </p:cNvPr>
          <p:cNvSpPr/>
          <p:nvPr/>
        </p:nvSpPr>
        <p:spPr>
          <a:xfrm>
            <a:off x="6288833" y="1819569"/>
            <a:ext cx="951722" cy="18583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4-bit</a:t>
            </a:r>
            <a:endParaRPr lang="zh-CN" altLang="en-US" dirty="0"/>
          </a:p>
        </p:txBody>
      </p:sp>
      <p:sp>
        <p:nvSpPr>
          <p:cNvPr id="23" name="矩形 22">
            <a:extLst>
              <a:ext uri="{FF2B5EF4-FFF2-40B4-BE49-F238E27FC236}">
                <a16:creationId xmlns:a16="http://schemas.microsoft.com/office/drawing/2014/main" id="{905D4338-BAD9-4CCB-8EAE-81184AEAEE05}"/>
              </a:ext>
            </a:extLst>
          </p:cNvPr>
          <p:cNvSpPr/>
          <p:nvPr/>
        </p:nvSpPr>
        <p:spPr>
          <a:xfrm>
            <a:off x="7225503" y="1819569"/>
            <a:ext cx="951722" cy="1858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4-bit</a:t>
            </a:r>
            <a:endParaRPr lang="zh-CN" altLang="en-US" dirty="0"/>
          </a:p>
        </p:txBody>
      </p:sp>
      <p:sp>
        <p:nvSpPr>
          <p:cNvPr id="24" name="矩形 23">
            <a:extLst>
              <a:ext uri="{FF2B5EF4-FFF2-40B4-BE49-F238E27FC236}">
                <a16:creationId xmlns:a16="http://schemas.microsoft.com/office/drawing/2014/main" id="{08CFC973-16B9-493E-8497-CC68C7C424E1}"/>
              </a:ext>
            </a:extLst>
          </p:cNvPr>
          <p:cNvSpPr/>
          <p:nvPr/>
        </p:nvSpPr>
        <p:spPr>
          <a:xfrm>
            <a:off x="8179720" y="1819569"/>
            <a:ext cx="951722" cy="18583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3-bit</a:t>
            </a:r>
            <a:endParaRPr lang="zh-CN" altLang="en-US" dirty="0"/>
          </a:p>
        </p:txBody>
      </p:sp>
      <p:sp>
        <p:nvSpPr>
          <p:cNvPr id="28" name="矩形 27">
            <a:extLst>
              <a:ext uri="{FF2B5EF4-FFF2-40B4-BE49-F238E27FC236}">
                <a16:creationId xmlns:a16="http://schemas.microsoft.com/office/drawing/2014/main" id="{61718828-E6A2-4BB5-A6AA-25B149EC732A}"/>
              </a:ext>
            </a:extLst>
          </p:cNvPr>
          <p:cNvSpPr/>
          <p:nvPr/>
        </p:nvSpPr>
        <p:spPr>
          <a:xfrm>
            <a:off x="6286338" y="2556169"/>
            <a:ext cx="951722" cy="18583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4-bit</a:t>
            </a:r>
            <a:endParaRPr lang="zh-CN" altLang="en-US" dirty="0"/>
          </a:p>
        </p:txBody>
      </p:sp>
      <p:sp>
        <p:nvSpPr>
          <p:cNvPr id="29" name="矩形 28">
            <a:extLst>
              <a:ext uri="{FF2B5EF4-FFF2-40B4-BE49-F238E27FC236}">
                <a16:creationId xmlns:a16="http://schemas.microsoft.com/office/drawing/2014/main" id="{A6CA92A3-6086-46D1-BE5F-6D2CAAEC0BB9}"/>
              </a:ext>
            </a:extLst>
          </p:cNvPr>
          <p:cNvSpPr/>
          <p:nvPr/>
        </p:nvSpPr>
        <p:spPr>
          <a:xfrm>
            <a:off x="7223008" y="2556169"/>
            <a:ext cx="951722" cy="1858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4-bit</a:t>
            </a:r>
            <a:endParaRPr lang="zh-CN" altLang="en-US" dirty="0"/>
          </a:p>
        </p:txBody>
      </p:sp>
      <p:sp>
        <p:nvSpPr>
          <p:cNvPr id="30" name="矩形 29">
            <a:extLst>
              <a:ext uri="{FF2B5EF4-FFF2-40B4-BE49-F238E27FC236}">
                <a16:creationId xmlns:a16="http://schemas.microsoft.com/office/drawing/2014/main" id="{A75FCE7F-FF08-4A2C-9A29-B0640FC15B8B}"/>
              </a:ext>
            </a:extLst>
          </p:cNvPr>
          <p:cNvSpPr/>
          <p:nvPr/>
        </p:nvSpPr>
        <p:spPr>
          <a:xfrm>
            <a:off x="8177225" y="2556169"/>
            <a:ext cx="951722" cy="18583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3-bit</a:t>
            </a:r>
            <a:endParaRPr lang="zh-CN" altLang="en-US" dirty="0"/>
          </a:p>
        </p:txBody>
      </p:sp>
      <p:sp>
        <p:nvSpPr>
          <p:cNvPr id="3" name="十字形 2">
            <a:extLst>
              <a:ext uri="{FF2B5EF4-FFF2-40B4-BE49-F238E27FC236}">
                <a16:creationId xmlns:a16="http://schemas.microsoft.com/office/drawing/2014/main" id="{07321534-2DB2-48DE-8760-1F3AA751558A}"/>
              </a:ext>
            </a:extLst>
          </p:cNvPr>
          <p:cNvSpPr/>
          <p:nvPr/>
        </p:nvSpPr>
        <p:spPr>
          <a:xfrm>
            <a:off x="7568809" y="2123915"/>
            <a:ext cx="375394" cy="375394"/>
          </a:xfrm>
          <a:prstGeom prst="plus">
            <a:avLst>
              <a:gd name="adj" fmla="val 3742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95CA5A49-9C69-4014-8382-C21049CCD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262" y="2023297"/>
            <a:ext cx="3845832" cy="2353887"/>
          </a:xfrm>
          <a:prstGeom prst="rect">
            <a:avLst/>
          </a:prstGeom>
        </p:spPr>
      </p:pic>
    </p:spTree>
    <p:extLst>
      <p:ext uri="{BB962C8B-B14F-4D97-AF65-F5344CB8AC3E}">
        <p14:creationId xmlns:p14="http://schemas.microsoft.com/office/powerpoint/2010/main" val="221652997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ppt_x"/>
                                          </p:val>
                                        </p:tav>
                                        <p:tav tm="100000">
                                          <p:val>
                                            <p:strVal val="#ppt_x"/>
                                          </p:val>
                                        </p:tav>
                                      </p:tavLst>
                                    </p:anim>
                                    <p:anim calcmode="lin" valueType="num">
                                      <p:cBhvr additive="base">
                                        <p:cTn id="24" dur="10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000" fill="hold"/>
                                        <p:tgtEl>
                                          <p:spTgt spid="18"/>
                                        </p:tgtEl>
                                        <p:attrNameLst>
                                          <p:attrName>ppt_x</p:attrName>
                                        </p:attrNameLst>
                                      </p:cBhvr>
                                      <p:tavLst>
                                        <p:tav tm="0">
                                          <p:val>
                                            <p:strVal val="#ppt_x"/>
                                          </p:val>
                                        </p:tav>
                                        <p:tav tm="100000">
                                          <p:val>
                                            <p:strVal val="#ppt_x"/>
                                          </p:val>
                                        </p:tav>
                                      </p:tavLst>
                                    </p:anim>
                                    <p:anim calcmode="lin" valueType="num">
                                      <p:cBhvr additive="base">
                                        <p:cTn id="28" dur="10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1000" fill="hold"/>
                                        <p:tgtEl>
                                          <p:spTgt spid="21"/>
                                        </p:tgtEl>
                                        <p:attrNameLst>
                                          <p:attrName>ppt_x</p:attrName>
                                        </p:attrNameLst>
                                      </p:cBhvr>
                                      <p:tavLst>
                                        <p:tav tm="0">
                                          <p:val>
                                            <p:strVal val="#ppt_x"/>
                                          </p:val>
                                        </p:tav>
                                        <p:tav tm="100000">
                                          <p:val>
                                            <p:strVal val="#ppt_x"/>
                                          </p:val>
                                        </p:tav>
                                      </p:tavLst>
                                    </p:anim>
                                    <p:anim calcmode="lin" valueType="num">
                                      <p:cBhvr additive="base">
                                        <p:cTn id="32" dur="10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1000" fill="hold"/>
                                        <p:tgtEl>
                                          <p:spTgt spid="22"/>
                                        </p:tgtEl>
                                        <p:attrNameLst>
                                          <p:attrName>ppt_x</p:attrName>
                                        </p:attrNameLst>
                                      </p:cBhvr>
                                      <p:tavLst>
                                        <p:tav tm="0">
                                          <p:val>
                                            <p:strVal val="#ppt_x"/>
                                          </p:val>
                                        </p:tav>
                                        <p:tav tm="100000">
                                          <p:val>
                                            <p:strVal val="#ppt_x"/>
                                          </p:val>
                                        </p:tav>
                                      </p:tavLst>
                                    </p:anim>
                                    <p:anim calcmode="lin" valueType="num">
                                      <p:cBhvr additive="base">
                                        <p:cTn id="36" dur="1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06DEC563-4266-4112-914A-D2EE972D9872}"/>
              </a:ext>
            </a:extLst>
          </p:cNvPr>
          <p:cNvSpPr txBox="1"/>
          <p:nvPr/>
        </p:nvSpPr>
        <p:spPr>
          <a:xfrm>
            <a:off x="6632867" y="3587645"/>
            <a:ext cx="1223330"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a:ln>
                  <a:noFill/>
                </a:ln>
                <a:solidFill>
                  <a:srgbClr val="B8914B"/>
                </a:solidFill>
                <a:effectLst/>
                <a:uLnTx/>
                <a:uFillTx/>
                <a:latin typeface="微软雅黑" panose="020F0502020204030204"/>
                <a:ea typeface="微软雅黑"/>
                <a:cs typeface="+mn-ea"/>
                <a:sym typeface="+mn-lt"/>
              </a:rPr>
              <a:t>05</a:t>
            </a:r>
            <a:endParaRPr kumimoji="0" lang="zh-CN" altLang="en-US" sz="6600" b="0" i="0" u="none" strike="noStrike" kern="1200" cap="none" spc="0" normalizeH="0" baseline="0" noProof="0" dirty="0">
              <a:ln>
                <a:noFill/>
              </a:ln>
              <a:solidFill>
                <a:srgbClr val="B8914B"/>
              </a:solidFill>
              <a:effectLst/>
              <a:uLnTx/>
              <a:uFillTx/>
              <a:latin typeface="微软雅黑" panose="020F0502020204030204"/>
              <a:ea typeface="微软雅黑"/>
              <a:cs typeface="+mn-ea"/>
              <a:sym typeface="+mn-lt"/>
            </a:endParaRPr>
          </a:p>
        </p:txBody>
      </p:sp>
      <p:sp>
        <p:nvSpPr>
          <p:cNvPr id="18" name="文本框 17">
            <a:extLst>
              <a:ext uri="{FF2B5EF4-FFF2-40B4-BE49-F238E27FC236}">
                <a16:creationId xmlns:a16="http://schemas.microsoft.com/office/drawing/2014/main" id="{506D92A1-E517-44EE-8A95-BC5A169924CA}"/>
              </a:ext>
            </a:extLst>
          </p:cNvPr>
          <p:cNvSpPr txBox="1"/>
          <p:nvPr/>
        </p:nvSpPr>
        <p:spPr>
          <a:xfrm>
            <a:off x="7507189" y="3956977"/>
            <a:ext cx="386881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WHLZ</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小组</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rPr>
              <a:t>团队任务汇报</a:t>
            </a:r>
          </a:p>
        </p:txBody>
      </p:sp>
      <p:sp>
        <p:nvSpPr>
          <p:cNvPr id="19" name="文本框 18">
            <a:extLst>
              <a:ext uri="{FF2B5EF4-FFF2-40B4-BE49-F238E27FC236}">
                <a16:creationId xmlns:a16="http://schemas.microsoft.com/office/drawing/2014/main" id="{5C6361D6-5228-415B-9EF3-E36B16456F2B}"/>
              </a:ext>
            </a:extLst>
          </p:cNvPr>
          <p:cNvSpPr txBox="1"/>
          <p:nvPr/>
        </p:nvSpPr>
        <p:spPr>
          <a:xfrm>
            <a:off x="6632867" y="4743220"/>
            <a:ext cx="505602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a:solidFill>
                  <a:prstClr val="black">
                    <a:lumMod val="75000"/>
                    <a:lumOff val="25000"/>
                  </a:prstClr>
                </a:solidFill>
                <a:latin typeface="微软雅黑" panose="020F0502020204030204"/>
                <a:ea typeface="微软雅黑"/>
                <a:cs typeface="+mn-ea"/>
                <a:sym typeface="+mn-lt"/>
              </a:rPr>
              <a:t>键盘</a:t>
            </a:r>
            <a:r>
              <a:rPr lang="en-US" altLang="zh-CN" sz="4400">
                <a:solidFill>
                  <a:prstClr val="black">
                    <a:lumMod val="75000"/>
                    <a:lumOff val="25000"/>
                  </a:prstClr>
                </a:solidFill>
                <a:latin typeface="微软雅黑" panose="020F0502020204030204"/>
                <a:ea typeface="微软雅黑"/>
                <a:cs typeface="+mn-ea"/>
                <a:sym typeface="+mn-lt"/>
              </a:rPr>
              <a:t>&amp;</a:t>
            </a:r>
            <a:r>
              <a:rPr lang="zh-CN" altLang="en-US" sz="4400">
                <a:solidFill>
                  <a:prstClr val="black">
                    <a:lumMod val="75000"/>
                    <a:lumOff val="25000"/>
                  </a:prstClr>
                </a:solidFill>
                <a:latin typeface="微软雅黑" panose="020F0502020204030204"/>
                <a:ea typeface="微软雅黑"/>
                <a:cs typeface="+mn-ea"/>
                <a:sym typeface="+mn-lt"/>
              </a:rPr>
              <a:t>音乐</a:t>
            </a:r>
            <a:endParaRPr kumimoji="0" lang="zh-CN" altLang="en-US" sz="4400" b="0" i="0" u="none" strike="noStrike" kern="1200" cap="none" spc="0" normalizeH="0" baseline="0" noProof="0" dirty="0">
              <a:ln>
                <a:noFill/>
              </a:ln>
              <a:solidFill>
                <a:prstClr val="black">
                  <a:lumMod val="75000"/>
                  <a:lumOff val="25000"/>
                </a:prstClr>
              </a:solidFill>
              <a:effectLst/>
              <a:uLnTx/>
              <a:uFillTx/>
              <a:latin typeface="微软雅黑" panose="020F0502020204030204"/>
              <a:ea typeface="微软雅黑"/>
              <a:cs typeface="+mn-ea"/>
              <a:sym typeface="+mn-lt"/>
            </a:endParaRPr>
          </a:p>
        </p:txBody>
      </p:sp>
    </p:spTree>
    <p:extLst>
      <p:ext uri="{BB962C8B-B14F-4D97-AF65-F5344CB8AC3E}">
        <p14:creationId xmlns:p14="http://schemas.microsoft.com/office/powerpoint/2010/main" val="407158084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1+#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5284269" y="287351"/>
            <a:ext cx="1623462" cy="523220"/>
          </a:xfrm>
          <a:prstGeom prst="rect">
            <a:avLst/>
          </a:prstGeom>
          <a:noFill/>
        </p:spPr>
        <p:txBody>
          <a:bodyPr wrap="square" rtlCol="0">
            <a:spAutoFit/>
          </a:bodyPr>
          <a:lstStyle/>
          <a:p>
            <a:pPr algn="dist"/>
            <a:r>
              <a:rPr lang="zh-CN" altLang="en-US" sz="2800">
                <a:solidFill>
                  <a:srgbClr val="B8914B"/>
                </a:solidFill>
                <a:cs typeface="+mn-ea"/>
                <a:sym typeface="+mn-lt"/>
              </a:rPr>
              <a:t>设计思想</a:t>
            </a:r>
            <a:endParaRPr lang="zh-CN" altLang="en-US" sz="2800" dirty="0">
              <a:solidFill>
                <a:srgbClr val="B8914B"/>
              </a:solidFill>
              <a:cs typeface="+mn-ea"/>
              <a:sym typeface="+mn-lt"/>
            </a:endParaRPr>
          </a:p>
        </p:txBody>
      </p:sp>
      <p:sp>
        <p:nvSpPr>
          <p:cNvPr id="20" name="文本框 19">
            <a:extLst>
              <a:ext uri="{FF2B5EF4-FFF2-40B4-BE49-F238E27FC236}">
                <a16:creationId xmlns:a16="http://schemas.microsoft.com/office/drawing/2014/main" id="{3C9FC170-E875-4DAC-851D-603052FF3922}"/>
              </a:ext>
            </a:extLst>
          </p:cNvPr>
          <p:cNvSpPr txBox="1"/>
          <p:nvPr/>
        </p:nvSpPr>
        <p:spPr>
          <a:xfrm>
            <a:off x="3420749" y="762807"/>
            <a:ext cx="5350502" cy="257506"/>
          </a:xfrm>
          <a:prstGeom prst="rect">
            <a:avLst/>
          </a:prstGeom>
          <a:noFill/>
        </p:spPr>
        <p:txBody>
          <a:bodyPr wrap="square">
            <a:spAutoFit/>
          </a:bodyPr>
          <a:lstStyle/>
          <a:p>
            <a:pPr algn="ctr">
              <a:lnSpc>
                <a:spcPts val="1400"/>
              </a:lnSpc>
            </a:pPr>
            <a:r>
              <a:rPr lang="en-US" altLang="zh-CN" sz="1000" spc="100">
                <a:solidFill>
                  <a:schemeClr val="tx1">
                    <a:lumMod val="85000"/>
                    <a:lumOff val="15000"/>
                  </a:schemeClr>
                </a:solidFill>
                <a:cs typeface="+mn-ea"/>
                <a:sym typeface="+mn-lt"/>
              </a:rPr>
              <a:t>the perfection of game functions and game experience optimization </a:t>
            </a:r>
            <a:endParaRPr lang="zh-CN" altLang="en-US" sz="1000" spc="100" dirty="0">
              <a:solidFill>
                <a:schemeClr val="tx1">
                  <a:lumMod val="85000"/>
                  <a:lumOff val="15000"/>
                </a:schemeClr>
              </a:solidFill>
              <a:cs typeface="+mn-ea"/>
              <a:sym typeface="+mn-lt"/>
            </a:endParaRP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a:extLst>
              <a:ext uri="{FF2B5EF4-FFF2-40B4-BE49-F238E27FC236}">
                <a16:creationId xmlns:a16="http://schemas.microsoft.com/office/drawing/2014/main" id="{42132FBA-D392-4678-8318-0A865EA1DA96}"/>
              </a:ext>
            </a:extLst>
          </p:cNvPr>
          <p:cNvGrpSpPr/>
          <p:nvPr/>
        </p:nvGrpSpPr>
        <p:grpSpPr>
          <a:xfrm>
            <a:off x="1077433" y="2478081"/>
            <a:ext cx="4572000" cy="2590802"/>
            <a:chOff x="1020726" y="2007283"/>
            <a:chExt cx="4572000" cy="2590802"/>
          </a:xfrm>
        </p:grpSpPr>
        <p:sp>
          <p:nvSpPr>
            <p:cNvPr id="11" name="矩形 10">
              <a:extLst>
                <a:ext uri="{FF2B5EF4-FFF2-40B4-BE49-F238E27FC236}">
                  <a16:creationId xmlns:a16="http://schemas.microsoft.com/office/drawing/2014/main" id="{C7F8A44E-4017-4EDD-8FAF-F5BB5E840C53}"/>
                </a:ext>
              </a:extLst>
            </p:cNvPr>
            <p:cNvSpPr/>
            <p:nvPr/>
          </p:nvSpPr>
          <p:spPr>
            <a:xfrm>
              <a:off x="1020726" y="2133600"/>
              <a:ext cx="4572000" cy="2464485"/>
            </a:xfrm>
            <a:prstGeom prst="rect">
              <a:avLst/>
            </a:prstGeom>
            <a:no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矩形 11">
              <a:extLst>
                <a:ext uri="{FF2B5EF4-FFF2-40B4-BE49-F238E27FC236}">
                  <a16:creationId xmlns:a16="http://schemas.microsoft.com/office/drawing/2014/main" id="{4ADF4D8D-B73D-4DF2-A2FE-6701FB6FA53D}"/>
                </a:ext>
              </a:extLst>
            </p:cNvPr>
            <p:cNvSpPr/>
            <p:nvPr/>
          </p:nvSpPr>
          <p:spPr>
            <a:xfrm>
              <a:off x="2322955" y="2046668"/>
              <a:ext cx="2915352" cy="2464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32689FAF-EDFB-4EA7-ACD7-C607ACC12125}"/>
                </a:ext>
              </a:extLst>
            </p:cNvPr>
            <p:cNvSpPr txBox="1"/>
            <p:nvPr/>
          </p:nvSpPr>
          <p:spPr>
            <a:xfrm>
              <a:off x="1498675" y="2740244"/>
              <a:ext cx="3524952" cy="1510926"/>
            </a:xfrm>
            <a:prstGeom prst="rect">
              <a:avLst/>
            </a:prstGeom>
            <a:noFill/>
          </p:spPr>
          <p:txBody>
            <a:bodyPr wrap="square" rtlCol="0">
              <a:spAutoFit/>
            </a:bodyPr>
            <a:lstStyle/>
            <a:p>
              <a:pPr algn="just">
                <a:lnSpc>
                  <a:spcPts val="1600"/>
                </a:lnSpc>
              </a:pPr>
              <a:r>
                <a:rPr lang="zh-CN" altLang="en-US" sz="1100" spc="100">
                  <a:solidFill>
                    <a:schemeClr val="tx1">
                      <a:lumMod val="85000"/>
                      <a:lumOff val="15000"/>
                    </a:schemeClr>
                  </a:solidFill>
                  <a:cs typeface="+mn-ea"/>
                  <a:sym typeface="+mn-lt"/>
                </a:rPr>
                <a:t>用鼠标点击</a:t>
              </a:r>
              <a:r>
                <a:rPr lang="en-US" altLang="zh-CN" sz="1100" spc="100">
                  <a:solidFill>
                    <a:schemeClr val="tx1">
                      <a:lumMod val="85000"/>
                      <a:lumOff val="15000"/>
                    </a:schemeClr>
                  </a:solidFill>
                  <a:cs typeface="+mn-ea"/>
                  <a:sym typeface="+mn-lt"/>
                </a:rPr>
                <a:t>Button</a:t>
              </a:r>
              <a:r>
                <a:rPr lang="zh-CN" altLang="en-US" sz="1100" spc="100">
                  <a:solidFill>
                    <a:schemeClr val="tx1">
                      <a:lumMod val="85000"/>
                      <a:lumOff val="15000"/>
                    </a:schemeClr>
                  </a:solidFill>
                  <a:cs typeface="+mn-ea"/>
                  <a:sym typeface="+mn-lt"/>
                </a:rPr>
                <a:t>实现上下左右的控制是可行的，但用键盘控制移动能提高可玩性。</a:t>
              </a:r>
              <a:endParaRPr lang="en-US" altLang="zh-CN" sz="1100" spc="100">
                <a:solidFill>
                  <a:schemeClr val="tx1">
                    <a:lumMod val="85000"/>
                    <a:lumOff val="15000"/>
                  </a:schemeClr>
                </a:solidFill>
                <a:cs typeface="+mn-ea"/>
                <a:sym typeface="+mn-lt"/>
              </a:endParaRPr>
            </a:p>
            <a:p>
              <a:pPr algn="just">
                <a:lnSpc>
                  <a:spcPts val="1600"/>
                </a:lnSpc>
              </a:pPr>
              <a:endParaRPr lang="en-US" altLang="zh-CN" sz="1100" spc="100">
                <a:solidFill>
                  <a:schemeClr val="tx1">
                    <a:lumMod val="85000"/>
                    <a:lumOff val="15000"/>
                  </a:schemeClr>
                </a:solidFill>
                <a:cs typeface="+mn-ea"/>
                <a:sym typeface="+mn-lt"/>
              </a:endParaRPr>
            </a:p>
            <a:p>
              <a:pPr algn="just">
                <a:lnSpc>
                  <a:spcPts val="1600"/>
                </a:lnSpc>
              </a:pPr>
              <a:r>
                <a:rPr lang="en-US" altLang="zh-CN" sz="1100" spc="100">
                  <a:solidFill>
                    <a:schemeClr val="tx1">
                      <a:lumMod val="85000"/>
                      <a:lumOff val="15000"/>
                    </a:schemeClr>
                  </a:solidFill>
                  <a:cs typeface="+mn-ea"/>
                  <a:sym typeface="+mn-lt"/>
                </a:rPr>
                <a:t>logisim</a:t>
              </a:r>
              <a:r>
                <a:rPr lang="zh-CN" altLang="en-US" sz="1100" spc="100">
                  <a:solidFill>
                    <a:schemeClr val="tx1">
                      <a:lumMod val="85000"/>
                      <a:lumOff val="15000"/>
                    </a:schemeClr>
                  </a:solidFill>
                  <a:cs typeface="+mn-ea"/>
                  <a:sym typeface="+mn-lt"/>
                </a:rPr>
                <a:t>里给出了</a:t>
              </a:r>
              <a:r>
                <a:rPr lang="en-US" altLang="zh-CN" sz="1100" spc="100">
                  <a:solidFill>
                    <a:schemeClr val="tx1">
                      <a:lumMod val="85000"/>
                      <a:lumOff val="15000"/>
                    </a:schemeClr>
                  </a:solidFill>
                  <a:cs typeface="+mn-ea"/>
                  <a:sym typeface="+mn-lt"/>
                </a:rPr>
                <a:t>Keyboard</a:t>
              </a:r>
              <a:r>
                <a:rPr lang="zh-CN" altLang="en-US" sz="1100" spc="100">
                  <a:solidFill>
                    <a:schemeClr val="tx1">
                      <a:lumMod val="85000"/>
                      <a:lumOff val="15000"/>
                    </a:schemeClr>
                  </a:solidFill>
                  <a:cs typeface="+mn-ea"/>
                  <a:sym typeface="+mn-lt"/>
                </a:rPr>
                <a:t>组件，可以获得当前缓冲区最前端字符的</a:t>
              </a:r>
              <a:r>
                <a:rPr lang="en-US" altLang="zh-CN" sz="1100" spc="100">
                  <a:solidFill>
                    <a:schemeClr val="tx1">
                      <a:lumMod val="85000"/>
                      <a:lumOff val="15000"/>
                    </a:schemeClr>
                  </a:solidFill>
                  <a:cs typeface="+mn-ea"/>
                  <a:sym typeface="+mn-lt"/>
                </a:rPr>
                <a:t>ASCII</a:t>
              </a:r>
              <a:r>
                <a:rPr lang="zh-CN" altLang="en-US" sz="1100" spc="100">
                  <a:solidFill>
                    <a:schemeClr val="tx1">
                      <a:lumMod val="85000"/>
                      <a:lumOff val="15000"/>
                    </a:schemeClr>
                  </a:solidFill>
                  <a:cs typeface="+mn-ea"/>
                  <a:sym typeface="+mn-lt"/>
                </a:rPr>
                <a:t>码。我们可以通过设计键盘解析电路将键盘输入转换成对应的上下左右移动信号，作为中断的输入信号。</a:t>
              </a:r>
              <a:endParaRPr lang="zh-CN" altLang="en-US" sz="1100" spc="100" dirty="0">
                <a:solidFill>
                  <a:schemeClr val="tx1">
                    <a:lumMod val="85000"/>
                    <a:lumOff val="15000"/>
                  </a:schemeClr>
                </a:solidFill>
                <a:cs typeface="+mn-ea"/>
                <a:sym typeface="+mn-lt"/>
              </a:endParaRPr>
            </a:p>
          </p:txBody>
        </p:sp>
        <p:sp>
          <p:nvSpPr>
            <p:cNvPr id="15" name="文本框 14">
              <a:extLst>
                <a:ext uri="{FF2B5EF4-FFF2-40B4-BE49-F238E27FC236}">
                  <a16:creationId xmlns:a16="http://schemas.microsoft.com/office/drawing/2014/main" id="{A31A079F-7F91-4B27-AB3F-D58C8ACF8AF5}"/>
                </a:ext>
              </a:extLst>
            </p:cNvPr>
            <p:cNvSpPr txBox="1"/>
            <p:nvPr/>
          </p:nvSpPr>
          <p:spPr>
            <a:xfrm>
              <a:off x="1474382" y="2389715"/>
              <a:ext cx="2018155" cy="400110"/>
            </a:xfrm>
            <a:prstGeom prst="rect">
              <a:avLst/>
            </a:prstGeom>
            <a:noFill/>
          </p:spPr>
          <p:txBody>
            <a:bodyPr wrap="square" rtlCol="0">
              <a:spAutoFit/>
            </a:bodyPr>
            <a:lstStyle/>
            <a:p>
              <a:pPr algn="just"/>
              <a:r>
                <a:rPr lang="zh-CN" altLang="en-US" sz="2000">
                  <a:solidFill>
                    <a:schemeClr val="tx1">
                      <a:lumMod val="85000"/>
                      <a:lumOff val="15000"/>
                    </a:schemeClr>
                  </a:solidFill>
                  <a:cs typeface="+mn-ea"/>
                  <a:sym typeface="+mn-lt"/>
                </a:rPr>
                <a:t>键盘控制</a:t>
              </a:r>
              <a:endParaRPr lang="zh-CN" altLang="en-US" sz="2000" dirty="0">
                <a:solidFill>
                  <a:schemeClr val="tx1">
                    <a:lumMod val="85000"/>
                    <a:lumOff val="15000"/>
                  </a:schemeClr>
                </a:solidFill>
                <a:cs typeface="+mn-ea"/>
                <a:sym typeface="+mn-lt"/>
              </a:endParaRPr>
            </a:p>
          </p:txBody>
        </p:sp>
        <p:sp>
          <p:nvSpPr>
            <p:cNvPr id="17" name="文本框 16">
              <a:extLst>
                <a:ext uri="{FF2B5EF4-FFF2-40B4-BE49-F238E27FC236}">
                  <a16:creationId xmlns:a16="http://schemas.microsoft.com/office/drawing/2014/main" id="{D39F15E7-8AE6-4107-B1E5-88BC0C996B3B}"/>
                </a:ext>
              </a:extLst>
            </p:cNvPr>
            <p:cNvSpPr txBox="1"/>
            <p:nvPr/>
          </p:nvSpPr>
          <p:spPr>
            <a:xfrm>
              <a:off x="3210277" y="2007283"/>
              <a:ext cx="2028030" cy="257506"/>
            </a:xfrm>
            <a:prstGeom prst="rect">
              <a:avLst/>
            </a:prstGeom>
            <a:noFill/>
          </p:spPr>
          <p:txBody>
            <a:bodyPr wrap="square">
              <a:spAutoFit/>
            </a:bodyPr>
            <a:lstStyle/>
            <a:p>
              <a:pPr algn="dist">
                <a:lnSpc>
                  <a:spcPts val="1400"/>
                </a:lnSpc>
              </a:pPr>
              <a:r>
                <a:rPr lang="en-US" altLang="zh-CN" sz="1000" spc="100">
                  <a:solidFill>
                    <a:srgbClr val="B8914B"/>
                  </a:solidFill>
                  <a:cs typeface="+mn-ea"/>
                  <a:sym typeface="+mn-lt"/>
                </a:rPr>
                <a:t>KEYBOARD CONTROL</a:t>
              </a:r>
              <a:endParaRPr lang="zh-CN" altLang="en-US" sz="1000" spc="100" dirty="0">
                <a:solidFill>
                  <a:srgbClr val="B8914B"/>
                </a:solidFill>
                <a:cs typeface="+mn-ea"/>
                <a:sym typeface="+mn-lt"/>
              </a:endParaRPr>
            </a:p>
          </p:txBody>
        </p:sp>
      </p:grpSp>
      <p:grpSp>
        <p:nvGrpSpPr>
          <p:cNvPr id="18" name="组合 17">
            <a:extLst>
              <a:ext uri="{FF2B5EF4-FFF2-40B4-BE49-F238E27FC236}">
                <a16:creationId xmlns:a16="http://schemas.microsoft.com/office/drawing/2014/main" id="{28778621-A144-4FD5-A7E5-CC0A4FB08ADC}"/>
              </a:ext>
            </a:extLst>
          </p:cNvPr>
          <p:cNvGrpSpPr/>
          <p:nvPr/>
        </p:nvGrpSpPr>
        <p:grpSpPr>
          <a:xfrm>
            <a:off x="6542569" y="2478081"/>
            <a:ext cx="4572000" cy="2590802"/>
            <a:chOff x="1020726" y="2007283"/>
            <a:chExt cx="4572000" cy="2590802"/>
          </a:xfrm>
        </p:grpSpPr>
        <p:sp>
          <p:nvSpPr>
            <p:cNvPr id="21" name="矩形 20">
              <a:extLst>
                <a:ext uri="{FF2B5EF4-FFF2-40B4-BE49-F238E27FC236}">
                  <a16:creationId xmlns:a16="http://schemas.microsoft.com/office/drawing/2014/main" id="{4CAB29A1-FACE-4E72-B686-7434903CFD2D}"/>
                </a:ext>
              </a:extLst>
            </p:cNvPr>
            <p:cNvSpPr/>
            <p:nvPr/>
          </p:nvSpPr>
          <p:spPr>
            <a:xfrm>
              <a:off x="1020726" y="2133600"/>
              <a:ext cx="4572000" cy="2464485"/>
            </a:xfrm>
            <a:prstGeom prst="rect">
              <a:avLst/>
            </a:prstGeom>
            <a:no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a:extLst>
                <a:ext uri="{FF2B5EF4-FFF2-40B4-BE49-F238E27FC236}">
                  <a16:creationId xmlns:a16="http://schemas.microsoft.com/office/drawing/2014/main" id="{45C4D7CF-95E8-45AC-A4BB-21F29E8BCF23}"/>
                </a:ext>
              </a:extLst>
            </p:cNvPr>
            <p:cNvSpPr/>
            <p:nvPr/>
          </p:nvSpPr>
          <p:spPr>
            <a:xfrm>
              <a:off x="2322955" y="2046668"/>
              <a:ext cx="2915352" cy="2464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4856F950-C408-4FFF-A1C0-B96F905F35F7}"/>
                </a:ext>
              </a:extLst>
            </p:cNvPr>
            <p:cNvSpPr txBox="1"/>
            <p:nvPr/>
          </p:nvSpPr>
          <p:spPr>
            <a:xfrm>
              <a:off x="1498675" y="2740245"/>
              <a:ext cx="3456097" cy="1716111"/>
            </a:xfrm>
            <a:prstGeom prst="rect">
              <a:avLst/>
            </a:prstGeom>
            <a:noFill/>
          </p:spPr>
          <p:txBody>
            <a:bodyPr wrap="square" rtlCol="0">
              <a:spAutoFit/>
            </a:bodyPr>
            <a:lstStyle/>
            <a:p>
              <a:pPr algn="just">
                <a:lnSpc>
                  <a:spcPts val="1600"/>
                </a:lnSpc>
              </a:pPr>
              <a:r>
                <a:rPr lang="zh-CN" altLang="en-US" sz="1100" spc="100">
                  <a:solidFill>
                    <a:schemeClr val="tx1">
                      <a:lumMod val="85000"/>
                      <a:lumOff val="15000"/>
                    </a:schemeClr>
                  </a:solidFill>
                  <a:cs typeface="+mn-ea"/>
                  <a:sym typeface="+mn-lt"/>
                </a:rPr>
                <a:t>为游戏增加背景音乐可以提高游戏的趣味性。</a:t>
              </a:r>
              <a:endParaRPr lang="en-US" altLang="zh-CN" sz="1100" spc="100">
                <a:solidFill>
                  <a:schemeClr val="tx1">
                    <a:lumMod val="85000"/>
                    <a:lumOff val="15000"/>
                  </a:schemeClr>
                </a:solidFill>
                <a:cs typeface="+mn-ea"/>
                <a:sym typeface="+mn-lt"/>
              </a:endParaRPr>
            </a:p>
            <a:p>
              <a:pPr algn="just">
                <a:lnSpc>
                  <a:spcPts val="1600"/>
                </a:lnSpc>
              </a:pPr>
              <a:endParaRPr lang="en-US" altLang="zh-CN" sz="1100" spc="100">
                <a:solidFill>
                  <a:schemeClr val="tx1">
                    <a:lumMod val="85000"/>
                    <a:lumOff val="15000"/>
                  </a:schemeClr>
                </a:solidFill>
                <a:cs typeface="+mn-ea"/>
                <a:sym typeface="+mn-lt"/>
              </a:endParaRPr>
            </a:p>
            <a:p>
              <a:pPr algn="just">
                <a:lnSpc>
                  <a:spcPts val="1600"/>
                </a:lnSpc>
              </a:pPr>
              <a:r>
                <a:rPr lang="zh-CN" altLang="en-US" sz="1100" spc="100">
                  <a:solidFill>
                    <a:schemeClr val="tx1">
                      <a:lumMod val="85000"/>
                      <a:lumOff val="15000"/>
                    </a:schemeClr>
                  </a:solidFill>
                  <a:cs typeface="+mn-ea"/>
                  <a:sym typeface="+mn-lt"/>
                </a:rPr>
                <a:t>利用</a:t>
              </a:r>
              <a:r>
                <a:rPr lang="en-US" altLang="zh-CN" sz="1100" spc="100">
                  <a:solidFill>
                    <a:schemeClr val="tx1">
                      <a:lumMod val="85000"/>
                      <a:lumOff val="15000"/>
                    </a:schemeClr>
                  </a:solidFill>
                  <a:cs typeface="+mn-ea"/>
                  <a:sym typeface="+mn-lt"/>
                </a:rPr>
                <a:t>logisim</a:t>
              </a:r>
              <a:r>
                <a:rPr lang="zh-CN" altLang="en-US" sz="1100" spc="100">
                  <a:solidFill>
                    <a:schemeClr val="tx1">
                      <a:lumMod val="85000"/>
                      <a:lumOff val="15000"/>
                    </a:schemeClr>
                  </a:solidFill>
                  <a:cs typeface="+mn-ea"/>
                  <a:sym typeface="+mn-lt"/>
                </a:rPr>
                <a:t>里的蜂鸣器组件，将旋律的音调对应的频率信息保存在</a:t>
              </a:r>
              <a:r>
                <a:rPr lang="en-US" altLang="zh-CN" sz="1100" spc="100">
                  <a:solidFill>
                    <a:schemeClr val="tx1">
                      <a:lumMod val="85000"/>
                      <a:lumOff val="15000"/>
                    </a:schemeClr>
                  </a:solidFill>
                  <a:cs typeface="+mn-ea"/>
                  <a:sym typeface="+mn-lt"/>
                </a:rPr>
                <a:t>ROM</a:t>
              </a:r>
              <a:r>
                <a:rPr lang="zh-CN" altLang="en-US" sz="1100" spc="100">
                  <a:solidFill>
                    <a:schemeClr val="tx1">
                      <a:lumMod val="85000"/>
                      <a:lumOff val="15000"/>
                    </a:schemeClr>
                  </a:solidFill>
                  <a:cs typeface="+mn-ea"/>
                  <a:sym typeface="+mn-lt"/>
                </a:rPr>
                <a:t>中，通过转换频率来控制播放的速度。时钟控制每一个时刻音乐播放电路频率的输出，作为蜂鸣器的输入。</a:t>
              </a:r>
              <a:endParaRPr lang="en-US" altLang="zh-CN" sz="1100" spc="100">
                <a:solidFill>
                  <a:schemeClr val="tx1">
                    <a:lumMod val="85000"/>
                    <a:lumOff val="15000"/>
                  </a:schemeClr>
                </a:solidFill>
                <a:cs typeface="+mn-ea"/>
                <a:sym typeface="+mn-lt"/>
              </a:endParaRPr>
            </a:p>
            <a:p>
              <a:pPr algn="just">
                <a:lnSpc>
                  <a:spcPts val="1600"/>
                </a:lnSpc>
              </a:pPr>
              <a:r>
                <a:rPr lang="zh-CN" altLang="en-US" sz="1100" spc="100">
                  <a:solidFill>
                    <a:schemeClr val="tx1">
                      <a:lumMod val="85000"/>
                      <a:lumOff val="15000"/>
                    </a:schemeClr>
                  </a:solidFill>
                  <a:cs typeface="+mn-ea"/>
                  <a:sym typeface="+mn-lt"/>
                </a:rPr>
                <a:t>分为背景音乐和播放歌曲，将歌曲简谱转换成蜂鸣器频率实现歌曲的导入，具有一定的可拓展性。</a:t>
              </a:r>
              <a:endParaRPr lang="en-US" altLang="zh-CN" sz="1100" spc="100">
                <a:solidFill>
                  <a:schemeClr val="tx1">
                    <a:lumMod val="85000"/>
                    <a:lumOff val="15000"/>
                  </a:schemeClr>
                </a:solidFill>
                <a:cs typeface="+mn-ea"/>
                <a:sym typeface="+mn-lt"/>
              </a:endParaRPr>
            </a:p>
          </p:txBody>
        </p:sp>
        <p:sp>
          <p:nvSpPr>
            <p:cNvPr id="28" name="文本框 27">
              <a:extLst>
                <a:ext uri="{FF2B5EF4-FFF2-40B4-BE49-F238E27FC236}">
                  <a16:creationId xmlns:a16="http://schemas.microsoft.com/office/drawing/2014/main" id="{9BB58112-BF45-4A3C-8C4B-09FF81EF7F32}"/>
                </a:ext>
              </a:extLst>
            </p:cNvPr>
            <p:cNvSpPr txBox="1"/>
            <p:nvPr/>
          </p:nvSpPr>
          <p:spPr>
            <a:xfrm>
              <a:off x="1474382" y="2389715"/>
              <a:ext cx="2018155" cy="400110"/>
            </a:xfrm>
            <a:prstGeom prst="rect">
              <a:avLst/>
            </a:prstGeom>
            <a:noFill/>
          </p:spPr>
          <p:txBody>
            <a:bodyPr wrap="square" rtlCol="0">
              <a:spAutoFit/>
            </a:bodyPr>
            <a:lstStyle/>
            <a:p>
              <a:pPr algn="just"/>
              <a:r>
                <a:rPr lang="zh-CN" altLang="en-US" sz="2000">
                  <a:solidFill>
                    <a:schemeClr val="tx1">
                      <a:lumMod val="85000"/>
                      <a:lumOff val="15000"/>
                    </a:schemeClr>
                  </a:solidFill>
                  <a:cs typeface="+mn-ea"/>
                  <a:sym typeface="+mn-lt"/>
                </a:rPr>
                <a:t>音乐播放</a:t>
              </a:r>
              <a:endParaRPr lang="zh-CN" altLang="en-US" sz="2000" dirty="0">
                <a:solidFill>
                  <a:schemeClr val="tx1">
                    <a:lumMod val="85000"/>
                    <a:lumOff val="15000"/>
                  </a:schemeClr>
                </a:solidFill>
                <a:cs typeface="+mn-ea"/>
                <a:sym typeface="+mn-lt"/>
              </a:endParaRPr>
            </a:p>
          </p:txBody>
        </p:sp>
        <p:sp>
          <p:nvSpPr>
            <p:cNvPr id="30" name="文本框 29">
              <a:extLst>
                <a:ext uri="{FF2B5EF4-FFF2-40B4-BE49-F238E27FC236}">
                  <a16:creationId xmlns:a16="http://schemas.microsoft.com/office/drawing/2014/main" id="{71877223-AAD7-4D2A-A993-5C87C7D42391}"/>
                </a:ext>
              </a:extLst>
            </p:cNvPr>
            <p:cNvSpPr txBox="1"/>
            <p:nvPr/>
          </p:nvSpPr>
          <p:spPr>
            <a:xfrm>
              <a:off x="3492537" y="2007283"/>
              <a:ext cx="1745770" cy="257506"/>
            </a:xfrm>
            <a:prstGeom prst="rect">
              <a:avLst/>
            </a:prstGeom>
            <a:noFill/>
          </p:spPr>
          <p:txBody>
            <a:bodyPr wrap="square">
              <a:spAutoFit/>
            </a:bodyPr>
            <a:lstStyle/>
            <a:p>
              <a:pPr algn="dist">
                <a:lnSpc>
                  <a:spcPts val="1400"/>
                </a:lnSpc>
              </a:pPr>
              <a:r>
                <a:rPr lang="en-US" altLang="zh-CN" sz="1000" spc="100">
                  <a:solidFill>
                    <a:srgbClr val="B8914B"/>
                  </a:solidFill>
                  <a:cs typeface="+mn-ea"/>
                  <a:sym typeface="+mn-lt"/>
                </a:rPr>
                <a:t>BACKGROUNG BUSIC</a:t>
              </a:r>
              <a:endParaRPr lang="zh-CN" altLang="en-US" sz="1000" spc="100" dirty="0">
                <a:solidFill>
                  <a:srgbClr val="B8914B"/>
                </a:solidFill>
                <a:cs typeface="+mn-ea"/>
                <a:sym typeface="+mn-lt"/>
              </a:endParaRPr>
            </a:p>
          </p:txBody>
        </p:sp>
      </p:grpSp>
      <p:sp>
        <p:nvSpPr>
          <p:cNvPr id="32" name="TextBox 31"/>
          <p:cNvSpPr txBox="1"/>
          <p:nvPr/>
        </p:nvSpPr>
        <p:spPr>
          <a:xfrm>
            <a:off x="107505" y="660286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43374742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0-#ppt_w/2"/>
                                          </p:val>
                                        </p:tav>
                                        <p:tav tm="100000">
                                          <p:val>
                                            <p:strVal val="#ppt_x"/>
                                          </p:val>
                                        </p:tav>
                                      </p:tavLst>
                                    </p:anim>
                                    <p:anim calcmode="lin" valueType="num">
                                      <p:cBhvr additive="base">
                                        <p:cTn id="1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532334" y="291909"/>
            <a:ext cx="3133866" cy="523220"/>
          </a:xfrm>
          <a:prstGeom prst="rect">
            <a:avLst/>
          </a:prstGeom>
          <a:noFill/>
        </p:spPr>
        <p:txBody>
          <a:bodyPr wrap="square" rtlCol="0">
            <a:spAutoFit/>
          </a:bodyPr>
          <a:lstStyle/>
          <a:p>
            <a:pPr algn="dist"/>
            <a:r>
              <a:rPr lang="zh-CN" altLang="en-US" sz="2800">
                <a:solidFill>
                  <a:srgbClr val="B8914B"/>
                </a:solidFill>
                <a:cs typeface="+mn-ea"/>
                <a:sym typeface="+mn-lt"/>
              </a:rPr>
              <a:t>键盘控制接口介绍</a:t>
            </a:r>
            <a:endParaRPr lang="zh-CN" altLang="en-US" sz="2800" dirty="0">
              <a:solidFill>
                <a:srgbClr val="B8914B"/>
              </a:solidFill>
              <a:cs typeface="+mn-ea"/>
              <a:sym typeface="+mn-lt"/>
            </a:endParaRPr>
          </a:p>
        </p:txBody>
      </p:sp>
      <p:sp>
        <p:nvSpPr>
          <p:cNvPr id="20" name="文本框 19">
            <a:extLst>
              <a:ext uri="{FF2B5EF4-FFF2-40B4-BE49-F238E27FC236}">
                <a16:creationId xmlns:a16="http://schemas.microsoft.com/office/drawing/2014/main" id="{3C9FC170-E875-4DAC-851D-603052FF3922}"/>
              </a:ext>
            </a:extLst>
          </p:cNvPr>
          <p:cNvSpPr txBox="1"/>
          <p:nvPr/>
        </p:nvSpPr>
        <p:spPr>
          <a:xfrm>
            <a:off x="3420749" y="762807"/>
            <a:ext cx="5350502" cy="257506"/>
          </a:xfrm>
          <a:prstGeom prst="rect">
            <a:avLst/>
          </a:prstGeom>
          <a:noFill/>
        </p:spPr>
        <p:txBody>
          <a:bodyPr wrap="square">
            <a:spAutoFit/>
          </a:bodyPr>
          <a:lstStyle/>
          <a:p>
            <a:pPr algn="ctr">
              <a:lnSpc>
                <a:spcPts val="1400"/>
              </a:lnSpc>
            </a:pPr>
            <a:r>
              <a:rPr lang="en-US" altLang="zh-CN" sz="1000" spc="100">
                <a:solidFill>
                  <a:schemeClr val="tx1">
                    <a:lumMod val="85000"/>
                    <a:lumOff val="15000"/>
                  </a:schemeClr>
                </a:solidFill>
                <a:cs typeface="+mn-ea"/>
                <a:sym typeface="+mn-lt"/>
              </a:rPr>
              <a:t>Introduction to interfaces</a:t>
            </a:r>
            <a:endParaRPr lang="zh-CN" altLang="en-US" sz="1000" spc="100" dirty="0">
              <a:solidFill>
                <a:schemeClr val="tx1">
                  <a:lumMod val="85000"/>
                  <a:lumOff val="15000"/>
                </a:schemeClr>
              </a:solidFill>
              <a:cs typeface="+mn-ea"/>
              <a:sym typeface="+mn-lt"/>
            </a:endParaRP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文本框 9">
            <a:extLst>
              <a:ext uri="{FF2B5EF4-FFF2-40B4-BE49-F238E27FC236}">
                <a16:creationId xmlns:a16="http://schemas.microsoft.com/office/drawing/2014/main" id="{E9CEDD32-BCBD-42D5-ADD4-AF7FDCDCE18E}"/>
              </a:ext>
            </a:extLst>
          </p:cNvPr>
          <p:cNvSpPr txBox="1"/>
          <p:nvPr/>
        </p:nvSpPr>
        <p:spPr>
          <a:xfrm>
            <a:off x="1295466" y="4399945"/>
            <a:ext cx="1778625" cy="399806"/>
          </a:xfrm>
          <a:prstGeom prst="rect">
            <a:avLst/>
          </a:prstGeom>
          <a:noFill/>
        </p:spPr>
        <p:txBody>
          <a:bodyPr wrap="square" rtlCol="0">
            <a:spAutoFit/>
          </a:bodyPr>
          <a:lstStyle/>
          <a:p>
            <a:pPr algn="ctr"/>
            <a:r>
              <a:rPr lang="zh-CN" altLang="en-US" sz="2000" spc="100">
                <a:solidFill>
                  <a:schemeClr val="tx1">
                    <a:lumMod val="75000"/>
                    <a:lumOff val="25000"/>
                  </a:schemeClr>
                </a:solidFill>
                <a:cs typeface="+mn-ea"/>
                <a:sym typeface="+mn-lt"/>
              </a:rPr>
              <a:t>数据：</a:t>
            </a:r>
            <a:r>
              <a:rPr lang="en-US" altLang="zh-CN" sz="2000" spc="100">
                <a:solidFill>
                  <a:schemeClr val="tx1">
                    <a:lumMod val="75000"/>
                    <a:lumOff val="25000"/>
                  </a:schemeClr>
                </a:solidFill>
                <a:cs typeface="+mn-ea"/>
                <a:sym typeface="+mn-lt"/>
              </a:rPr>
              <a:t>ASCII</a:t>
            </a:r>
            <a:endParaRPr lang="zh-CN" altLang="en-US" sz="2000" spc="100" dirty="0">
              <a:solidFill>
                <a:schemeClr val="tx1">
                  <a:lumMod val="75000"/>
                  <a:lumOff val="25000"/>
                </a:schemeClr>
              </a:solidFill>
              <a:cs typeface="+mn-ea"/>
              <a:sym typeface="+mn-lt"/>
            </a:endParaRPr>
          </a:p>
        </p:txBody>
      </p:sp>
      <p:sp>
        <p:nvSpPr>
          <p:cNvPr id="11" name="文本框 10">
            <a:extLst>
              <a:ext uri="{FF2B5EF4-FFF2-40B4-BE49-F238E27FC236}">
                <a16:creationId xmlns:a16="http://schemas.microsoft.com/office/drawing/2014/main" id="{B823E1F4-04AE-4D44-84F8-46CB0DA7501F}"/>
              </a:ext>
            </a:extLst>
          </p:cNvPr>
          <p:cNvSpPr txBox="1"/>
          <p:nvPr/>
        </p:nvSpPr>
        <p:spPr>
          <a:xfrm>
            <a:off x="1345086" y="4800055"/>
            <a:ext cx="4442389" cy="831253"/>
          </a:xfrm>
          <a:prstGeom prst="rect">
            <a:avLst/>
          </a:prstGeom>
          <a:noFill/>
        </p:spPr>
        <p:txBody>
          <a:bodyPr wrap="square" rtlCol="0">
            <a:spAutoFit/>
          </a:bodyPr>
          <a:lstStyle/>
          <a:p>
            <a:pPr algn="just">
              <a:lnSpc>
                <a:spcPts val="2000"/>
              </a:lnSpc>
            </a:pPr>
            <a:r>
              <a:rPr lang="zh-CN" altLang="en-US" sz="1100" spc="100">
                <a:solidFill>
                  <a:schemeClr val="tx1">
                    <a:lumMod val="75000"/>
                    <a:lumOff val="25000"/>
                  </a:schemeClr>
                </a:solidFill>
                <a:cs typeface="+mn-ea"/>
                <a:sym typeface="+mn-lt"/>
              </a:rPr>
              <a:t>每一个时钟周期从键盘缓冲区读取最前端字符的</a:t>
            </a:r>
            <a:r>
              <a:rPr lang="en-US" altLang="zh-CN" sz="1100" spc="100">
                <a:solidFill>
                  <a:schemeClr val="tx1">
                    <a:lumMod val="75000"/>
                    <a:lumOff val="25000"/>
                  </a:schemeClr>
                </a:solidFill>
                <a:cs typeface="+mn-ea"/>
                <a:sym typeface="+mn-lt"/>
              </a:rPr>
              <a:t>ASCII</a:t>
            </a:r>
            <a:r>
              <a:rPr lang="zh-CN" altLang="en-US" sz="1100" spc="100">
                <a:solidFill>
                  <a:schemeClr val="tx1">
                    <a:lumMod val="75000"/>
                    <a:lumOff val="25000"/>
                  </a:schemeClr>
                </a:solidFill>
                <a:cs typeface="+mn-ea"/>
                <a:sym typeface="+mn-lt"/>
              </a:rPr>
              <a:t>码，</a:t>
            </a:r>
            <a:endParaRPr lang="en-US" altLang="zh-CN" sz="1100" spc="100">
              <a:solidFill>
                <a:schemeClr val="tx1">
                  <a:lumMod val="75000"/>
                  <a:lumOff val="25000"/>
                </a:schemeClr>
              </a:solidFill>
              <a:cs typeface="+mn-ea"/>
              <a:sym typeface="+mn-lt"/>
            </a:endParaRPr>
          </a:p>
          <a:p>
            <a:pPr algn="just">
              <a:lnSpc>
                <a:spcPts val="2000"/>
              </a:lnSpc>
            </a:pPr>
            <a:r>
              <a:rPr lang="zh-CN" altLang="en-US" sz="1100" spc="100">
                <a:solidFill>
                  <a:schemeClr val="tx1">
                    <a:lumMod val="75000"/>
                    <a:lumOff val="25000"/>
                  </a:schemeClr>
                </a:solidFill>
                <a:cs typeface="+mn-ea"/>
                <a:sym typeface="+mn-lt"/>
              </a:rPr>
              <a:t>传输给键盘解析电路，从而生成上下左右移动信号。</a:t>
            </a:r>
            <a:endParaRPr lang="zh-CN" altLang="en-US" sz="1100" spc="100" dirty="0">
              <a:solidFill>
                <a:schemeClr val="tx1">
                  <a:lumMod val="75000"/>
                  <a:lumOff val="25000"/>
                </a:schemeClr>
              </a:solidFill>
              <a:cs typeface="+mn-ea"/>
              <a:sym typeface="+mn-lt"/>
            </a:endParaRPr>
          </a:p>
          <a:p>
            <a:pPr algn="just">
              <a:lnSpc>
                <a:spcPts val="2000"/>
              </a:lnSpc>
            </a:pPr>
            <a:endParaRPr lang="zh-CN" altLang="en-US" sz="1100" spc="100" dirty="0">
              <a:solidFill>
                <a:schemeClr val="tx1">
                  <a:lumMod val="75000"/>
                  <a:lumOff val="25000"/>
                </a:schemeClr>
              </a:solidFill>
              <a:cs typeface="+mn-ea"/>
              <a:sym typeface="+mn-lt"/>
            </a:endParaRPr>
          </a:p>
        </p:txBody>
      </p:sp>
      <p:sp>
        <p:nvSpPr>
          <p:cNvPr id="12" name="文本框 11">
            <a:extLst>
              <a:ext uri="{FF2B5EF4-FFF2-40B4-BE49-F238E27FC236}">
                <a16:creationId xmlns:a16="http://schemas.microsoft.com/office/drawing/2014/main" id="{475AC857-374E-4402-B7F1-B1795E4E868F}"/>
              </a:ext>
            </a:extLst>
          </p:cNvPr>
          <p:cNvSpPr txBox="1"/>
          <p:nvPr/>
        </p:nvSpPr>
        <p:spPr>
          <a:xfrm>
            <a:off x="1345086" y="1527457"/>
            <a:ext cx="3609073" cy="461665"/>
          </a:xfrm>
          <a:prstGeom prst="rect">
            <a:avLst/>
          </a:prstGeom>
          <a:noFill/>
        </p:spPr>
        <p:txBody>
          <a:bodyPr wrap="square" rtlCol="0">
            <a:spAutoFit/>
          </a:bodyPr>
          <a:lstStyle/>
          <a:p>
            <a:pPr algn="just"/>
            <a:r>
              <a:rPr lang="en-US" altLang="zh-CN" sz="2400" spc="100">
                <a:solidFill>
                  <a:schemeClr val="tx1">
                    <a:lumMod val="75000"/>
                    <a:lumOff val="25000"/>
                  </a:schemeClr>
                </a:solidFill>
                <a:cs typeface="+mn-ea"/>
                <a:sym typeface="+mn-lt"/>
              </a:rPr>
              <a:t>Keyboard</a:t>
            </a:r>
            <a:endParaRPr lang="zh-CN" altLang="en-US" sz="2400" spc="100" dirty="0">
              <a:solidFill>
                <a:schemeClr val="tx1">
                  <a:lumMod val="75000"/>
                  <a:lumOff val="25000"/>
                </a:schemeClr>
              </a:solidFill>
              <a:cs typeface="+mn-ea"/>
              <a:sym typeface="+mn-lt"/>
            </a:endParaRPr>
          </a:p>
        </p:txBody>
      </p:sp>
      <p:sp>
        <p:nvSpPr>
          <p:cNvPr id="13" name="文本框 12">
            <a:extLst>
              <a:ext uri="{FF2B5EF4-FFF2-40B4-BE49-F238E27FC236}">
                <a16:creationId xmlns:a16="http://schemas.microsoft.com/office/drawing/2014/main" id="{FD0E5462-6840-41FC-9747-C81EB8FFDE72}"/>
              </a:ext>
            </a:extLst>
          </p:cNvPr>
          <p:cNvSpPr txBox="1"/>
          <p:nvPr/>
        </p:nvSpPr>
        <p:spPr>
          <a:xfrm>
            <a:off x="6400867" y="4423681"/>
            <a:ext cx="1885293" cy="400110"/>
          </a:xfrm>
          <a:prstGeom prst="rect">
            <a:avLst/>
          </a:prstGeom>
          <a:noFill/>
        </p:spPr>
        <p:txBody>
          <a:bodyPr wrap="square" rtlCol="0">
            <a:spAutoFit/>
          </a:bodyPr>
          <a:lstStyle/>
          <a:p>
            <a:pPr algn="ctr"/>
            <a:r>
              <a:rPr lang="zh-CN" altLang="en-US" sz="2000" spc="100">
                <a:solidFill>
                  <a:schemeClr val="tx1">
                    <a:lumMod val="75000"/>
                    <a:lumOff val="25000"/>
                  </a:schemeClr>
                </a:solidFill>
                <a:cs typeface="+mn-ea"/>
                <a:sym typeface="+mn-lt"/>
              </a:rPr>
              <a:t>输出控制信号</a:t>
            </a:r>
            <a:endParaRPr lang="zh-CN" altLang="en-US" sz="2000" spc="100" dirty="0">
              <a:solidFill>
                <a:schemeClr val="tx1">
                  <a:lumMod val="75000"/>
                  <a:lumOff val="25000"/>
                </a:schemeClr>
              </a:solidFill>
              <a:cs typeface="+mn-ea"/>
              <a:sym typeface="+mn-lt"/>
            </a:endParaRPr>
          </a:p>
        </p:txBody>
      </p:sp>
      <p:sp>
        <p:nvSpPr>
          <p:cNvPr id="14" name="文本框 13">
            <a:extLst>
              <a:ext uri="{FF2B5EF4-FFF2-40B4-BE49-F238E27FC236}">
                <a16:creationId xmlns:a16="http://schemas.microsoft.com/office/drawing/2014/main" id="{9BA7FF30-D056-4AC6-AEBC-2826297152FF}"/>
              </a:ext>
            </a:extLst>
          </p:cNvPr>
          <p:cNvSpPr txBox="1"/>
          <p:nvPr/>
        </p:nvSpPr>
        <p:spPr>
          <a:xfrm>
            <a:off x="6450486" y="4823791"/>
            <a:ext cx="4442389" cy="318292"/>
          </a:xfrm>
          <a:prstGeom prst="rect">
            <a:avLst/>
          </a:prstGeom>
          <a:noFill/>
        </p:spPr>
        <p:txBody>
          <a:bodyPr wrap="square" rtlCol="0">
            <a:spAutoFit/>
          </a:bodyPr>
          <a:lstStyle/>
          <a:p>
            <a:pPr algn="just">
              <a:lnSpc>
                <a:spcPts val="2000"/>
              </a:lnSpc>
            </a:pPr>
            <a:r>
              <a:rPr lang="zh-CN" altLang="en-US" sz="1100" spc="100">
                <a:solidFill>
                  <a:schemeClr val="tx1">
                    <a:lumMod val="75000"/>
                    <a:lumOff val="25000"/>
                  </a:schemeClr>
                </a:solidFill>
                <a:cs typeface="+mn-ea"/>
                <a:sym typeface="+mn-lt"/>
              </a:rPr>
              <a:t>解析输入的字符</a:t>
            </a:r>
            <a:r>
              <a:rPr lang="en-US" altLang="zh-CN" sz="1100" spc="100">
                <a:solidFill>
                  <a:schemeClr val="tx1">
                    <a:lumMod val="75000"/>
                    <a:lumOff val="25000"/>
                  </a:schemeClr>
                </a:solidFill>
                <a:cs typeface="+mn-ea"/>
                <a:sym typeface="+mn-lt"/>
              </a:rPr>
              <a:t>ASCII</a:t>
            </a:r>
            <a:r>
              <a:rPr lang="zh-CN" altLang="en-US" sz="1100" spc="100">
                <a:solidFill>
                  <a:schemeClr val="tx1">
                    <a:lumMod val="75000"/>
                    <a:lumOff val="25000"/>
                  </a:schemeClr>
                </a:solidFill>
                <a:cs typeface="+mn-ea"/>
                <a:sym typeface="+mn-lt"/>
              </a:rPr>
              <a:t>码，将其转换成上下左右信号。</a:t>
            </a:r>
            <a:endParaRPr lang="zh-CN" altLang="en-US" sz="1100" spc="100" dirty="0">
              <a:solidFill>
                <a:schemeClr val="tx1">
                  <a:lumMod val="75000"/>
                  <a:lumOff val="25000"/>
                </a:schemeClr>
              </a:solidFill>
              <a:cs typeface="+mn-ea"/>
              <a:sym typeface="+mn-lt"/>
            </a:endParaRPr>
          </a:p>
        </p:txBody>
      </p:sp>
      <p:sp>
        <p:nvSpPr>
          <p:cNvPr id="15" name="文本框 14">
            <a:extLst>
              <a:ext uri="{FF2B5EF4-FFF2-40B4-BE49-F238E27FC236}">
                <a16:creationId xmlns:a16="http://schemas.microsoft.com/office/drawing/2014/main" id="{5EE88430-F678-4983-832F-10D72BAFCA3A}"/>
              </a:ext>
            </a:extLst>
          </p:cNvPr>
          <p:cNvSpPr txBox="1"/>
          <p:nvPr/>
        </p:nvSpPr>
        <p:spPr>
          <a:xfrm>
            <a:off x="6400867" y="1527457"/>
            <a:ext cx="3609073" cy="461665"/>
          </a:xfrm>
          <a:prstGeom prst="rect">
            <a:avLst/>
          </a:prstGeom>
          <a:noFill/>
        </p:spPr>
        <p:txBody>
          <a:bodyPr wrap="square" rtlCol="0">
            <a:spAutoFit/>
          </a:bodyPr>
          <a:lstStyle/>
          <a:p>
            <a:pPr latinLnBrk="1"/>
            <a:r>
              <a:rPr lang="en-US" altLang="zh-CN" sz="2400"/>
              <a:t>Keyboard parsing</a:t>
            </a:r>
          </a:p>
        </p:txBody>
      </p:sp>
      <p:cxnSp>
        <p:nvCxnSpPr>
          <p:cNvPr id="16" name="直接连接符 15">
            <a:extLst>
              <a:ext uri="{FF2B5EF4-FFF2-40B4-BE49-F238E27FC236}">
                <a16:creationId xmlns:a16="http://schemas.microsoft.com/office/drawing/2014/main" id="{9E12886D-0BB4-448B-8D87-B890A47336ED}"/>
              </a:ext>
            </a:extLst>
          </p:cNvPr>
          <p:cNvCxnSpPr>
            <a:cxnSpLocks/>
          </p:cNvCxnSpPr>
          <p:nvPr/>
        </p:nvCxnSpPr>
        <p:spPr>
          <a:xfrm>
            <a:off x="1429201" y="2062897"/>
            <a:ext cx="2261889"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95486D3-B5E7-492C-BF02-C3395E1CC252}"/>
              </a:ext>
            </a:extLst>
          </p:cNvPr>
          <p:cNvCxnSpPr>
            <a:cxnSpLocks/>
          </p:cNvCxnSpPr>
          <p:nvPr/>
        </p:nvCxnSpPr>
        <p:spPr>
          <a:xfrm>
            <a:off x="1429201" y="2062597"/>
            <a:ext cx="1095778" cy="0"/>
          </a:xfrm>
          <a:prstGeom prst="line">
            <a:avLst/>
          </a:prstGeom>
          <a:ln w="38100">
            <a:solidFill>
              <a:srgbClr val="B8914B"/>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9B48FAE-717A-4832-B0DB-B5AE92C69B2D}"/>
              </a:ext>
            </a:extLst>
          </p:cNvPr>
          <p:cNvCxnSpPr>
            <a:cxnSpLocks/>
          </p:cNvCxnSpPr>
          <p:nvPr/>
        </p:nvCxnSpPr>
        <p:spPr>
          <a:xfrm>
            <a:off x="6488993" y="2062897"/>
            <a:ext cx="2261889"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B1FAAA0-1B86-42D6-BE9F-2D3265C91DC6}"/>
              </a:ext>
            </a:extLst>
          </p:cNvPr>
          <p:cNvCxnSpPr>
            <a:cxnSpLocks/>
          </p:cNvCxnSpPr>
          <p:nvPr/>
        </p:nvCxnSpPr>
        <p:spPr>
          <a:xfrm>
            <a:off x="6488993" y="2062597"/>
            <a:ext cx="1095778" cy="0"/>
          </a:xfrm>
          <a:prstGeom prst="line">
            <a:avLst/>
          </a:prstGeom>
          <a:ln w="38100">
            <a:solidFill>
              <a:srgbClr val="B8914B"/>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4248E122-BE12-4DBE-9B87-249C0762C20A}"/>
              </a:ext>
            </a:extLst>
          </p:cNvPr>
          <p:cNvPicPr>
            <a:picLocks noChangeAspect="1"/>
          </p:cNvPicPr>
          <p:nvPr/>
        </p:nvPicPr>
        <p:blipFill>
          <a:blip r:embed="rId3"/>
          <a:stretch>
            <a:fillRect/>
          </a:stretch>
        </p:blipFill>
        <p:spPr>
          <a:xfrm>
            <a:off x="1762801" y="2241750"/>
            <a:ext cx="2155031" cy="774876"/>
          </a:xfrm>
          <a:prstGeom prst="rect">
            <a:avLst/>
          </a:prstGeom>
        </p:spPr>
      </p:pic>
      <p:sp>
        <p:nvSpPr>
          <p:cNvPr id="24" name="标注: 线形(无边框) 23">
            <a:extLst>
              <a:ext uri="{FF2B5EF4-FFF2-40B4-BE49-F238E27FC236}">
                <a16:creationId xmlns:a16="http://schemas.microsoft.com/office/drawing/2014/main" id="{C0C67271-8F92-4DE0-8365-DA90DC25B4B8}"/>
              </a:ext>
            </a:extLst>
          </p:cNvPr>
          <p:cNvSpPr/>
          <p:nvPr/>
        </p:nvSpPr>
        <p:spPr>
          <a:xfrm>
            <a:off x="4009506" y="2470681"/>
            <a:ext cx="1396132" cy="596220"/>
          </a:xfrm>
          <a:prstGeom prst="callout1">
            <a:avLst>
              <a:gd name="adj1" fmla="val 18750"/>
              <a:gd name="adj2" fmla="val -8333"/>
              <a:gd name="adj3" fmla="val 54810"/>
              <a:gd name="adj4" fmla="val -28261"/>
            </a:avLst>
          </a:prstGeom>
          <a:solidFill>
            <a:srgbClr val="B8914B"/>
          </a:solidFill>
          <a:ln>
            <a:solidFill>
              <a:srgbClr val="B8914B"/>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spc="100">
                <a:solidFill>
                  <a:schemeClr val="tx1">
                    <a:lumMod val="75000"/>
                    <a:lumOff val="25000"/>
                  </a:schemeClr>
                </a:solidFill>
                <a:cs typeface="+mn-ea"/>
              </a:rPr>
              <a:t>当前缓冲区最前端字符的</a:t>
            </a:r>
            <a:r>
              <a:rPr lang="en-US" altLang="zh-CN" sz="1100" spc="100">
                <a:solidFill>
                  <a:schemeClr val="tx1">
                    <a:lumMod val="75000"/>
                    <a:lumOff val="25000"/>
                  </a:schemeClr>
                </a:solidFill>
                <a:cs typeface="+mn-ea"/>
              </a:rPr>
              <a:t>ASCII</a:t>
            </a:r>
            <a:r>
              <a:rPr lang="zh-CN" altLang="en-US" sz="1100" spc="100">
                <a:solidFill>
                  <a:schemeClr val="tx1">
                    <a:lumMod val="75000"/>
                    <a:lumOff val="25000"/>
                  </a:schemeClr>
                </a:solidFill>
                <a:cs typeface="+mn-ea"/>
              </a:rPr>
              <a:t>码</a:t>
            </a:r>
          </a:p>
        </p:txBody>
      </p:sp>
      <p:sp>
        <p:nvSpPr>
          <p:cNvPr id="28" name="标注: 线形(无边框) 27">
            <a:extLst>
              <a:ext uri="{FF2B5EF4-FFF2-40B4-BE49-F238E27FC236}">
                <a16:creationId xmlns:a16="http://schemas.microsoft.com/office/drawing/2014/main" id="{0475FE7E-833A-4F58-A429-A49B873A3BBE}"/>
              </a:ext>
            </a:extLst>
          </p:cNvPr>
          <p:cNvSpPr/>
          <p:nvPr/>
        </p:nvSpPr>
        <p:spPr>
          <a:xfrm>
            <a:off x="2754863" y="3381576"/>
            <a:ext cx="1396132" cy="596220"/>
          </a:xfrm>
          <a:prstGeom prst="callout1">
            <a:avLst>
              <a:gd name="adj1" fmla="val -6249"/>
              <a:gd name="adj2" fmla="val 46343"/>
              <a:gd name="adj3" fmla="val -91336"/>
              <a:gd name="adj4" fmla="val 51595"/>
            </a:avLst>
          </a:prstGeom>
          <a:solidFill>
            <a:srgbClr val="B8914B"/>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900" spc="100">
                <a:solidFill>
                  <a:schemeClr val="tx1">
                    <a:lumMod val="75000"/>
                    <a:lumOff val="25000"/>
                  </a:schemeClr>
                </a:solidFill>
                <a:cs typeface="+mn-ea"/>
              </a:rPr>
              <a:t>数据可用：如果缓冲区内含有字符则为</a:t>
            </a:r>
            <a:r>
              <a:rPr lang="en-US" altLang="zh-CN" sz="900" spc="100">
                <a:solidFill>
                  <a:schemeClr val="tx1">
                    <a:lumMod val="75000"/>
                    <a:lumOff val="25000"/>
                  </a:schemeClr>
                </a:solidFill>
                <a:cs typeface="+mn-ea"/>
              </a:rPr>
              <a:t>1</a:t>
            </a:r>
            <a:endParaRPr lang="zh-CN" altLang="en-US" sz="900" spc="100">
              <a:solidFill>
                <a:schemeClr val="tx1">
                  <a:lumMod val="75000"/>
                  <a:lumOff val="25000"/>
                </a:schemeClr>
              </a:solidFill>
              <a:cs typeface="+mn-ea"/>
            </a:endParaRPr>
          </a:p>
        </p:txBody>
      </p:sp>
      <p:sp>
        <p:nvSpPr>
          <p:cNvPr id="29" name="标注: 线形(无边框) 28">
            <a:extLst>
              <a:ext uri="{FF2B5EF4-FFF2-40B4-BE49-F238E27FC236}">
                <a16:creationId xmlns:a16="http://schemas.microsoft.com/office/drawing/2014/main" id="{0FB3371B-D621-4FF2-BED9-B6B093252328}"/>
              </a:ext>
            </a:extLst>
          </p:cNvPr>
          <p:cNvSpPr/>
          <p:nvPr/>
        </p:nvSpPr>
        <p:spPr>
          <a:xfrm>
            <a:off x="2133601" y="3236835"/>
            <a:ext cx="589746" cy="375516"/>
          </a:xfrm>
          <a:prstGeom prst="callout1">
            <a:avLst>
              <a:gd name="adj1" fmla="val -6249"/>
              <a:gd name="adj2" fmla="val 46343"/>
              <a:gd name="adj3" fmla="val -110788"/>
              <a:gd name="adj4" fmla="val -26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spc="100">
                <a:solidFill>
                  <a:schemeClr val="tx1">
                    <a:lumMod val="75000"/>
                    <a:lumOff val="25000"/>
                  </a:schemeClr>
                </a:solidFill>
                <a:cs typeface="+mn-ea"/>
              </a:rPr>
              <a:t>清空</a:t>
            </a:r>
          </a:p>
        </p:txBody>
      </p:sp>
      <p:sp>
        <p:nvSpPr>
          <p:cNvPr id="30" name="标注: 线形(无边框) 29">
            <a:extLst>
              <a:ext uri="{FF2B5EF4-FFF2-40B4-BE49-F238E27FC236}">
                <a16:creationId xmlns:a16="http://schemas.microsoft.com/office/drawing/2014/main" id="{2FE5E12B-2EFD-4FB7-9D0C-4D48AB2E7040}"/>
              </a:ext>
            </a:extLst>
          </p:cNvPr>
          <p:cNvSpPr/>
          <p:nvPr/>
        </p:nvSpPr>
        <p:spPr>
          <a:xfrm>
            <a:off x="1467928" y="3726016"/>
            <a:ext cx="805913" cy="367389"/>
          </a:xfrm>
          <a:prstGeom prst="callout1">
            <a:avLst>
              <a:gd name="adj1" fmla="val -6249"/>
              <a:gd name="adj2" fmla="val 46343"/>
              <a:gd name="adj3" fmla="val -237443"/>
              <a:gd name="adj4" fmla="val 6720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spc="100">
                <a:solidFill>
                  <a:schemeClr val="tx1">
                    <a:lumMod val="75000"/>
                    <a:lumOff val="25000"/>
                  </a:schemeClr>
                </a:solidFill>
                <a:cs typeface="+mn-ea"/>
              </a:rPr>
              <a:t>读使能</a:t>
            </a:r>
          </a:p>
        </p:txBody>
      </p:sp>
      <p:sp>
        <p:nvSpPr>
          <p:cNvPr id="31" name="标注: 线形(无边框) 30">
            <a:extLst>
              <a:ext uri="{FF2B5EF4-FFF2-40B4-BE49-F238E27FC236}">
                <a16:creationId xmlns:a16="http://schemas.microsoft.com/office/drawing/2014/main" id="{70AEFF62-55EF-461C-BC83-4AD4E3CDFEEB}"/>
              </a:ext>
            </a:extLst>
          </p:cNvPr>
          <p:cNvSpPr/>
          <p:nvPr/>
        </p:nvSpPr>
        <p:spPr>
          <a:xfrm>
            <a:off x="742541" y="2762257"/>
            <a:ext cx="571467" cy="304640"/>
          </a:xfrm>
          <a:prstGeom prst="callout1">
            <a:avLst>
              <a:gd name="adj1" fmla="val 46771"/>
              <a:gd name="adj2" fmla="val 103249"/>
              <a:gd name="adj3" fmla="val -17371"/>
              <a:gd name="adj4" fmla="val 19204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spc="100">
                <a:solidFill>
                  <a:schemeClr val="tx1">
                    <a:lumMod val="75000"/>
                    <a:lumOff val="25000"/>
                  </a:schemeClr>
                </a:solidFill>
                <a:cs typeface="+mn-ea"/>
              </a:rPr>
              <a:t>时钟</a:t>
            </a:r>
          </a:p>
        </p:txBody>
      </p:sp>
      <p:pic>
        <p:nvPicPr>
          <p:cNvPr id="6" name="图片 5">
            <a:extLst>
              <a:ext uri="{FF2B5EF4-FFF2-40B4-BE49-F238E27FC236}">
                <a16:creationId xmlns:a16="http://schemas.microsoft.com/office/drawing/2014/main" id="{64EF6821-586B-4517-A668-D270878F8FAE}"/>
              </a:ext>
            </a:extLst>
          </p:cNvPr>
          <p:cNvPicPr>
            <a:picLocks noChangeAspect="1"/>
          </p:cNvPicPr>
          <p:nvPr/>
        </p:nvPicPr>
        <p:blipFill>
          <a:blip r:embed="rId4"/>
          <a:stretch>
            <a:fillRect/>
          </a:stretch>
        </p:blipFill>
        <p:spPr>
          <a:xfrm>
            <a:off x="7195412" y="2087838"/>
            <a:ext cx="2638095" cy="1361905"/>
          </a:xfrm>
          <a:prstGeom prst="rect">
            <a:avLst/>
          </a:prstGeom>
        </p:spPr>
      </p:pic>
      <p:sp>
        <p:nvSpPr>
          <p:cNvPr id="32" name="标注: 线形(无边框) 31">
            <a:extLst>
              <a:ext uri="{FF2B5EF4-FFF2-40B4-BE49-F238E27FC236}">
                <a16:creationId xmlns:a16="http://schemas.microsoft.com/office/drawing/2014/main" id="{9E89307D-934C-47E2-AC56-369E4DD1857E}"/>
              </a:ext>
            </a:extLst>
          </p:cNvPr>
          <p:cNvSpPr/>
          <p:nvPr/>
        </p:nvSpPr>
        <p:spPr>
          <a:xfrm>
            <a:off x="9787693" y="2014062"/>
            <a:ext cx="1396132" cy="596220"/>
          </a:xfrm>
          <a:prstGeom prst="callout1">
            <a:avLst>
              <a:gd name="adj1" fmla="val 18750"/>
              <a:gd name="adj2" fmla="val -8333"/>
              <a:gd name="adj3" fmla="val 54810"/>
              <a:gd name="adj4" fmla="val -2826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100" spc="100">
                <a:solidFill>
                  <a:schemeClr val="tx1">
                    <a:lumMod val="75000"/>
                    <a:lumOff val="25000"/>
                  </a:schemeClr>
                </a:solidFill>
                <a:cs typeface="+mn-ea"/>
              </a:rPr>
              <a:t>当前缓冲区最前端字符的</a:t>
            </a:r>
            <a:r>
              <a:rPr lang="en-US" altLang="zh-CN" sz="1100" spc="100">
                <a:solidFill>
                  <a:schemeClr val="tx1">
                    <a:lumMod val="75000"/>
                    <a:lumOff val="25000"/>
                  </a:schemeClr>
                </a:solidFill>
                <a:cs typeface="+mn-ea"/>
              </a:rPr>
              <a:t>ASCII</a:t>
            </a:r>
            <a:r>
              <a:rPr lang="zh-CN" altLang="en-US" sz="1100" spc="100">
                <a:solidFill>
                  <a:schemeClr val="tx1">
                    <a:lumMod val="75000"/>
                    <a:lumOff val="25000"/>
                  </a:schemeClr>
                </a:solidFill>
                <a:cs typeface="+mn-ea"/>
              </a:rPr>
              <a:t>码</a:t>
            </a:r>
          </a:p>
        </p:txBody>
      </p:sp>
      <p:sp>
        <p:nvSpPr>
          <p:cNvPr id="33" name="标注: 线形(无边框) 32">
            <a:extLst>
              <a:ext uri="{FF2B5EF4-FFF2-40B4-BE49-F238E27FC236}">
                <a16:creationId xmlns:a16="http://schemas.microsoft.com/office/drawing/2014/main" id="{182EFBFC-B250-4BC8-BEEF-5882B11621D0}"/>
              </a:ext>
            </a:extLst>
          </p:cNvPr>
          <p:cNvSpPr/>
          <p:nvPr/>
        </p:nvSpPr>
        <p:spPr>
          <a:xfrm>
            <a:off x="6211123" y="2232791"/>
            <a:ext cx="647512" cy="310452"/>
          </a:xfrm>
          <a:prstGeom prst="callout1">
            <a:avLst>
              <a:gd name="adj1" fmla="val 125027"/>
              <a:gd name="adj2" fmla="val 175104"/>
              <a:gd name="adj3" fmla="val 85175"/>
              <a:gd name="adj4" fmla="val 1013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spc="100">
                <a:solidFill>
                  <a:schemeClr val="tx1">
                    <a:lumMod val="75000"/>
                    <a:lumOff val="25000"/>
                  </a:schemeClr>
                </a:solidFill>
                <a:cs typeface="+mn-ea"/>
              </a:rPr>
              <a:t>时钟</a:t>
            </a:r>
          </a:p>
        </p:txBody>
      </p:sp>
      <p:sp>
        <p:nvSpPr>
          <p:cNvPr id="34" name="标注: 线形(无边框) 33">
            <a:extLst>
              <a:ext uri="{FF2B5EF4-FFF2-40B4-BE49-F238E27FC236}">
                <a16:creationId xmlns:a16="http://schemas.microsoft.com/office/drawing/2014/main" id="{789FFDFF-CA32-4C8E-8C3A-A405F841834B}"/>
              </a:ext>
            </a:extLst>
          </p:cNvPr>
          <p:cNvSpPr/>
          <p:nvPr/>
        </p:nvSpPr>
        <p:spPr>
          <a:xfrm>
            <a:off x="6211123" y="2911671"/>
            <a:ext cx="647512" cy="310452"/>
          </a:xfrm>
          <a:prstGeom prst="callout1">
            <a:avLst>
              <a:gd name="adj1" fmla="val 6605"/>
              <a:gd name="adj2" fmla="val 180927"/>
              <a:gd name="adj3" fmla="val 30518"/>
              <a:gd name="adj4" fmla="val 10567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spc="100">
                <a:solidFill>
                  <a:schemeClr val="tx1">
                    <a:lumMod val="75000"/>
                    <a:lumOff val="25000"/>
                  </a:schemeClr>
                </a:solidFill>
                <a:cs typeface="+mn-ea"/>
              </a:rPr>
              <a:t>清空</a:t>
            </a:r>
          </a:p>
        </p:txBody>
      </p:sp>
      <p:sp>
        <p:nvSpPr>
          <p:cNvPr id="35" name="标注: 线形(无边框) 34">
            <a:extLst>
              <a:ext uri="{FF2B5EF4-FFF2-40B4-BE49-F238E27FC236}">
                <a16:creationId xmlns:a16="http://schemas.microsoft.com/office/drawing/2014/main" id="{D2E5ADBF-3E91-4A64-B690-D404FA3CE8F4}"/>
              </a:ext>
            </a:extLst>
          </p:cNvPr>
          <p:cNvSpPr/>
          <p:nvPr/>
        </p:nvSpPr>
        <p:spPr>
          <a:xfrm>
            <a:off x="6972425" y="3649858"/>
            <a:ext cx="647512" cy="259852"/>
          </a:xfrm>
          <a:prstGeom prst="callout1">
            <a:avLst>
              <a:gd name="adj1" fmla="val -1506"/>
              <a:gd name="adj2" fmla="val 74702"/>
              <a:gd name="adj3" fmla="val -160448"/>
              <a:gd name="adj4" fmla="val 106307"/>
            </a:avLst>
          </a:prstGeom>
          <a:solidFill>
            <a:srgbClr val="B8914B"/>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spc="100">
                <a:solidFill>
                  <a:schemeClr val="tx1">
                    <a:lumMod val="75000"/>
                    <a:lumOff val="25000"/>
                  </a:schemeClr>
                </a:solidFill>
                <a:cs typeface="+mn-ea"/>
              </a:rPr>
              <a:t>Up</a:t>
            </a:r>
            <a:r>
              <a:rPr lang="zh-CN" altLang="en-US" sz="800" spc="100">
                <a:solidFill>
                  <a:schemeClr val="tx1">
                    <a:lumMod val="75000"/>
                    <a:lumOff val="25000"/>
                  </a:schemeClr>
                </a:solidFill>
                <a:cs typeface="+mn-ea"/>
              </a:rPr>
              <a:t>信号</a:t>
            </a:r>
          </a:p>
        </p:txBody>
      </p:sp>
      <p:sp>
        <p:nvSpPr>
          <p:cNvPr id="36" name="标注: 线形(无边框) 35">
            <a:extLst>
              <a:ext uri="{FF2B5EF4-FFF2-40B4-BE49-F238E27FC236}">
                <a16:creationId xmlns:a16="http://schemas.microsoft.com/office/drawing/2014/main" id="{4F61FD4B-8303-4AC4-B90F-729BCB337BB4}"/>
              </a:ext>
            </a:extLst>
          </p:cNvPr>
          <p:cNvSpPr/>
          <p:nvPr/>
        </p:nvSpPr>
        <p:spPr>
          <a:xfrm>
            <a:off x="7666200" y="3649858"/>
            <a:ext cx="751935" cy="259852"/>
          </a:xfrm>
          <a:prstGeom prst="callout1">
            <a:avLst>
              <a:gd name="adj1" fmla="val -1506"/>
              <a:gd name="adj2" fmla="val 39762"/>
              <a:gd name="adj3" fmla="val -153193"/>
              <a:gd name="adj4" fmla="val 61176"/>
            </a:avLst>
          </a:prstGeom>
          <a:solidFill>
            <a:srgbClr val="B8914B"/>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spc="100">
                <a:solidFill>
                  <a:schemeClr val="tx1">
                    <a:lumMod val="75000"/>
                    <a:lumOff val="25000"/>
                  </a:schemeClr>
                </a:solidFill>
                <a:cs typeface="+mn-ea"/>
              </a:rPr>
              <a:t>Down</a:t>
            </a:r>
            <a:r>
              <a:rPr lang="zh-CN" altLang="en-US" sz="800" spc="100">
                <a:solidFill>
                  <a:schemeClr val="tx1">
                    <a:lumMod val="75000"/>
                    <a:lumOff val="25000"/>
                  </a:schemeClr>
                </a:solidFill>
                <a:cs typeface="+mn-ea"/>
              </a:rPr>
              <a:t>信号</a:t>
            </a:r>
          </a:p>
        </p:txBody>
      </p:sp>
      <p:sp>
        <p:nvSpPr>
          <p:cNvPr id="37" name="标注: 线形(无边框) 36">
            <a:extLst>
              <a:ext uri="{FF2B5EF4-FFF2-40B4-BE49-F238E27FC236}">
                <a16:creationId xmlns:a16="http://schemas.microsoft.com/office/drawing/2014/main" id="{534E4CB1-AB96-4928-A79A-792A46C1CBC7}"/>
              </a:ext>
            </a:extLst>
          </p:cNvPr>
          <p:cNvSpPr/>
          <p:nvPr/>
        </p:nvSpPr>
        <p:spPr>
          <a:xfrm>
            <a:off x="8553047" y="3646731"/>
            <a:ext cx="647512" cy="259852"/>
          </a:xfrm>
          <a:prstGeom prst="callout1">
            <a:avLst>
              <a:gd name="adj1" fmla="val -5134"/>
              <a:gd name="adj2" fmla="val 48538"/>
              <a:gd name="adj3" fmla="val -164076"/>
              <a:gd name="adj4" fmla="val 22312"/>
            </a:avLst>
          </a:prstGeom>
          <a:solidFill>
            <a:srgbClr val="B8914B"/>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spc="100">
                <a:solidFill>
                  <a:schemeClr val="tx1">
                    <a:lumMod val="75000"/>
                    <a:lumOff val="25000"/>
                  </a:schemeClr>
                </a:solidFill>
                <a:cs typeface="+mn-ea"/>
              </a:rPr>
              <a:t>Left</a:t>
            </a:r>
            <a:r>
              <a:rPr lang="zh-CN" altLang="en-US" sz="800" spc="100">
                <a:solidFill>
                  <a:schemeClr val="tx1">
                    <a:lumMod val="75000"/>
                    <a:lumOff val="25000"/>
                  </a:schemeClr>
                </a:solidFill>
                <a:cs typeface="+mn-ea"/>
              </a:rPr>
              <a:t>信号</a:t>
            </a:r>
          </a:p>
        </p:txBody>
      </p:sp>
      <p:sp>
        <p:nvSpPr>
          <p:cNvPr id="38" name="标注: 线形(无边框) 37">
            <a:extLst>
              <a:ext uri="{FF2B5EF4-FFF2-40B4-BE49-F238E27FC236}">
                <a16:creationId xmlns:a16="http://schemas.microsoft.com/office/drawing/2014/main" id="{00B35643-57F6-42A6-90BC-BE95BD5B80E8}"/>
              </a:ext>
            </a:extLst>
          </p:cNvPr>
          <p:cNvSpPr/>
          <p:nvPr/>
        </p:nvSpPr>
        <p:spPr>
          <a:xfrm>
            <a:off x="9421924" y="3644374"/>
            <a:ext cx="751934" cy="259851"/>
          </a:xfrm>
          <a:prstGeom prst="callout1">
            <a:avLst>
              <a:gd name="adj1" fmla="val -5134"/>
              <a:gd name="adj2" fmla="val 48538"/>
              <a:gd name="adj3" fmla="val -156821"/>
              <a:gd name="adj4" fmla="val -47569"/>
            </a:avLst>
          </a:prstGeom>
          <a:solidFill>
            <a:srgbClr val="B8914B"/>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spc="100">
                <a:solidFill>
                  <a:schemeClr val="tx1">
                    <a:lumMod val="75000"/>
                    <a:lumOff val="25000"/>
                  </a:schemeClr>
                </a:solidFill>
                <a:cs typeface="+mn-ea"/>
              </a:rPr>
              <a:t>Right</a:t>
            </a:r>
            <a:r>
              <a:rPr lang="zh-CN" altLang="en-US" sz="800" spc="100">
                <a:solidFill>
                  <a:schemeClr val="tx1">
                    <a:lumMod val="75000"/>
                    <a:lumOff val="25000"/>
                  </a:schemeClr>
                </a:solidFill>
                <a:cs typeface="+mn-ea"/>
              </a:rPr>
              <a:t>信号</a:t>
            </a:r>
          </a:p>
        </p:txBody>
      </p:sp>
    </p:spTree>
    <p:extLst>
      <p:ext uri="{BB962C8B-B14F-4D97-AF65-F5344CB8AC3E}">
        <p14:creationId xmlns:p14="http://schemas.microsoft.com/office/powerpoint/2010/main" val="343443845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0-#ppt_w/2"/>
                                          </p:val>
                                        </p:tav>
                                        <p:tav tm="100000">
                                          <p:val>
                                            <p:strVal val="#ppt_x"/>
                                          </p:val>
                                        </p:tav>
                                      </p:tavLst>
                                    </p:anim>
                                    <p:anim calcmode="lin" valueType="num">
                                      <p:cBhvr additive="base">
                                        <p:cTn id="16" dur="10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0-#ppt_w/2"/>
                                          </p:val>
                                        </p:tav>
                                        <p:tav tm="100000">
                                          <p:val>
                                            <p:strVal val="#ppt_x"/>
                                          </p:val>
                                        </p:tav>
                                      </p:tavLst>
                                    </p:anim>
                                    <p:anim calcmode="lin" valueType="num">
                                      <p:cBhvr additive="base">
                                        <p:cTn id="20" dur="10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0-#ppt_w/2"/>
                                          </p:val>
                                        </p:tav>
                                        <p:tav tm="100000">
                                          <p:val>
                                            <p:strVal val="#ppt_x"/>
                                          </p:val>
                                        </p:tav>
                                      </p:tavLst>
                                    </p:anim>
                                    <p:anim calcmode="lin" valueType="num">
                                      <p:cBhvr additive="base">
                                        <p:cTn id="24" dur="10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000" fill="hold"/>
                                        <p:tgtEl>
                                          <p:spTgt spid="15"/>
                                        </p:tgtEl>
                                        <p:attrNameLst>
                                          <p:attrName>ppt_x</p:attrName>
                                        </p:attrNameLst>
                                      </p:cBhvr>
                                      <p:tavLst>
                                        <p:tav tm="0">
                                          <p:val>
                                            <p:strVal val="0-#ppt_w/2"/>
                                          </p:val>
                                        </p:tav>
                                        <p:tav tm="100000">
                                          <p:val>
                                            <p:strVal val="#ppt_x"/>
                                          </p:val>
                                        </p:tav>
                                      </p:tavLst>
                                    </p:anim>
                                    <p:anim calcmode="lin" valueType="num">
                                      <p:cBhvr additive="base">
                                        <p:cTn id="28" dur="10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000" fill="hold"/>
                                        <p:tgtEl>
                                          <p:spTgt spid="16"/>
                                        </p:tgtEl>
                                        <p:attrNameLst>
                                          <p:attrName>ppt_x</p:attrName>
                                        </p:attrNameLst>
                                      </p:cBhvr>
                                      <p:tavLst>
                                        <p:tav tm="0">
                                          <p:val>
                                            <p:strVal val="0-#ppt_w/2"/>
                                          </p:val>
                                        </p:tav>
                                        <p:tav tm="100000">
                                          <p:val>
                                            <p:strVal val="#ppt_x"/>
                                          </p:val>
                                        </p:tav>
                                      </p:tavLst>
                                    </p:anim>
                                    <p:anim calcmode="lin" valueType="num">
                                      <p:cBhvr additive="base">
                                        <p:cTn id="32" dur="10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1000" fill="hold"/>
                                        <p:tgtEl>
                                          <p:spTgt spid="17"/>
                                        </p:tgtEl>
                                        <p:attrNameLst>
                                          <p:attrName>ppt_x</p:attrName>
                                        </p:attrNameLst>
                                      </p:cBhvr>
                                      <p:tavLst>
                                        <p:tav tm="0">
                                          <p:val>
                                            <p:strVal val="0-#ppt_w/2"/>
                                          </p:val>
                                        </p:tav>
                                        <p:tav tm="100000">
                                          <p:val>
                                            <p:strVal val="#ppt_x"/>
                                          </p:val>
                                        </p:tav>
                                      </p:tavLst>
                                    </p:anim>
                                    <p:anim calcmode="lin" valueType="num">
                                      <p:cBhvr additive="base">
                                        <p:cTn id="36" dur="10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1000" fill="hold"/>
                                        <p:tgtEl>
                                          <p:spTgt spid="18"/>
                                        </p:tgtEl>
                                        <p:attrNameLst>
                                          <p:attrName>ppt_x</p:attrName>
                                        </p:attrNameLst>
                                      </p:cBhvr>
                                      <p:tavLst>
                                        <p:tav tm="0">
                                          <p:val>
                                            <p:strVal val="0-#ppt_w/2"/>
                                          </p:val>
                                        </p:tav>
                                        <p:tav tm="100000">
                                          <p:val>
                                            <p:strVal val="#ppt_x"/>
                                          </p:val>
                                        </p:tav>
                                      </p:tavLst>
                                    </p:anim>
                                    <p:anim calcmode="lin" valueType="num">
                                      <p:cBhvr additive="base">
                                        <p:cTn id="40" dur="1000" fill="hold"/>
                                        <p:tgtEl>
                                          <p:spTgt spid="18"/>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1000" fill="hold"/>
                                        <p:tgtEl>
                                          <p:spTgt spid="21"/>
                                        </p:tgtEl>
                                        <p:attrNameLst>
                                          <p:attrName>ppt_x</p:attrName>
                                        </p:attrNameLst>
                                      </p:cBhvr>
                                      <p:tavLst>
                                        <p:tav tm="0">
                                          <p:val>
                                            <p:strVal val="0-#ppt_w/2"/>
                                          </p:val>
                                        </p:tav>
                                        <p:tav tm="100000">
                                          <p:val>
                                            <p:strVal val="#ppt_x"/>
                                          </p:val>
                                        </p:tav>
                                      </p:tavLst>
                                    </p:anim>
                                    <p:anim calcmode="lin" valueType="num">
                                      <p:cBhvr additive="base">
                                        <p:cTn id="44" dur="1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5003986" y="230338"/>
            <a:ext cx="1661805" cy="523220"/>
          </a:xfrm>
          <a:prstGeom prst="rect">
            <a:avLst/>
          </a:prstGeom>
          <a:noFill/>
        </p:spPr>
        <p:txBody>
          <a:bodyPr wrap="square" rtlCol="0">
            <a:spAutoFit/>
          </a:bodyPr>
          <a:lstStyle/>
          <a:p>
            <a:pPr algn="dist"/>
            <a:r>
              <a:rPr lang="zh-CN" altLang="en-US" sz="2800">
                <a:solidFill>
                  <a:srgbClr val="B8914B"/>
                </a:solidFill>
                <a:cs typeface="+mn-ea"/>
                <a:sym typeface="+mn-lt"/>
              </a:rPr>
              <a:t>键盘解析</a:t>
            </a:r>
            <a:endParaRPr lang="zh-CN" altLang="en-US" sz="2800" dirty="0">
              <a:solidFill>
                <a:srgbClr val="B8914B"/>
              </a:solidFill>
              <a:cs typeface="+mn-ea"/>
              <a:sym typeface="+mn-lt"/>
            </a:endParaRPr>
          </a:p>
        </p:txBody>
      </p:sp>
      <p:sp>
        <p:nvSpPr>
          <p:cNvPr id="20" name="文本框 19">
            <a:extLst>
              <a:ext uri="{FF2B5EF4-FFF2-40B4-BE49-F238E27FC236}">
                <a16:creationId xmlns:a16="http://schemas.microsoft.com/office/drawing/2014/main" id="{3C9FC170-E875-4DAC-851D-603052FF3922}"/>
              </a:ext>
            </a:extLst>
          </p:cNvPr>
          <p:cNvSpPr txBox="1"/>
          <p:nvPr/>
        </p:nvSpPr>
        <p:spPr>
          <a:xfrm>
            <a:off x="3159637" y="761366"/>
            <a:ext cx="5350502" cy="257506"/>
          </a:xfrm>
          <a:prstGeom prst="rect">
            <a:avLst/>
          </a:prstGeom>
          <a:noFill/>
        </p:spPr>
        <p:txBody>
          <a:bodyPr wrap="square">
            <a:spAutoFit/>
          </a:bodyPr>
          <a:lstStyle/>
          <a:p>
            <a:pPr algn="ctr">
              <a:lnSpc>
                <a:spcPts val="1400"/>
              </a:lnSpc>
            </a:pPr>
            <a:r>
              <a:rPr lang="en-US" altLang="zh-CN" sz="1000" spc="100">
                <a:solidFill>
                  <a:schemeClr val="tx1">
                    <a:lumMod val="85000"/>
                    <a:lumOff val="15000"/>
                  </a:schemeClr>
                </a:solidFill>
                <a:cs typeface="+mn-ea"/>
                <a:sym typeface="+mn-lt"/>
              </a:rPr>
              <a:t>Keyboard parsing</a:t>
            </a:r>
            <a:endParaRPr lang="zh-CN" altLang="en-US" sz="1000" spc="100" dirty="0">
              <a:solidFill>
                <a:schemeClr val="tx1">
                  <a:lumMod val="85000"/>
                  <a:lumOff val="15000"/>
                </a:schemeClr>
              </a:solidFill>
              <a:cs typeface="+mn-ea"/>
              <a:sym typeface="+mn-lt"/>
            </a:endParaRP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文本框 40">
            <a:extLst>
              <a:ext uri="{FF2B5EF4-FFF2-40B4-BE49-F238E27FC236}">
                <a16:creationId xmlns:a16="http://schemas.microsoft.com/office/drawing/2014/main" id="{46FB98DF-BD15-4367-876D-F47109F91DF8}"/>
              </a:ext>
            </a:extLst>
          </p:cNvPr>
          <p:cNvSpPr txBox="1"/>
          <p:nvPr/>
        </p:nvSpPr>
        <p:spPr>
          <a:xfrm>
            <a:off x="5859184" y="2565830"/>
            <a:ext cx="5180994" cy="485005"/>
          </a:xfrm>
          <a:prstGeom prst="rect">
            <a:avLst/>
          </a:prstGeom>
          <a:noFill/>
        </p:spPr>
        <p:txBody>
          <a:bodyPr wrap="square" rtlCol="0">
            <a:spAutoFit/>
          </a:bodyPr>
          <a:lstStyle/>
          <a:p>
            <a:pPr algn="just">
              <a:lnSpc>
                <a:spcPts val="1600"/>
              </a:lnSpc>
            </a:pPr>
            <a:r>
              <a:rPr lang="zh-CN" altLang="en-US" sz="1100" spc="100">
                <a:solidFill>
                  <a:schemeClr val="tx1">
                    <a:lumMod val="85000"/>
                    <a:lumOff val="15000"/>
                  </a:schemeClr>
                </a:solidFill>
                <a:cs typeface="+mn-ea"/>
                <a:sym typeface="+mn-lt"/>
              </a:rPr>
              <a:t>将输入的</a:t>
            </a:r>
            <a:r>
              <a:rPr lang="en-US" altLang="zh-CN" sz="1100" spc="100">
                <a:solidFill>
                  <a:schemeClr val="tx1">
                    <a:lumMod val="85000"/>
                    <a:lumOff val="15000"/>
                  </a:schemeClr>
                </a:solidFill>
                <a:cs typeface="+mn-ea"/>
                <a:sym typeface="+mn-lt"/>
              </a:rPr>
              <a:t>ASCII</a:t>
            </a:r>
            <a:r>
              <a:rPr lang="zh-CN" altLang="en-US" sz="1100" spc="100">
                <a:solidFill>
                  <a:schemeClr val="tx1">
                    <a:lumMod val="85000"/>
                    <a:lumOff val="15000"/>
                  </a:schemeClr>
                </a:solidFill>
                <a:cs typeface="+mn-ea"/>
                <a:sym typeface="+mn-lt"/>
              </a:rPr>
              <a:t>码分别与</a:t>
            </a:r>
            <a:r>
              <a:rPr lang="en-US" altLang="zh-CN" sz="1100" spc="100">
                <a:solidFill>
                  <a:schemeClr val="tx1">
                    <a:lumMod val="85000"/>
                    <a:lumOff val="15000"/>
                  </a:schemeClr>
                </a:solidFill>
                <a:cs typeface="+mn-ea"/>
                <a:sym typeface="+mn-lt"/>
              </a:rPr>
              <a:t>wsad</a:t>
            </a:r>
            <a:r>
              <a:rPr lang="zh-CN" altLang="en-US" sz="1100" spc="100">
                <a:solidFill>
                  <a:schemeClr val="tx1">
                    <a:lumMod val="85000"/>
                    <a:lumOff val="15000"/>
                  </a:schemeClr>
                </a:solidFill>
                <a:cs typeface="+mn-ea"/>
                <a:sym typeface="+mn-lt"/>
              </a:rPr>
              <a:t>的</a:t>
            </a:r>
            <a:r>
              <a:rPr lang="en-US" altLang="zh-CN" sz="1100" spc="100">
                <a:solidFill>
                  <a:schemeClr val="tx1">
                    <a:lumMod val="85000"/>
                    <a:lumOff val="15000"/>
                  </a:schemeClr>
                </a:solidFill>
                <a:cs typeface="+mn-ea"/>
                <a:sym typeface="+mn-lt"/>
              </a:rPr>
              <a:t>ASCII</a:t>
            </a:r>
            <a:r>
              <a:rPr lang="zh-CN" altLang="en-US" sz="1100" spc="100">
                <a:solidFill>
                  <a:schemeClr val="tx1">
                    <a:lumMod val="85000"/>
                    <a:lumOff val="15000"/>
                  </a:schemeClr>
                </a:solidFill>
                <a:cs typeface="+mn-ea"/>
                <a:sym typeface="+mn-lt"/>
              </a:rPr>
              <a:t>码</a:t>
            </a:r>
            <a:r>
              <a:rPr lang="en-US" altLang="zh-CN" sz="1100" spc="100">
                <a:solidFill>
                  <a:schemeClr val="tx1">
                    <a:lumMod val="85000"/>
                    <a:lumOff val="15000"/>
                  </a:schemeClr>
                </a:solidFill>
                <a:cs typeface="+mn-ea"/>
                <a:sym typeface="+mn-lt"/>
              </a:rPr>
              <a:t>(</a:t>
            </a:r>
            <a:r>
              <a:rPr lang="zh-CN" altLang="en-US" sz="1100" spc="100">
                <a:solidFill>
                  <a:schemeClr val="tx1">
                    <a:lumMod val="85000"/>
                    <a:lumOff val="15000"/>
                  </a:schemeClr>
                </a:solidFill>
                <a:cs typeface="+mn-ea"/>
                <a:sym typeface="+mn-lt"/>
              </a:rPr>
              <a:t>分别为</a:t>
            </a:r>
            <a:r>
              <a:rPr lang="en-US" altLang="zh-CN" sz="1100" spc="100">
                <a:solidFill>
                  <a:schemeClr val="tx1">
                    <a:lumMod val="85000"/>
                    <a:lumOff val="15000"/>
                  </a:schemeClr>
                </a:solidFill>
                <a:cs typeface="+mn-ea"/>
                <a:sym typeface="+mn-lt"/>
              </a:rPr>
              <a:t>0x77, 0x73, 0x61, 0x64)</a:t>
            </a:r>
            <a:r>
              <a:rPr lang="zh-CN" altLang="en-US" sz="1100" spc="100">
                <a:solidFill>
                  <a:schemeClr val="tx1">
                    <a:lumMod val="85000"/>
                    <a:lumOff val="15000"/>
                  </a:schemeClr>
                </a:solidFill>
                <a:cs typeface="+mn-ea"/>
                <a:sym typeface="+mn-lt"/>
              </a:rPr>
              <a:t>进行比较。</a:t>
            </a:r>
            <a:endParaRPr lang="zh-CN" altLang="en-US" sz="1100" spc="100" dirty="0">
              <a:solidFill>
                <a:schemeClr val="tx1">
                  <a:lumMod val="85000"/>
                  <a:lumOff val="15000"/>
                </a:schemeClr>
              </a:solidFill>
              <a:cs typeface="+mn-ea"/>
              <a:sym typeface="+mn-lt"/>
            </a:endParaRPr>
          </a:p>
        </p:txBody>
      </p:sp>
      <p:sp>
        <p:nvSpPr>
          <p:cNvPr id="42" name="文本框 41">
            <a:extLst>
              <a:ext uri="{FF2B5EF4-FFF2-40B4-BE49-F238E27FC236}">
                <a16:creationId xmlns:a16="http://schemas.microsoft.com/office/drawing/2014/main" id="{5875BE41-524B-49A1-9014-4412649E941D}"/>
              </a:ext>
            </a:extLst>
          </p:cNvPr>
          <p:cNvSpPr txBox="1"/>
          <p:nvPr/>
        </p:nvSpPr>
        <p:spPr>
          <a:xfrm>
            <a:off x="5834891" y="2222388"/>
            <a:ext cx="2018155" cy="400110"/>
          </a:xfrm>
          <a:prstGeom prst="rect">
            <a:avLst/>
          </a:prstGeom>
          <a:noFill/>
        </p:spPr>
        <p:txBody>
          <a:bodyPr wrap="square" rtlCol="0">
            <a:spAutoFit/>
          </a:bodyPr>
          <a:lstStyle/>
          <a:p>
            <a:pPr algn="just"/>
            <a:r>
              <a:rPr lang="zh-CN" altLang="en-US" sz="2000">
                <a:solidFill>
                  <a:schemeClr val="tx1">
                    <a:lumMod val="85000"/>
                    <a:lumOff val="15000"/>
                  </a:schemeClr>
                </a:solidFill>
                <a:cs typeface="+mn-ea"/>
                <a:sym typeface="+mn-lt"/>
              </a:rPr>
              <a:t>比较</a:t>
            </a:r>
            <a:endParaRPr lang="zh-CN" altLang="en-US" sz="2000" dirty="0">
              <a:solidFill>
                <a:schemeClr val="tx1">
                  <a:lumMod val="85000"/>
                  <a:lumOff val="15000"/>
                </a:schemeClr>
              </a:solidFill>
              <a:cs typeface="+mn-ea"/>
              <a:sym typeface="+mn-lt"/>
            </a:endParaRPr>
          </a:p>
        </p:txBody>
      </p:sp>
      <p:sp>
        <p:nvSpPr>
          <p:cNvPr id="43" name="文本框 42">
            <a:extLst>
              <a:ext uri="{FF2B5EF4-FFF2-40B4-BE49-F238E27FC236}">
                <a16:creationId xmlns:a16="http://schemas.microsoft.com/office/drawing/2014/main" id="{2BC7CA68-FA9E-41F1-8F19-57BDF5A90B8F}"/>
              </a:ext>
            </a:extLst>
          </p:cNvPr>
          <p:cNvSpPr txBox="1"/>
          <p:nvPr/>
        </p:nvSpPr>
        <p:spPr>
          <a:xfrm>
            <a:off x="5859183" y="3837997"/>
            <a:ext cx="5180994" cy="485005"/>
          </a:xfrm>
          <a:prstGeom prst="rect">
            <a:avLst/>
          </a:prstGeom>
          <a:noFill/>
        </p:spPr>
        <p:txBody>
          <a:bodyPr wrap="square" rtlCol="0">
            <a:spAutoFit/>
          </a:bodyPr>
          <a:lstStyle/>
          <a:p>
            <a:pPr algn="just">
              <a:lnSpc>
                <a:spcPts val="1600"/>
              </a:lnSpc>
            </a:pPr>
            <a:r>
              <a:rPr lang="zh-CN" altLang="en-US" sz="1100" spc="100">
                <a:solidFill>
                  <a:schemeClr val="tx1">
                    <a:lumMod val="85000"/>
                    <a:lumOff val="15000"/>
                  </a:schemeClr>
                </a:solidFill>
                <a:cs typeface="+mn-ea"/>
                <a:sym typeface="+mn-lt"/>
              </a:rPr>
              <a:t>如果相等将对应信号送入记录上下左右的寄存器。每当时钟触发时更新一次寄存器的值。</a:t>
            </a:r>
            <a:endParaRPr lang="zh-CN" altLang="en-US" sz="1100" spc="100" dirty="0">
              <a:solidFill>
                <a:schemeClr val="tx1">
                  <a:lumMod val="85000"/>
                  <a:lumOff val="15000"/>
                </a:schemeClr>
              </a:solidFill>
              <a:cs typeface="+mn-ea"/>
              <a:sym typeface="+mn-lt"/>
            </a:endParaRPr>
          </a:p>
        </p:txBody>
      </p:sp>
      <p:sp>
        <p:nvSpPr>
          <p:cNvPr id="44" name="文本框 43">
            <a:extLst>
              <a:ext uri="{FF2B5EF4-FFF2-40B4-BE49-F238E27FC236}">
                <a16:creationId xmlns:a16="http://schemas.microsoft.com/office/drawing/2014/main" id="{04E08551-8120-417B-95CB-1FE84CBA5BF1}"/>
              </a:ext>
            </a:extLst>
          </p:cNvPr>
          <p:cNvSpPr txBox="1"/>
          <p:nvPr/>
        </p:nvSpPr>
        <p:spPr>
          <a:xfrm>
            <a:off x="5834890" y="3494555"/>
            <a:ext cx="2018155" cy="400110"/>
          </a:xfrm>
          <a:prstGeom prst="rect">
            <a:avLst/>
          </a:prstGeom>
          <a:noFill/>
        </p:spPr>
        <p:txBody>
          <a:bodyPr wrap="square" rtlCol="0">
            <a:spAutoFit/>
          </a:bodyPr>
          <a:lstStyle/>
          <a:p>
            <a:pPr algn="just"/>
            <a:r>
              <a:rPr lang="zh-CN" altLang="en-US" sz="2000">
                <a:solidFill>
                  <a:schemeClr val="tx1">
                    <a:lumMod val="85000"/>
                    <a:lumOff val="15000"/>
                  </a:schemeClr>
                </a:solidFill>
                <a:cs typeface="+mn-ea"/>
                <a:sym typeface="+mn-lt"/>
              </a:rPr>
              <a:t>存入寄存器</a:t>
            </a:r>
            <a:endParaRPr lang="zh-CN" altLang="en-US" sz="2000" dirty="0">
              <a:solidFill>
                <a:schemeClr val="tx1">
                  <a:lumMod val="85000"/>
                  <a:lumOff val="15000"/>
                </a:schemeClr>
              </a:solidFill>
              <a:cs typeface="+mn-ea"/>
              <a:sym typeface="+mn-lt"/>
            </a:endParaRPr>
          </a:p>
        </p:txBody>
      </p:sp>
      <p:sp>
        <p:nvSpPr>
          <p:cNvPr id="45" name="文本框 44">
            <a:extLst>
              <a:ext uri="{FF2B5EF4-FFF2-40B4-BE49-F238E27FC236}">
                <a16:creationId xmlns:a16="http://schemas.microsoft.com/office/drawing/2014/main" id="{880F20F2-9592-41E0-B7DE-23F466BB98BD}"/>
              </a:ext>
            </a:extLst>
          </p:cNvPr>
          <p:cNvSpPr txBox="1"/>
          <p:nvPr/>
        </p:nvSpPr>
        <p:spPr>
          <a:xfrm>
            <a:off x="5859182" y="5110164"/>
            <a:ext cx="5180994" cy="279820"/>
          </a:xfrm>
          <a:prstGeom prst="rect">
            <a:avLst/>
          </a:prstGeom>
          <a:noFill/>
        </p:spPr>
        <p:txBody>
          <a:bodyPr wrap="square" rtlCol="0">
            <a:spAutoFit/>
          </a:bodyPr>
          <a:lstStyle/>
          <a:p>
            <a:pPr algn="just">
              <a:lnSpc>
                <a:spcPts val="1600"/>
              </a:lnSpc>
            </a:pPr>
            <a:r>
              <a:rPr lang="zh-CN" altLang="en-US" sz="1100" spc="100">
                <a:solidFill>
                  <a:schemeClr val="tx1">
                    <a:lumMod val="85000"/>
                    <a:lumOff val="15000"/>
                  </a:schemeClr>
                </a:solidFill>
                <a:cs typeface="+mn-ea"/>
                <a:sym typeface="+mn-lt"/>
              </a:rPr>
              <a:t>每当时钟触发时，进行一次新的输出。</a:t>
            </a:r>
            <a:endParaRPr lang="zh-CN" altLang="en-US" sz="1100" spc="100" dirty="0">
              <a:solidFill>
                <a:schemeClr val="tx1">
                  <a:lumMod val="85000"/>
                  <a:lumOff val="15000"/>
                </a:schemeClr>
              </a:solidFill>
              <a:cs typeface="+mn-ea"/>
              <a:sym typeface="+mn-lt"/>
            </a:endParaRPr>
          </a:p>
        </p:txBody>
      </p:sp>
      <p:sp>
        <p:nvSpPr>
          <p:cNvPr id="46" name="文本框 45">
            <a:extLst>
              <a:ext uri="{FF2B5EF4-FFF2-40B4-BE49-F238E27FC236}">
                <a16:creationId xmlns:a16="http://schemas.microsoft.com/office/drawing/2014/main" id="{D61DCB09-7B9C-410C-BE73-21D6ECA0FDBD}"/>
              </a:ext>
            </a:extLst>
          </p:cNvPr>
          <p:cNvSpPr txBox="1"/>
          <p:nvPr/>
        </p:nvSpPr>
        <p:spPr>
          <a:xfrm>
            <a:off x="5834889" y="4766722"/>
            <a:ext cx="2018155" cy="400110"/>
          </a:xfrm>
          <a:prstGeom prst="rect">
            <a:avLst/>
          </a:prstGeom>
          <a:noFill/>
        </p:spPr>
        <p:txBody>
          <a:bodyPr wrap="square" rtlCol="0">
            <a:spAutoFit/>
          </a:bodyPr>
          <a:lstStyle/>
          <a:p>
            <a:pPr algn="just"/>
            <a:r>
              <a:rPr lang="zh-CN" altLang="en-US" sz="2000">
                <a:solidFill>
                  <a:schemeClr val="tx1">
                    <a:lumMod val="85000"/>
                    <a:lumOff val="15000"/>
                  </a:schemeClr>
                </a:solidFill>
                <a:cs typeface="+mn-ea"/>
                <a:sym typeface="+mn-lt"/>
              </a:rPr>
              <a:t>输出</a:t>
            </a:r>
            <a:endParaRPr lang="zh-CN" altLang="en-US" sz="2000" dirty="0">
              <a:solidFill>
                <a:schemeClr val="tx1">
                  <a:lumMod val="85000"/>
                  <a:lumOff val="15000"/>
                </a:schemeClr>
              </a:solidFill>
              <a:cs typeface="+mn-ea"/>
              <a:sym typeface="+mn-lt"/>
            </a:endParaRPr>
          </a:p>
        </p:txBody>
      </p:sp>
      <p:pic>
        <p:nvPicPr>
          <p:cNvPr id="4" name="图片 3">
            <a:extLst>
              <a:ext uri="{FF2B5EF4-FFF2-40B4-BE49-F238E27FC236}">
                <a16:creationId xmlns:a16="http://schemas.microsoft.com/office/drawing/2014/main" id="{E4DE1C9D-231D-46F6-B09B-5A12F2E0EDB6}"/>
              </a:ext>
            </a:extLst>
          </p:cNvPr>
          <p:cNvPicPr>
            <a:picLocks noChangeAspect="1"/>
          </p:cNvPicPr>
          <p:nvPr/>
        </p:nvPicPr>
        <p:blipFill>
          <a:blip r:embed="rId3"/>
          <a:stretch>
            <a:fillRect/>
          </a:stretch>
        </p:blipFill>
        <p:spPr>
          <a:xfrm>
            <a:off x="82813" y="1464906"/>
            <a:ext cx="5301292" cy="4859518"/>
          </a:xfrm>
          <a:prstGeom prst="rect">
            <a:avLst/>
          </a:prstGeom>
        </p:spPr>
      </p:pic>
    </p:spTree>
    <p:extLst>
      <p:ext uri="{BB962C8B-B14F-4D97-AF65-F5344CB8AC3E}">
        <p14:creationId xmlns:p14="http://schemas.microsoft.com/office/powerpoint/2010/main" val="26517928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000" fill="hold"/>
                                        <p:tgtEl>
                                          <p:spTgt spid="41"/>
                                        </p:tgtEl>
                                        <p:attrNameLst>
                                          <p:attrName>ppt_x</p:attrName>
                                        </p:attrNameLst>
                                      </p:cBhvr>
                                      <p:tavLst>
                                        <p:tav tm="0">
                                          <p:val>
                                            <p:strVal val="1+#ppt_w/2"/>
                                          </p:val>
                                        </p:tav>
                                        <p:tav tm="100000">
                                          <p:val>
                                            <p:strVal val="#ppt_x"/>
                                          </p:val>
                                        </p:tav>
                                      </p:tavLst>
                                    </p:anim>
                                    <p:anim calcmode="lin" valueType="num">
                                      <p:cBhvr additive="base">
                                        <p:cTn id="8" dur="10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000" fill="hold"/>
                                        <p:tgtEl>
                                          <p:spTgt spid="42"/>
                                        </p:tgtEl>
                                        <p:attrNameLst>
                                          <p:attrName>ppt_x</p:attrName>
                                        </p:attrNameLst>
                                      </p:cBhvr>
                                      <p:tavLst>
                                        <p:tav tm="0">
                                          <p:val>
                                            <p:strVal val="1+#ppt_w/2"/>
                                          </p:val>
                                        </p:tav>
                                        <p:tav tm="100000">
                                          <p:val>
                                            <p:strVal val="#ppt_x"/>
                                          </p:val>
                                        </p:tav>
                                      </p:tavLst>
                                    </p:anim>
                                    <p:anim calcmode="lin" valueType="num">
                                      <p:cBhvr additive="base">
                                        <p:cTn id="12" dur="10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1000" fill="hold"/>
                                        <p:tgtEl>
                                          <p:spTgt spid="43"/>
                                        </p:tgtEl>
                                        <p:attrNameLst>
                                          <p:attrName>ppt_x</p:attrName>
                                        </p:attrNameLst>
                                      </p:cBhvr>
                                      <p:tavLst>
                                        <p:tav tm="0">
                                          <p:val>
                                            <p:strVal val="1+#ppt_w/2"/>
                                          </p:val>
                                        </p:tav>
                                        <p:tav tm="100000">
                                          <p:val>
                                            <p:strVal val="#ppt_x"/>
                                          </p:val>
                                        </p:tav>
                                      </p:tavLst>
                                    </p:anim>
                                    <p:anim calcmode="lin" valueType="num">
                                      <p:cBhvr additive="base">
                                        <p:cTn id="16" dur="1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1000" fill="hold"/>
                                        <p:tgtEl>
                                          <p:spTgt spid="44"/>
                                        </p:tgtEl>
                                        <p:attrNameLst>
                                          <p:attrName>ppt_x</p:attrName>
                                        </p:attrNameLst>
                                      </p:cBhvr>
                                      <p:tavLst>
                                        <p:tav tm="0">
                                          <p:val>
                                            <p:strVal val="1+#ppt_w/2"/>
                                          </p:val>
                                        </p:tav>
                                        <p:tav tm="100000">
                                          <p:val>
                                            <p:strVal val="#ppt_x"/>
                                          </p:val>
                                        </p:tav>
                                      </p:tavLst>
                                    </p:anim>
                                    <p:anim calcmode="lin" valueType="num">
                                      <p:cBhvr additive="base">
                                        <p:cTn id="20" dur="1000" fill="hold"/>
                                        <p:tgtEl>
                                          <p:spTgt spid="4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1000" fill="hold"/>
                                        <p:tgtEl>
                                          <p:spTgt spid="45"/>
                                        </p:tgtEl>
                                        <p:attrNameLst>
                                          <p:attrName>ppt_x</p:attrName>
                                        </p:attrNameLst>
                                      </p:cBhvr>
                                      <p:tavLst>
                                        <p:tav tm="0">
                                          <p:val>
                                            <p:strVal val="1+#ppt_w/2"/>
                                          </p:val>
                                        </p:tav>
                                        <p:tav tm="100000">
                                          <p:val>
                                            <p:strVal val="#ppt_x"/>
                                          </p:val>
                                        </p:tav>
                                      </p:tavLst>
                                    </p:anim>
                                    <p:anim calcmode="lin" valueType="num">
                                      <p:cBhvr additive="base">
                                        <p:cTn id="24" dur="1000" fill="hold"/>
                                        <p:tgtEl>
                                          <p:spTgt spid="4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000" fill="hold"/>
                                        <p:tgtEl>
                                          <p:spTgt spid="46"/>
                                        </p:tgtEl>
                                        <p:attrNameLst>
                                          <p:attrName>ppt_x</p:attrName>
                                        </p:attrNameLst>
                                      </p:cBhvr>
                                      <p:tavLst>
                                        <p:tav tm="0">
                                          <p:val>
                                            <p:strVal val="1+#ppt_w/2"/>
                                          </p:val>
                                        </p:tav>
                                        <p:tav tm="100000">
                                          <p:val>
                                            <p:strVal val="#ppt_x"/>
                                          </p:val>
                                        </p:tav>
                                      </p:tavLst>
                                    </p:anim>
                                    <p:anim calcmode="lin" valueType="num">
                                      <p:cBhvr additive="base">
                                        <p:cTn id="28" dur="10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515153" y="301082"/>
            <a:ext cx="3069618" cy="523220"/>
          </a:xfrm>
          <a:prstGeom prst="rect">
            <a:avLst/>
          </a:prstGeom>
          <a:noFill/>
        </p:spPr>
        <p:txBody>
          <a:bodyPr wrap="square" rtlCol="0">
            <a:spAutoFit/>
          </a:bodyPr>
          <a:lstStyle/>
          <a:p>
            <a:pPr algn="dist"/>
            <a:r>
              <a:rPr lang="zh-CN" altLang="en-US" sz="2800">
                <a:solidFill>
                  <a:srgbClr val="B8914B"/>
                </a:solidFill>
                <a:cs typeface="+mn-ea"/>
                <a:sym typeface="+mn-lt"/>
              </a:rPr>
              <a:t>音乐模块接口介绍</a:t>
            </a:r>
            <a:endParaRPr lang="zh-CN" altLang="en-US" sz="2800" dirty="0">
              <a:solidFill>
                <a:srgbClr val="B8914B"/>
              </a:solidFill>
              <a:cs typeface="+mn-ea"/>
              <a:sym typeface="+mn-lt"/>
            </a:endParaRPr>
          </a:p>
        </p:txBody>
      </p:sp>
      <p:sp>
        <p:nvSpPr>
          <p:cNvPr id="20" name="文本框 19">
            <a:extLst>
              <a:ext uri="{FF2B5EF4-FFF2-40B4-BE49-F238E27FC236}">
                <a16:creationId xmlns:a16="http://schemas.microsoft.com/office/drawing/2014/main" id="{3C9FC170-E875-4DAC-851D-603052FF3922}"/>
              </a:ext>
            </a:extLst>
          </p:cNvPr>
          <p:cNvSpPr txBox="1"/>
          <p:nvPr/>
        </p:nvSpPr>
        <p:spPr>
          <a:xfrm>
            <a:off x="3420749" y="762807"/>
            <a:ext cx="5350502" cy="257506"/>
          </a:xfrm>
          <a:prstGeom prst="rect">
            <a:avLst/>
          </a:prstGeom>
          <a:noFill/>
        </p:spPr>
        <p:txBody>
          <a:bodyPr wrap="square">
            <a:spAutoFit/>
          </a:bodyPr>
          <a:lstStyle/>
          <a:p>
            <a:pPr algn="ctr">
              <a:lnSpc>
                <a:spcPts val="1400"/>
              </a:lnSpc>
            </a:pPr>
            <a:r>
              <a:rPr lang="en-US" altLang="zh-CN" sz="1000" spc="100">
                <a:solidFill>
                  <a:schemeClr val="tx1">
                    <a:lumMod val="85000"/>
                    <a:lumOff val="15000"/>
                  </a:schemeClr>
                </a:solidFill>
                <a:cs typeface="+mn-ea"/>
                <a:sym typeface="+mn-lt"/>
              </a:rPr>
              <a:t>Introduction to interfaces</a:t>
            </a:r>
            <a:endParaRPr lang="zh-CN" altLang="en-US" sz="1000" spc="100" dirty="0">
              <a:solidFill>
                <a:schemeClr val="tx1">
                  <a:lumMod val="85000"/>
                  <a:lumOff val="15000"/>
                </a:schemeClr>
              </a:solidFill>
              <a:cs typeface="+mn-ea"/>
              <a:sym typeface="+mn-lt"/>
            </a:endParaRP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文本框 9">
            <a:extLst>
              <a:ext uri="{FF2B5EF4-FFF2-40B4-BE49-F238E27FC236}">
                <a16:creationId xmlns:a16="http://schemas.microsoft.com/office/drawing/2014/main" id="{E9CEDD32-BCBD-42D5-ADD4-AF7FDCDCE18E}"/>
              </a:ext>
            </a:extLst>
          </p:cNvPr>
          <p:cNvSpPr txBox="1"/>
          <p:nvPr/>
        </p:nvSpPr>
        <p:spPr>
          <a:xfrm>
            <a:off x="1345086" y="4400249"/>
            <a:ext cx="1885293" cy="399806"/>
          </a:xfrm>
          <a:prstGeom prst="rect">
            <a:avLst/>
          </a:prstGeom>
          <a:noFill/>
        </p:spPr>
        <p:txBody>
          <a:bodyPr wrap="square" rtlCol="0">
            <a:spAutoFit/>
          </a:bodyPr>
          <a:lstStyle/>
          <a:p>
            <a:pPr algn="ctr"/>
            <a:r>
              <a:rPr lang="zh-CN" altLang="en-US" sz="2000" spc="100">
                <a:solidFill>
                  <a:schemeClr val="tx1">
                    <a:lumMod val="75000"/>
                    <a:lumOff val="25000"/>
                  </a:schemeClr>
                </a:solidFill>
                <a:cs typeface="+mn-ea"/>
                <a:sym typeface="+mn-lt"/>
              </a:rPr>
              <a:t>音乐控制组件</a:t>
            </a:r>
            <a:endParaRPr lang="zh-CN" altLang="en-US" sz="2000" spc="100" dirty="0">
              <a:solidFill>
                <a:schemeClr val="tx1">
                  <a:lumMod val="75000"/>
                  <a:lumOff val="25000"/>
                </a:schemeClr>
              </a:solidFill>
              <a:cs typeface="+mn-ea"/>
              <a:sym typeface="+mn-lt"/>
            </a:endParaRPr>
          </a:p>
        </p:txBody>
      </p:sp>
      <p:sp>
        <p:nvSpPr>
          <p:cNvPr id="11" name="文本框 10">
            <a:extLst>
              <a:ext uri="{FF2B5EF4-FFF2-40B4-BE49-F238E27FC236}">
                <a16:creationId xmlns:a16="http://schemas.microsoft.com/office/drawing/2014/main" id="{B823E1F4-04AE-4D44-84F8-46CB0DA7501F}"/>
              </a:ext>
            </a:extLst>
          </p:cNvPr>
          <p:cNvSpPr txBox="1"/>
          <p:nvPr/>
        </p:nvSpPr>
        <p:spPr>
          <a:xfrm>
            <a:off x="1345086" y="4800055"/>
            <a:ext cx="4442389" cy="574773"/>
          </a:xfrm>
          <a:prstGeom prst="rect">
            <a:avLst/>
          </a:prstGeom>
          <a:noFill/>
        </p:spPr>
        <p:txBody>
          <a:bodyPr wrap="square" rtlCol="0">
            <a:spAutoFit/>
          </a:bodyPr>
          <a:lstStyle/>
          <a:p>
            <a:pPr algn="just">
              <a:lnSpc>
                <a:spcPts val="2000"/>
              </a:lnSpc>
            </a:pPr>
            <a:r>
              <a:rPr lang="zh-CN" altLang="en-US" sz="1100" spc="100">
                <a:solidFill>
                  <a:schemeClr val="tx1">
                    <a:lumMod val="75000"/>
                    <a:lumOff val="25000"/>
                  </a:schemeClr>
                </a:solidFill>
                <a:cs typeface="+mn-ea"/>
                <a:sym typeface="+mn-lt"/>
              </a:rPr>
              <a:t>可以控制声音开关、模式选择</a:t>
            </a:r>
            <a:r>
              <a:rPr lang="en-US" altLang="zh-CN" sz="1100" spc="100">
                <a:solidFill>
                  <a:schemeClr val="tx1">
                    <a:lumMod val="75000"/>
                    <a:lumOff val="25000"/>
                  </a:schemeClr>
                </a:solidFill>
                <a:cs typeface="+mn-ea"/>
                <a:sym typeface="+mn-lt"/>
              </a:rPr>
              <a:t>(</a:t>
            </a:r>
            <a:r>
              <a:rPr lang="zh-CN" altLang="en-US" sz="1100" spc="100">
                <a:solidFill>
                  <a:schemeClr val="tx1">
                    <a:lumMod val="75000"/>
                    <a:lumOff val="25000"/>
                  </a:schemeClr>
                </a:solidFill>
                <a:cs typeface="+mn-ea"/>
                <a:sym typeface="+mn-lt"/>
              </a:rPr>
              <a:t>包括当前模式是播放背景音乐还是播放流行歌曲</a:t>
            </a:r>
            <a:r>
              <a:rPr lang="en-US" altLang="zh-CN" sz="1100" spc="100">
                <a:solidFill>
                  <a:schemeClr val="tx1">
                    <a:lumMod val="75000"/>
                    <a:lumOff val="25000"/>
                  </a:schemeClr>
                </a:solidFill>
                <a:cs typeface="+mn-ea"/>
                <a:sym typeface="+mn-lt"/>
              </a:rPr>
              <a:t>)</a:t>
            </a:r>
            <a:r>
              <a:rPr lang="zh-CN" altLang="en-US" sz="1100" spc="100">
                <a:solidFill>
                  <a:schemeClr val="tx1">
                    <a:lumMod val="75000"/>
                    <a:lumOff val="25000"/>
                  </a:schemeClr>
                </a:solidFill>
                <a:cs typeface="+mn-ea"/>
                <a:sym typeface="+mn-lt"/>
              </a:rPr>
              <a:t>，也可以重放音乐、控制音量。</a:t>
            </a:r>
            <a:endParaRPr lang="zh-CN" altLang="en-US" sz="1100" spc="100" dirty="0">
              <a:solidFill>
                <a:schemeClr val="tx1">
                  <a:lumMod val="75000"/>
                  <a:lumOff val="25000"/>
                </a:schemeClr>
              </a:solidFill>
              <a:cs typeface="+mn-ea"/>
              <a:sym typeface="+mn-lt"/>
            </a:endParaRPr>
          </a:p>
        </p:txBody>
      </p:sp>
      <p:sp>
        <p:nvSpPr>
          <p:cNvPr id="13" name="文本框 12">
            <a:extLst>
              <a:ext uri="{FF2B5EF4-FFF2-40B4-BE49-F238E27FC236}">
                <a16:creationId xmlns:a16="http://schemas.microsoft.com/office/drawing/2014/main" id="{FD0E5462-6840-41FC-9747-C81EB8FFDE72}"/>
              </a:ext>
            </a:extLst>
          </p:cNvPr>
          <p:cNvSpPr txBox="1"/>
          <p:nvPr/>
        </p:nvSpPr>
        <p:spPr>
          <a:xfrm>
            <a:off x="6400867" y="4423681"/>
            <a:ext cx="2370384" cy="399806"/>
          </a:xfrm>
          <a:prstGeom prst="rect">
            <a:avLst/>
          </a:prstGeom>
          <a:noFill/>
        </p:spPr>
        <p:txBody>
          <a:bodyPr wrap="square" rtlCol="0">
            <a:spAutoFit/>
          </a:bodyPr>
          <a:lstStyle/>
          <a:p>
            <a:pPr algn="ctr"/>
            <a:r>
              <a:rPr lang="zh-CN" altLang="en-US" sz="2000" spc="100">
                <a:solidFill>
                  <a:schemeClr val="tx1">
                    <a:lumMod val="75000"/>
                    <a:lumOff val="25000"/>
                  </a:schemeClr>
                </a:solidFill>
                <a:cs typeface="+mn-ea"/>
                <a:sym typeface="+mn-lt"/>
              </a:rPr>
              <a:t>音乐控制电路接口</a:t>
            </a:r>
            <a:endParaRPr lang="zh-CN" altLang="en-US" sz="2000" spc="100" dirty="0">
              <a:solidFill>
                <a:schemeClr val="tx1">
                  <a:lumMod val="75000"/>
                  <a:lumOff val="25000"/>
                </a:schemeClr>
              </a:solidFill>
              <a:cs typeface="+mn-ea"/>
              <a:sym typeface="+mn-lt"/>
            </a:endParaRPr>
          </a:p>
        </p:txBody>
      </p:sp>
      <p:sp>
        <p:nvSpPr>
          <p:cNvPr id="14" name="文本框 13">
            <a:extLst>
              <a:ext uri="{FF2B5EF4-FFF2-40B4-BE49-F238E27FC236}">
                <a16:creationId xmlns:a16="http://schemas.microsoft.com/office/drawing/2014/main" id="{9BA7FF30-D056-4AC6-AEBC-2826297152FF}"/>
              </a:ext>
            </a:extLst>
          </p:cNvPr>
          <p:cNvSpPr txBox="1"/>
          <p:nvPr/>
        </p:nvSpPr>
        <p:spPr>
          <a:xfrm>
            <a:off x="6450486" y="4823791"/>
            <a:ext cx="4442389" cy="574773"/>
          </a:xfrm>
          <a:prstGeom prst="rect">
            <a:avLst/>
          </a:prstGeom>
          <a:noFill/>
        </p:spPr>
        <p:txBody>
          <a:bodyPr wrap="square" rtlCol="0">
            <a:spAutoFit/>
          </a:bodyPr>
          <a:lstStyle/>
          <a:p>
            <a:pPr algn="just">
              <a:lnSpc>
                <a:spcPts val="2000"/>
              </a:lnSpc>
            </a:pPr>
            <a:r>
              <a:rPr lang="zh-CN" altLang="en-US" sz="1100" spc="100">
                <a:solidFill>
                  <a:schemeClr val="tx1">
                    <a:lumMod val="75000"/>
                    <a:lumOff val="25000"/>
                  </a:schemeClr>
                </a:solidFill>
                <a:cs typeface="+mn-ea"/>
                <a:sym typeface="+mn-lt"/>
              </a:rPr>
              <a:t>将音乐控制信号输入</a:t>
            </a:r>
            <a:r>
              <a:rPr lang="en-US" altLang="zh-CN" sz="1100" spc="100">
                <a:solidFill>
                  <a:schemeClr val="tx1">
                    <a:lumMod val="75000"/>
                    <a:lumOff val="25000"/>
                  </a:schemeClr>
                </a:solidFill>
                <a:cs typeface="+mn-ea"/>
                <a:sym typeface="+mn-lt"/>
              </a:rPr>
              <a:t>music</a:t>
            </a:r>
            <a:r>
              <a:rPr lang="zh-CN" altLang="en-US" sz="1100" spc="100">
                <a:solidFill>
                  <a:schemeClr val="tx1">
                    <a:lumMod val="75000"/>
                    <a:lumOff val="25000"/>
                  </a:schemeClr>
                </a:solidFill>
                <a:cs typeface="+mn-ea"/>
                <a:sym typeface="+mn-lt"/>
              </a:rPr>
              <a:t>电路，输出控制信号，控制蜂鸣器的频率，随着时钟发出声调来形成旋律。</a:t>
            </a:r>
            <a:endParaRPr lang="zh-CN" altLang="en-US" sz="1100" spc="100" dirty="0">
              <a:solidFill>
                <a:schemeClr val="tx1">
                  <a:lumMod val="75000"/>
                  <a:lumOff val="25000"/>
                </a:schemeClr>
              </a:solidFill>
              <a:cs typeface="+mn-ea"/>
              <a:sym typeface="+mn-lt"/>
            </a:endParaRPr>
          </a:p>
        </p:txBody>
      </p:sp>
      <p:pic>
        <p:nvPicPr>
          <p:cNvPr id="39" name="图片 38">
            <a:extLst>
              <a:ext uri="{FF2B5EF4-FFF2-40B4-BE49-F238E27FC236}">
                <a16:creationId xmlns:a16="http://schemas.microsoft.com/office/drawing/2014/main" id="{449A3524-17D8-453E-A5D8-9AC762D3F7FA}"/>
              </a:ext>
            </a:extLst>
          </p:cNvPr>
          <p:cNvPicPr>
            <a:picLocks noChangeAspect="1"/>
          </p:cNvPicPr>
          <p:nvPr/>
        </p:nvPicPr>
        <p:blipFill>
          <a:blip r:embed="rId3"/>
          <a:stretch>
            <a:fillRect/>
          </a:stretch>
        </p:blipFill>
        <p:spPr>
          <a:xfrm>
            <a:off x="1345086" y="1833280"/>
            <a:ext cx="2771680" cy="1753297"/>
          </a:xfrm>
          <a:prstGeom prst="rect">
            <a:avLst/>
          </a:prstGeom>
        </p:spPr>
      </p:pic>
      <p:pic>
        <p:nvPicPr>
          <p:cNvPr id="41" name="图片 40">
            <a:extLst>
              <a:ext uri="{FF2B5EF4-FFF2-40B4-BE49-F238E27FC236}">
                <a16:creationId xmlns:a16="http://schemas.microsoft.com/office/drawing/2014/main" id="{E805FFB8-4490-43CE-9332-43006E02980E}"/>
              </a:ext>
            </a:extLst>
          </p:cNvPr>
          <p:cNvPicPr>
            <a:picLocks noChangeAspect="1"/>
          </p:cNvPicPr>
          <p:nvPr/>
        </p:nvPicPr>
        <p:blipFill>
          <a:blip r:embed="rId4"/>
          <a:stretch>
            <a:fillRect/>
          </a:stretch>
        </p:blipFill>
        <p:spPr>
          <a:xfrm>
            <a:off x="6049962" y="1967529"/>
            <a:ext cx="3333333" cy="1619048"/>
          </a:xfrm>
          <a:prstGeom prst="rect">
            <a:avLst/>
          </a:prstGeom>
        </p:spPr>
      </p:pic>
      <p:sp>
        <p:nvSpPr>
          <p:cNvPr id="42" name="标注: 线形(无边框) 41">
            <a:extLst>
              <a:ext uri="{FF2B5EF4-FFF2-40B4-BE49-F238E27FC236}">
                <a16:creationId xmlns:a16="http://schemas.microsoft.com/office/drawing/2014/main" id="{A5BBF523-0AB4-4EFF-913C-79E6A6C66CBD}"/>
              </a:ext>
            </a:extLst>
          </p:cNvPr>
          <p:cNvSpPr/>
          <p:nvPr/>
        </p:nvSpPr>
        <p:spPr>
          <a:xfrm>
            <a:off x="5326602" y="1899821"/>
            <a:ext cx="875085" cy="333970"/>
          </a:xfrm>
          <a:prstGeom prst="callout1">
            <a:avLst>
              <a:gd name="adj1" fmla="val 133002"/>
              <a:gd name="adj2" fmla="val 154814"/>
              <a:gd name="adj3" fmla="val 85175"/>
              <a:gd name="adj4" fmla="val 1013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spc="100">
                <a:solidFill>
                  <a:schemeClr val="tx1">
                    <a:lumMod val="75000"/>
                    <a:lumOff val="25000"/>
                  </a:schemeClr>
                </a:solidFill>
                <a:cs typeface="+mn-ea"/>
              </a:rPr>
              <a:t>是否播放</a:t>
            </a:r>
          </a:p>
        </p:txBody>
      </p:sp>
      <p:sp>
        <p:nvSpPr>
          <p:cNvPr id="43" name="标注: 线形(无边框) 42">
            <a:extLst>
              <a:ext uri="{FF2B5EF4-FFF2-40B4-BE49-F238E27FC236}">
                <a16:creationId xmlns:a16="http://schemas.microsoft.com/office/drawing/2014/main" id="{E26E2F51-663B-4BCE-855C-1EA9CDC8290F}"/>
              </a:ext>
            </a:extLst>
          </p:cNvPr>
          <p:cNvSpPr/>
          <p:nvPr/>
        </p:nvSpPr>
        <p:spPr>
          <a:xfrm>
            <a:off x="5326601" y="2779329"/>
            <a:ext cx="875085" cy="333970"/>
          </a:xfrm>
          <a:prstGeom prst="callout1">
            <a:avLst>
              <a:gd name="adj1" fmla="val -39783"/>
              <a:gd name="adj2" fmla="val 157857"/>
              <a:gd name="adj3" fmla="val 85175"/>
              <a:gd name="adj4" fmla="val 1013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spc="100">
                <a:solidFill>
                  <a:schemeClr val="tx1">
                    <a:lumMod val="75000"/>
                    <a:lumOff val="25000"/>
                  </a:schemeClr>
                </a:solidFill>
                <a:cs typeface="+mn-ea"/>
              </a:rPr>
              <a:t>模式选择</a:t>
            </a:r>
          </a:p>
        </p:txBody>
      </p:sp>
      <p:sp>
        <p:nvSpPr>
          <p:cNvPr id="44" name="标注: 线形(无边框) 43">
            <a:extLst>
              <a:ext uri="{FF2B5EF4-FFF2-40B4-BE49-F238E27FC236}">
                <a16:creationId xmlns:a16="http://schemas.microsoft.com/office/drawing/2014/main" id="{E50CE969-E44E-430D-9BA3-EF8D74E70F38}"/>
              </a:ext>
            </a:extLst>
          </p:cNvPr>
          <p:cNvSpPr/>
          <p:nvPr/>
        </p:nvSpPr>
        <p:spPr>
          <a:xfrm>
            <a:off x="5915952" y="3281937"/>
            <a:ext cx="571467" cy="304640"/>
          </a:xfrm>
          <a:prstGeom prst="callout1">
            <a:avLst>
              <a:gd name="adj1" fmla="val 46771"/>
              <a:gd name="adj2" fmla="val 103249"/>
              <a:gd name="adj3" fmla="val -113538"/>
              <a:gd name="adj4" fmla="val 18738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spc="100">
                <a:solidFill>
                  <a:schemeClr val="tx1">
                    <a:lumMod val="75000"/>
                    <a:lumOff val="25000"/>
                  </a:schemeClr>
                </a:solidFill>
                <a:cs typeface="+mn-ea"/>
              </a:rPr>
              <a:t>时钟</a:t>
            </a:r>
          </a:p>
        </p:txBody>
      </p:sp>
      <p:sp>
        <p:nvSpPr>
          <p:cNvPr id="45" name="标注: 线形(无边框) 44">
            <a:extLst>
              <a:ext uri="{FF2B5EF4-FFF2-40B4-BE49-F238E27FC236}">
                <a16:creationId xmlns:a16="http://schemas.microsoft.com/office/drawing/2014/main" id="{6E4DB6AD-C67C-4CAA-99DA-2E322E56F07F}"/>
              </a:ext>
            </a:extLst>
          </p:cNvPr>
          <p:cNvSpPr/>
          <p:nvPr/>
        </p:nvSpPr>
        <p:spPr>
          <a:xfrm>
            <a:off x="7145161" y="3634997"/>
            <a:ext cx="571467" cy="304640"/>
          </a:xfrm>
          <a:prstGeom prst="callout1">
            <a:avLst>
              <a:gd name="adj1" fmla="val 3059"/>
              <a:gd name="adj2" fmla="val 48877"/>
              <a:gd name="adj3" fmla="val -233018"/>
              <a:gd name="adj4" fmla="val 2427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spc="100">
                <a:solidFill>
                  <a:schemeClr val="tx1">
                    <a:lumMod val="75000"/>
                    <a:lumOff val="25000"/>
                  </a:schemeClr>
                </a:solidFill>
                <a:cs typeface="+mn-ea"/>
              </a:rPr>
              <a:t>重放</a:t>
            </a:r>
          </a:p>
        </p:txBody>
      </p:sp>
      <p:sp>
        <p:nvSpPr>
          <p:cNvPr id="46" name="标注: 线形(无边框) 45">
            <a:extLst>
              <a:ext uri="{FF2B5EF4-FFF2-40B4-BE49-F238E27FC236}">
                <a16:creationId xmlns:a16="http://schemas.microsoft.com/office/drawing/2014/main" id="{86BF4D0A-4CD9-4611-8697-5BBD13C0AC43}"/>
              </a:ext>
            </a:extLst>
          </p:cNvPr>
          <p:cNvSpPr/>
          <p:nvPr/>
        </p:nvSpPr>
        <p:spPr>
          <a:xfrm>
            <a:off x="8187928" y="1582795"/>
            <a:ext cx="964950" cy="274622"/>
          </a:xfrm>
          <a:prstGeom prst="callout1">
            <a:avLst>
              <a:gd name="adj1" fmla="val 56362"/>
              <a:gd name="adj2" fmla="val 1312"/>
              <a:gd name="adj3" fmla="val 229238"/>
              <a:gd name="adj4" fmla="val -86530"/>
            </a:avLst>
          </a:prstGeom>
          <a:solidFill>
            <a:srgbClr val="B8914B"/>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000" spc="100">
                <a:solidFill>
                  <a:schemeClr val="tx1">
                    <a:lumMod val="75000"/>
                    <a:lumOff val="25000"/>
                  </a:schemeClr>
                </a:solidFill>
                <a:cs typeface="+mn-ea"/>
              </a:rPr>
              <a:t>蜂鸣器频率</a:t>
            </a:r>
          </a:p>
        </p:txBody>
      </p:sp>
      <p:sp>
        <p:nvSpPr>
          <p:cNvPr id="47" name="标注: 线形(无边框) 46">
            <a:extLst>
              <a:ext uri="{FF2B5EF4-FFF2-40B4-BE49-F238E27FC236}">
                <a16:creationId xmlns:a16="http://schemas.microsoft.com/office/drawing/2014/main" id="{1588CEA8-5E99-4673-A9BD-5883FE710DE4}"/>
              </a:ext>
            </a:extLst>
          </p:cNvPr>
          <p:cNvSpPr/>
          <p:nvPr/>
        </p:nvSpPr>
        <p:spPr>
          <a:xfrm>
            <a:off x="7938140" y="3009299"/>
            <a:ext cx="939530" cy="272638"/>
          </a:xfrm>
          <a:prstGeom prst="callout1">
            <a:avLst>
              <a:gd name="adj1" fmla="val 56362"/>
              <a:gd name="adj2" fmla="val 1312"/>
              <a:gd name="adj3" fmla="val -94031"/>
              <a:gd name="adj4" fmla="val -38689"/>
            </a:avLst>
          </a:prstGeom>
          <a:solidFill>
            <a:srgbClr val="B8914B"/>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000" spc="100">
                <a:solidFill>
                  <a:schemeClr val="tx1">
                    <a:lumMod val="75000"/>
                    <a:lumOff val="25000"/>
                  </a:schemeClr>
                </a:solidFill>
                <a:cs typeface="+mn-ea"/>
              </a:rPr>
              <a:t>控制使能端</a:t>
            </a:r>
          </a:p>
        </p:txBody>
      </p:sp>
      <p:sp>
        <p:nvSpPr>
          <p:cNvPr id="48" name="标注: 线形(无边框) 47">
            <a:extLst>
              <a:ext uri="{FF2B5EF4-FFF2-40B4-BE49-F238E27FC236}">
                <a16:creationId xmlns:a16="http://schemas.microsoft.com/office/drawing/2014/main" id="{1F01C9B9-1428-45DD-8D00-7FDA1D6C2497}"/>
              </a:ext>
            </a:extLst>
          </p:cNvPr>
          <p:cNvSpPr/>
          <p:nvPr/>
        </p:nvSpPr>
        <p:spPr>
          <a:xfrm>
            <a:off x="9097561" y="2793994"/>
            <a:ext cx="571467" cy="304640"/>
          </a:xfrm>
          <a:prstGeom prst="callout1">
            <a:avLst>
              <a:gd name="adj1" fmla="val -2770"/>
              <a:gd name="adj2" fmla="val 47323"/>
              <a:gd name="adj3" fmla="val -107710"/>
              <a:gd name="adj4" fmla="val -3631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spc="100">
                <a:solidFill>
                  <a:schemeClr val="tx1">
                    <a:lumMod val="75000"/>
                    <a:lumOff val="25000"/>
                  </a:schemeClr>
                </a:solidFill>
                <a:cs typeface="+mn-ea"/>
              </a:rPr>
              <a:t>音量</a:t>
            </a:r>
          </a:p>
        </p:txBody>
      </p:sp>
    </p:spTree>
    <p:extLst>
      <p:ext uri="{BB962C8B-B14F-4D97-AF65-F5344CB8AC3E}">
        <p14:creationId xmlns:p14="http://schemas.microsoft.com/office/powerpoint/2010/main" val="337679278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0-#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0-#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5003986" y="230338"/>
            <a:ext cx="1661805" cy="523220"/>
          </a:xfrm>
          <a:prstGeom prst="rect">
            <a:avLst/>
          </a:prstGeom>
          <a:noFill/>
        </p:spPr>
        <p:txBody>
          <a:bodyPr wrap="square" rtlCol="0">
            <a:spAutoFit/>
          </a:bodyPr>
          <a:lstStyle/>
          <a:p>
            <a:pPr algn="dist"/>
            <a:r>
              <a:rPr lang="zh-CN" altLang="en-US" sz="2800">
                <a:solidFill>
                  <a:srgbClr val="B8914B"/>
                </a:solidFill>
                <a:cs typeface="+mn-ea"/>
                <a:sym typeface="+mn-lt"/>
              </a:rPr>
              <a:t>音乐模块</a:t>
            </a:r>
            <a:endParaRPr lang="zh-CN" altLang="en-US" sz="2800" dirty="0">
              <a:solidFill>
                <a:srgbClr val="B8914B"/>
              </a:solidFill>
              <a:cs typeface="+mn-ea"/>
              <a:sym typeface="+mn-lt"/>
            </a:endParaRPr>
          </a:p>
        </p:txBody>
      </p:sp>
      <p:sp>
        <p:nvSpPr>
          <p:cNvPr id="20" name="文本框 19">
            <a:extLst>
              <a:ext uri="{FF2B5EF4-FFF2-40B4-BE49-F238E27FC236}">
                <a16:creationId xmlns:a16="http://schemas.microsoft.com/office/drawing/2014/main" id="{3C9FC170-E875-4DAC-851D-603052FF3922}"/>
              </a:ext>
            </a:extLst>
          </p:cNvPr>
          <p:cNvSpPr txBox="1"/>
          <p:nvPr/>
        </p:nvSpPr>
        <p:spPr>
          <a:xfrm>
            <a:off x="3159637" y="761366"/>
            <a:ext cx="5350502" cy="257506"/>
          </a:xfrm>
          <a:prstGeom prst="rect">
            <a:avLst/>
          </a:prstGeom>
          <a:noFill/>
        </p:spPr>
        <p:txBody>
          <a:bodyPr wrap="square">
            <a:spAutoFit/>
          </a:bodyPr>
          <a:lstStyle/>
          <a:p>
            <a:pPr algn="ctr">
              <a:lnSpc>
                <a:spcPts val="1400"/>
              </a:lnSpc>
            </a:pPr>
            <a:r>
              <a:rPr lang="en-US" altLang="zh-CN" sz="1000" spc="100">
                <a:solidFill>
                  <a:schemeClr val="tx1">
                    <a:lumMod val="85000"/>
                    <a:lumOff val="15000"/>
                  </a:schemeClr>
                </a:solidFill>
                <a:cs typeface="+mn-ea"/>
                <a:sym typeface="+mn-lt"/>
              </a:rPr>
              <a:t>Music</a:t>
            </a:r>
            <a:endParaRPr lang="zh-CN" altLang="en-US" sz="1000" spc="100" dirty="0">
              <a:solidFill>
                <a:schemeClr val="tx1">
                  <a:lumMod val="85000"/>
                  <a:lumOff val="15000"/>
                </a:schemeClr>
              </a:solidFill>
              <a:cs typeface="+mn-ea"/>
              <a:sym typeface="+mn-lt"/>
            </a:endParaRP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文本框 40">
            <a:extLst>
              <a:ext uri="{FF2B5EF4-FFF2-40B4-BE49-F238E27FC236}">
                <a16:creationId xmlns:a16="http://schemas.microsoft.com/office/drawing/2014/main" id="{46FB98DF-BD15-4367-876D-F47109F91DF8}"/>
              </a:ext>
            </a:extLst>
          </p:cNvPr>
          <p:cNvSpPr txBox="1"/>
          <p:nvPr/>
        </p:nvSpPr>
        <p:spPr>
          <a:xfrm>
            <a:off x="6145733" y="1901205"/>
            <a:ext cx="5180994" cy="895373"/>
          </a:xfrm>
          <a:prstGeom prst="rect">
            <a:avLst/>
          </a:prstGeom>
          <a:noFill/>
        </p:spPr>
        <p:txBody>
          <a:bodyPr wrap="square" rtlCol="0">
            <a:spAutoFit/>
          </a:bodyPr>
          <a:lstStyle/>
          <a:p>
            <a:pPr algn="just">
              <a:lnSpc>
                <a:spcPts val="1600"/>
              </a:lnSpc>
            </a:pPr>
            <a:r>
              <a:rPr lang="zh-CN" altLang="en-US" sz="1100" spc="100">
                <a:solidFill>
                  <a:schemeClr val="tx1">
                    <a:lumMod val="85000"/>
                    <a:lumOff val="15000"/>
                  </a:schemeClr>
                </a:solidFill>
                <a:cs typeface="+mn-ea"/>
                <a:sym typeface="+mn-lt"/>
              </a:rPr>
              <a:t>游戏运行的频率假设为</a:t>
            </a:r>
            <a:r>
              <a:rPr lang="en-US" altLang="zh-CN" sz="1100" spc="100">
                <a:solidFill>
                  <a:schemeClr val="tx1">
                    <a:lumMod val="85000"/>
                    <a:lumOff val="15000"/>
                  </a:schemeClr>
                </a:solidFill>
                <a:cs typeface="+mn-ea"/>
                <a:sym typeface="+mn-lt"/>
              </a:rPr>
              <a:t>512Hz,</a:t>
            </a:r>
            <a:r>
              <a:rPr lang="zh-CN" altLang="en-US" sz="1100" spc="100">
                <a:solidFill>
                  <a:schemeClr val="tx1">
                    <a:lumMod val="85000"/>
                    <a:lumOff val="15000"/>
                  </a:schemeClr>
                </a:solidFill>
                <a:cs typeface="+mn-ea"/>
                <a:sym typeface="+mn-lt"/>
              </a:rPr>
              <a:t>那么需要将音乐电路中的</a:t>
            </a:r>
            <a:r>
              <a:rPr lang="en-US" altLang="zh-CN" sz="1100" spc="100">
                <a:solidFill>
                  <a:schemeClr val="tx1">
                    <a:lumMod val="85000"/>
                    <a:lumOff val="15000"/>
                  </a:schemeClr>
                </a:solidFill>
                <a:cs typeface="+mn-ea"/>
                <a:sym typeface="+mn-lt"/>
              </a:rPr>
              <a:t>CLK</a:t>
            </a:r>
            <a:r>
              <a:rPr lang="zh-CN" altLang="en-US" sz="1100" spc="100">
                <a:solidFill>
                  <a:schemeClr val="tx1">
                    <a:lumMod val="85000"/>
                    <a:lumOff val="15000"/>
                  </a:schemeClr>
                </a:solidFill>
                <a:cs typeface="+mn-ea"/>
                <a:sym typeface="+mn-lt"/>
              </a:rPr>
              <a:t>放缓。我们根据歌曲设置延缓倍数</a:t>
            </a:r>
            <a:r>
              <a:rPr lang="en-US" altLang="zh-CN" sz="1100" spc="100">
                <a:solidFill>
                  <a:schemeClr val="tx1">
                    <a:lumMod val="85000"/>
                    <a:lumOff val="15000"/>
                  </a:schemeClr>
                </a:solidFill>
                <a:cs typeface="+mn-ea"/>
                <a:sym typeface="+mn-lt"/>
              </a:rPr>
              <a:t>2t</a:t>
            </a:r>
            <a:r>
              <a:rPr lang="zh-CN" altLang="en-US" sz="1100" spc="100">
                <a:solidFill>
                  <a:schemeClr val="tx1">
                    <a:lumMod val="85000"/>
                    <a:lumOff val="15000"/>
                  </a:schemeClr>
                </a:solidFill>
                <a:cs typeface="+mn-ea"/>
                <a:sym typeface="+mn-lt"/>
              </a:rPr>
              <a:t>，通过计数器实现当</a:t>
            </a:r>
            <a:r>
              <a:rPr lang="en-US" altLang="zh-CN" sz="1100" spc="100">
                <a:solidFill>
                  <a:schemeClr val="tx1">
                    <a:lumMod val="85000"/>
                    <a:lumOff val="15000"/>
                  </a:schemeClr>
                </a:solidFill>
                <a:cs typeface="+mn-ea"/>
                <a:sym typeface="+mn-lt"/>
              </a:rPr>
              <a:t>clk</a:t>
            </a:r>
            <a:r>
              <a:rPr lang="zh-CN" altLang="en-US" sz="1100" spc="100">
                <a:solidFill>
                  <a:schemeClr val="tx1">
                    <a:lumMod val="85000"/>
                    <a:lumOff val="15000"/>
                  </a:schemeClr>
                </a:solidFill>
                <a:cs typeface="+mn-ea"/>
                <a:sym typeface="+mn-lt"/>
              </a:rPr>
              <a:t>为</a:t>
            </a:r>
            <a:r>
              <a:rPr lang="en-US" altLang="zh-CN" sz="1100" spc="100">
                <a:solidFill>
                  <a:schemeClr val="tx1">
                    <a:lumMod val="85000"/>
                    <a:lumOff val="15000"/>
                  </a:schemeClr>
                </a:solidFill>
                <a:cs typeface="+mn-ea"/>
                <a:sym typeface="+mn-lt"/>
              </a:rPr>
              <a:t>0~t</a:t>
            </a:r>
            <a:r>
              <a:rPr lang="zh-CN" altLang="en-US" sz="1100" spc="100">
                <a:solidFill>
                  <a:schemeClr val="tx1">
                    <a:lumMod val="85000"/>
                    <a:lumOff val="15000"/>
                  </a:schemeClr>
                </a:solidFill>
                <a:cs typeface="+mn-ea"/>
                <a:sym typeface="+mn-lt"/>
              </a:rPr>
              <a:t>时延缓后的</a:t>
            </a:r>
            <a:r>
              <a:rPr lang="en-US" altLang="zh-CN" sz="1100" spc="100">
                <a:solidFill>
                  <a:schemeClr val="tx1">
                    <a:lumMod val="85000"/>
                    <a:lumOff val="15000"/>
                  </a:schemeClr>
                </a:solidFill>
                <a:cs typeface="+mn-ea"/>
                <a:sym typeface="+mn-lt"/>
              </a:rPr>
              <a:t>CLK</a:t>
            </a:r>
            <a:r>
              <a:rPr lang="zh-CN" altLang="en-US" sz="1100" spc="100">
                <a:solidFill>
                  <a:schemeClr val="tx1">
                    <a:lumMod val="85000"/>
                    <a:lumOff val="15000"/>
                  </a:schemeClr>
                </a:solidFill>
                <a:cs typeface="+mn-ea"/>
                <a:sym typeface="+mn-lt"/>
              </a:rPr>
              <a:t>为低电平</a:t>
            </a:r>
            <a:r>
              <a:rPr lang="en-US" altLang="zh-CN" sz="1100" spc="100">
                <a:solidFill>
                  <a:schemeClr val="tx1">
                    <a:lumMod val="85000"/>
                    <a:lumOff val="15000"/>
                  </a:schemeClr>
                </a:solidFill>
                <a:cs typeface="+mn-ea"/>
                <a:sym typeface="+mn-lt"/>
              </a:rPr>
              <a:t>(</a:t>
            </a:r>
            <a:r>
              <a:rPr lang="zh-CN" altLang="en-US" sz="1100" spc="100">
                <a:solidFill>
                  <a:schemeClr val="tx1">
                    <a:lumMod val="85000"/>
                    <a:lumOff val="15000"/>
                  </a:schemeClr>
                </a:solidFill>
                <a:cs typeface="+mn-ea"/>
                <a:sym typeface="+mn-lt"/>
              </a:rPr>
              <a:t>在</a:t>
            </a:r>
            <a:r>
              <a:rPr lang="en-US" altLang="zh-CN" sz="1100" spc="100">
                <a:solidFill>
                  <a:schemeClr val="tx1">
                    <a:lumMod val="85000"/>
                    <a:lumOff val="15000"/>
                  </a:schemeClr>
                </a:solidFill>
                <a:cs typeface="+mn-ea"/>
                <a:sym typeface="+mn-lt"/>
              </a:rPr>
              <a:t>t~2t</a:t>
            </a:r>
            <a:r>
              <a:rPr lang="zh-CN" altLang="en-US" sz="1100" spc="100">
                <a:solidFill>
                  <a:schemeClr val="tx1">
                    <a:lumMod val="85000"/>
                    <a:lumOff val="15000"/>
                  </a:schemeClr>
                </a:solidFill>
                <a:cs typeface="+mn-ea"/>
                <a:sym typeface="+mn-lt"/>
              </a:rPr>
              <a:t>区间为高电平</a:t>
            </a:r>
            <a:r>
              <a:rPr lang="en-US" altLang="zh-CN" sz="1100" spc="100">
                <a:solidFill>
                  <a:schemeClr val="tx1">
                    <a:lumMod val="85000"/>
                    <a:lumOff val="15000"/>
                  </a:schemeClr>
                </a:solidFill>
                <a:cs typeface="+mn-ea"/>
                <a:sym typeface="+mn-lt"/>
              </a:rPr>
              <a:t>)</a:t>
            </a:r>
            <a:r>
              <a:rPr lang="zh-CN" altLang="en-US" sz="1100" spc="100">
                <a:solidFill>
                  <a:schemeClr val="tx1">
                    <a:lumMod val="85000"/>
                    <a:lumOff val="15000"/>
                  </a:schemeClr>
                </a:solidFill>
                <a:cs typeface="+mn-ea"/>
                <a:sym typeface="+mn-lt"/>
              </a:rPr>
              <a:t>，计数器到达</a:t>
            </a:r>
            <a:r>
              <a:rPr lang="en-US" altLang="zh-CN" sz="1100" spc="100">
                <a:solidFill>
                  <a:schemeClr val="tx1">
                    <a:lumMod val="85000"/>
                    <a:lumOff val="15000"/>
                  </a:schemeClr>
                </a:solidFill>
                <a:cs typeface="+mn-ea"/>
                <a:sym typeface="+mn-lt"/>
              </a:rPr>
              <a:t>2t</a:t>
            </a:r>
            <a:r>
              <a:rPr lang="zh-CN" altLang="en-US" sz="1100" spc="100">
                <a:solidFill>
                  <a:schemeClr val="tx1">
                    <a:lumMod val="85000"/>
                    <a:lumOff val="15000"/>
                  </a:schemeClr>
                </a:solidFill>
                <a:cs typeface="+mn-ea"/>
                <a:sym typeface="+mn-lt"/>
              </a:rPr>
              <a:t>时归零。来实现将时钟延缓</a:t>
            </a:r>
            <a:r>
              <a:rPr lang="en-US" altLang="zh-CN" sz="1100" spc="100">
                <a:solidFill>
                  <a:schemeClr val="tx1">
                    <a:lumMod val="85000"/>
                    <a:lumOff val="15000"/>
                  </a:schemeClr>
                </a:solidFill>
                <a:cs typeface="+mn-ea"/>
                <a:sym typeface="+mn-lt"/>
              </a:rPr>
              <a:t>2t</a:t>
            </a:r>
            <a:r>
              <a:rPr lang="zh-CN" altLang="en-US" sz="1100" spc="100">
                <a:solidFill>
                  <a:schemeClr val="tx1">
                    <a:lumMod val="85000"/>
                    <a:lumOff val="15000"/>
                  </a:schemeClr>
                </a:solidFill>
                <a:cs typeface="+mn-ea"/>
                <a:sym typeface="+mn-lt"/>
              </a:rPr>
              <a:t>倍的功能。</a:t>
            </a:r>
            <a:endParaRPr lang="zh-CN" altLang="en-US" sz="1100" spc="100" dirty="0">
              <a:solidFill>
                <a:schemeClr val="tx1">
                  <a:lumMod val="85000"/>
                  <a:lumOff val="15000"/>
                </a:schemeClr>
              </a:solidFill>
              <a:cs typeface="+mn-ea"/>
              <a:sym typeface="+mn-lt"/>
            </a:endParaRPr>
          </a:p>
        </p:txBody>
      </p:sp>
      <p:sp>
        <p:nvSpPr>
          <p:cNvPr id="42" name="文本框 41">
            <a:extLst>
              <a:ext uri="{FF2B5EF4-FFF2-40B4-BE49-F238E27FC236}">
                <a16:creationId xmlns:a16="http://schemas.microsoft.com/office/drawing/2014/main" id="{5875BE41-524B-49A1-9014-4412649E941D}"/>
              </a:ext>
            </a:extLst>
          </p:cNvPr>
          <p:cNvSpPr txBox="1"/>
          <p:nvPr/>
        </p:nvSpPr>
        <p:spPr>
          <a:xfrm>
            <a:off x="6121440" y="1557763"/>
            <a:ext cx="2018155" cy="400110"/>
          </a:xfrm>
          <a:prstGeom prst="rect">
            <a:avLst/>
          </a:prstGeom>
          <a:noFill/>
        </p:spPr>
        <p:txBody>
          <a:bodyPr wrap="square" rtlCol="0">
            <a:spAutoFit/>
          </a:bodyPr>
          <a:lstStyle/>
          <a:p>
            <a:pPr algn="just"/>
            <a:r>
              <a:rPr lang="zh-CN" altLang="en-US" sz="2000">
                <a:solidFill>
                  <a:schemeClr val="tx1">
                    <a:lumMod val="85000"/>
                    <a:lumOff val="15000"/>
                  </a:schemeClr>
                </a:solidFill>
                <a:cs typeface="+mn-ea"/>
                <a:sym typeface="+mn-lt"/>
              </a:rPr>
              <a:t>频率转换电路</a:t>
            </a:r>
            <a:endParaRPr lang="zh-CN" altLang="en-US" sz="2000" dirty="0">
              <a:solidFill>
                <a:schemeClr val="tx1">
                  <a:lumMod val="85000"/>
                  <a:lumOff val="15000"/>
                </a:schemeClr>
              </a:solidFill>
              <a:cs typeface="+mn-ea"/>
              <a:sym typeface="+mn-lt"/>
            </a:endParaRPr>
          </a:p>
        </p:txBody>
      </p:sp>
      <p:sp>
        <p:nvSpPr>
          <p:cNvPr id="43" name="文本框 42">
            <a:extLst>
              <a:ext uri="{FF2B5EF4-FFF2-40B4-BE49-F238E27FC236}">
                <a16:creationId xmlns:a16="http://schemas.microsoft.com/office/drawing/2014/main" id="{2BC7CA68-FA9E-41F1-8F19-57BDF5A90B8F}"/>
              </a:ext>
            </a:extLst>
          </p:cNvPr>
          <p:cNvSpPr txBox="1"/>
          <p:nvPr/>
        </p:nvSpPr>
        <p:spPr>
          <a:xfrm>
            <a:off x="6120293" y="3389109"/>
            <a:ext cx="5180994" cy="1100558"/>
          </a:xfrm>
          <a:prstGeom prst="rect">
            <a:avLst/>
          </a:prstGeom>
          <a:noFill/>
        </p:spPr>
        <p:txBody>
          <a:bodyPr wrap="square" rtlCol="0">
            <a:spAutoFit/>
          </a:bodyPr>
          <a:lstStyle/>
          <a:p>
            <a:pPr algn="just">
              <a:lnSpc>
                <a:spcPts val="1600"/>
              </a:lnSpc>
            </a:pPr>
            <a:r>
              <a:rPr lang="en-US" altLang="zh-CN" sz="1100" spc="100">
                <a:solidFill>
                  <a:schemeClr val="tx1">
                    <a:lumMod val="85000"/>
                    <a:lumOff val="15000"/>
                  </a:schemeClr>
                </a:solidFill>
                <a:cs typeface="+mn-ea"/>
                <a:sym typeface="+mn-lt"/>
              </a:rPr>
              <a:t>CLK</a:t>
            </a:r>
            <a:r>
              <a:rPr lang="zh-CN" altLang="en-US" sz="1100" spc="100">
                <a:solidFill>
                  <a:schemeClr val="tx1">
                    <a:lumMod val="85000"/>
                    <a:lumOff val="15000"/>
                  </a:schemeClr>
                </a:solidFill>
                <a:cs typeface="+mn-ea"/>
                <a:sym typeface="+mn-lt"/>
              </a:rPr>
              <a:t>：主电路时钟；</a:t>
            </a:r>
            <a:r>
              <a:rPr lang="en-US" altLang="zh-CN" sz="1100" spc="100">
                <a:solidFill>
                  <a:schemeClr val="tx1">
                    <a:lumMod val="85000"/>
                    <a:lumOff val="15000"/>
                  </a:schemeClr>
                </a:solidFill>
                <a:cs typeface="+mn-ea"/>
                <a:sym typeface="+mn-lt"/>
              </a:rPr>
              <a:t>CLKAfterSlow</a:t>
            </a:r>
            <a:r>
              <a:rPr lang="zh-CN" altLang="en-US" sz="1100" spc="100">
                <a:solidFill>
                  <a:schemeClr val="tx1">
                    <a:lumMod val="85000"/>
                    <a:lumOff val="15000"/>
                  </a:schemeClr>
                </a:solidFill>
                <a:cs typeface="+mn-ea"/>
                <a:sym typeface="+mn-lt"/>
              </a:rPr>
              <a:t>：延缓后的时钟；</a:t>
            </a:r>
            <a:endParaRPr lang="en-US" altLang="zh-CN" sz="1100" spc="100">
              <a:solidFill>
                <a:schemeClr val="tx1">
                  <a:lumMod val="85000"/>
                  <a:lumOff val="15000"/>
                </a:schemeClr>
              </a:solidFill>
              <a:cs typeface="+mn-ea"/>
              <a:sym typeface="+mn-lt"/>
            </a:endParaRPr>
          </a:p>
          <a:p>
            <a:pPr algn="just">
              <a:lnSpc>
                <a:spcPts val="1600"/>
              </a:lnSpc>
            </a:pPr>
            <a:r>
              <a:rPr lang="en-US" altLang="zh-CN" sz="1100" spc="100">
                <a:solidFill>
                  <a:schemeClr val="tx1">
                    <a:lumMod val="85000"/>
                    <a:lumOff val="15000"/>
                  </a:schemeClr>
                </a:solidFill>
                <a:cs typeface="+mn-ea"/>
                <a:sym typeface="+mn-lt"/>
              </a:rPr>
              <a:t>RST</a:t>
            </a:r>
            <a:r>
              <a:rPr lang="zh-CN" altLang="en-US" sz="1100" spc="100">
                <a:solidFill>
                  <a:schemeClr val="tx1">
                    <a:lumMod val="85000"/>
                    <a:lumOff val="15000"/>
                  </a:schemeClr>
                </a:solidFill>
                <a:cs typeface="+mn-ea"/>
                <a:sym typeface="+mn-lt"/>
              </a:rPr>
              <a:t>：重置；</a:t>
            </a:r>
            <a:r>
              <a:rPr lang="en-US" altLang="zh-CN" sz="1100" spc="100">
                <a:solidFill>
                  <a:schemeClr val="tx1">
                    <a:lumMod val="85000"/>
                    <a:lumOff val="15000"/>
                  </a:schemeClr>
                </a:solidFill>
                <a:cs typeface="+mn-ea"/>
                <a:sym typeface="+mn-lt"/>
              </a:rPr>
              <a:t>Play</a:t>
            </a:r>
            <a:r>
              <a:rPr lang="zh-CN" altLang="en-US" sz="1100" spc="100">
                <a:solidFill>
                  <a:schemeClr val="tx1">
                    <a:lumMod val="85000"/>
                    <a:lumOff val="15000"/>
                  </a:schemeClr>
                </a:solidFill>
                <a:cs typeface="+mn-ea"/>
                <a:sym typeface="+mn-lt"/>
              </a:rPr>
              <a:t>：播放使能信号；</a:t>
            </a:r>
            <a:r>
              <a:rPr lang="en-US" altLang="zh-CN" sz="1100" spc="100">
                <a:solidFill>
                  <a:schemeClr val="tx1">
                    <a:lumMod val="85000"/>
                    <a:lumOff val="15000"/>
                  </a:schemeClr>
                </a:solidFill>
                <a:cs typeface="+mn-ea"/>
                <a:sym typeface="+mn-lt"/>
              </a:rPr>
              <a:t>Mode</a:t>
            </a:r>
            <a:r>
              <a:rPr lang="zh-CN" altLang="en-US" sz="1100" spc="100">
                <a:solidFill>
                  <a:schemeClr val="tx1">
                    <a:lumMod val="85000"/>
                    <a:lumOff val="15000"/>
                  </a:schemeClr>
                </a:solidFill>
                <a:cs typeface="+mn-ea"/>
                <a:sym typeface="+mn-lt"/>
              </a:rPr>
              <a:t>：模式</a:t>
            </a:r>
            <a:r>
              <a:rPr lang="en-US" altLang="zh-CN" sz="1100" spc="100">
                <a:solidFill>
                  <a:schemeClr val="tx1">
                    <a:lumMod val="85000"/>
                    <a:lumOff val="15000"/>
                  </a:schemeClr>
                </a:solidFill>
                <a:cs typeface="+mn-ea"/>
                <a:sym typeface="+mn-lt"/>
              </a:rPr>
              <a:t>(0</a:t>
            </a:r>
            <a:r>
              <a:rPr lang="zh-CN" altLang="en-US" sz="1100" spc="100">
                <a:solidFill>
                  <a:schemeClr val="tx1">
                    <a:lumMod val="85000"/>
                    <a:lumOff val="15000"/>
                  </a:schemeClr>
                </a:solidFill>
                <a:cs typeface="+mn-ea"/>
                <a:sym typeface="+mn-lt"/>
              </a:rPr>
              <a:t>背景音乐</a:t>
            </a:r>
            <a:r>
              <a:rPr lang="en-US" altLang="zh-CN" sz="1100" spc="100">
                <a:solidFill>
                  <a:schemeClr val="tx1">
                    <a:lumMod val="85000"/>
                    <a:lumOff val="15000"/>
                  </a:schemeClr>
                </a:solidFill>
                <a:cs typeface="+mn-ea"/>
                <a:sym typeface="+mn-lt"/>
              </a:rPr>
              <a:t>,1</a:t>
            </a:r>
            <a:r>
              <a:rPr lang="zh-CN" altLang="en-US" sz="1100" spc="100">
                <a:solidFill>
                  <a:schemeClr val="tx1">
                    <a:lumMod val="85000"/>
                    <a:lumOff val="15000"/>
                  </a:schemeClr>
                </a:solidFill>
                <a:cs typeface="+mn-ea"/>
                <a:sym typeface="+mn-lt"/>
              </a:rPr>
              <a:t>歌曲播放</a:t>
            </a:r>
            <a:r>
              <a:rPr lang="en-US" altLang="zh-CN" sz="1100" spc="100">
                <a:solidFill>
                  <a:schemeClr val="tx1">
                    <a:lumMod val="85000"/>
                    <a:lumOff val="15000"/>
                  </a:schemeClr>
                </a:solidFill>
                <a:cs typeface="+mn-ea"/>
                <a:sym typeface="+mn-lt"/>
              </a:rPr>
              <a:t>)</a:t>
            </a:r>
          </a:p>
          <a:p>
            <a:pPr algn="just">
              <a:lnSpc>
                <a:spcPts val="1600"/>
              </a:lnSpc>
            </a:pPr>
            <a:r>
              <a:rPr lang="en-US" altLang="zh-CN" sz="1100" spc="100">
                <a:solidFill>
                  <a:schemeClr val="tx1">
                    <a:lumMod val="85000"/>
                    <a:lumOff val="15000"/>
                  </a:schemeClr>
                </a:solidFill>
                <a:cs typeface="+mn-ea"/>
                <a:sym typeface="+mn-lt"/>
              </a:rPr>
              <a:t>R</a:t>
            </a:r>
            <a:r>
              <a:rPr lang="zh-CN" altLang="en-US" sz="1100" spc="100">
                <a:solidFill>
                  <a:schemeClr val="tx1">
                    <a:lumMod val="85000"/>
                    <a:lumOff val="15000"/>
                  </a:schemeClr>
                </a:solidFill>
                <a:cs typeface="+mn-ea"/>
                <a:sym typeface="+mn-lt"/>
              </a:rPr>
              <a:t>：当</a:t>
            </a:r>
            <a:r>
              <a:rPr lang="en-US" altLang="zh-CN" sz="1100" spc="100">
                <a:solidFill>
                  <a:schemeClr val="tx1">
                    <a:lumMod val="85000"/>
                    <a:lumOff val="15000"/>
                  </a:schemeClr>
                </a:solidFill>
                <a:cs typeface="+mn-ea"/>
                <a:sym typeface="+mn-lt"/>
              </a:rPr>
              <a:t>RST</a:t>
            </a:r>
            <a:r>
              <a:rPr lang="zh-CN" altLang="en-US" sz="1100" spc="100">
                <a:solidFill>
                  <a:schemeClr val="tx1">
                    <a:lumMod val="85000"/>
                    <a:lumOff val="15000"/>
                  </a:schemeClr>
                </a:solidFill>
                <a:cs typeface="+mn-ea"/>
                <a:sym typeface="+mn-lt"/>
              </a:rPr>
              <a:t>为</a:t>
            </a:r>
            <a:r>
              <a:rPr lang="en-US" altLang="zh-CN" sz="1100" spc="100">
                <a:solidFill>
                  <a:schemeClr val="tx1">
                    <a:lumMod val="85000"/>
                    <a:lumOff val="15000"/>
                  </a:schemeClr>
                </a:solidFill>
                <a:cs typeface="+mn-ea"/>
                <a:sym typeface="+mn-lt"/>
              </a:rPr>
              <a:t>1</a:t>
            </a:r>
            <a:r>
              <a:rPr lang="zh-CN" altLang="en-US" sz="1100" spc="100">
                <a:solidFill>
                  <a:schemeClr val="tx1">
                    <a:lumMod val="85000"/>
                    <a:lumOff val="15000"/>
                  </a:schemeClr>
                </a:solidFill>
                <a:cs typeface="+mn-ea"/>
                <a:sym typeface="+mn-lt"/>
              </a:rPr>
              <a:t>或者音乐播放到结束将要进行下一轮循环播放时，指示</a:t>
            </a:r>
            <a:r>
              <a:rPr lang="en-US" altLang="zh-CN" sz="1100" spc="100">
                <a:solidFill>
                  <a:schemeClr val="tx1">
                    <a:lumMod val="85000"/>
                    <a:lumOff val="15000"/>
                  </a:schemeClr>
                </a:solidFill>
                <a:cs typeface="+mn-ea"/>
                <a:sym typeface="+mn-lt"/>
              </a:rPr>
              <a:t>PC</a:t>
            </a:r>
            <a:r>
              <a:rPr lang="zh-CN" altLang="en-US" sz="1100" spc="100">
                <a:solidFill>
                  <a:schemeClr val="tx1">
                    <a:lumMod val="85000"/>
                    <a:lumOff val="15000"/>
                  </a:schemeClr>
                </a:solidFill>
                <a:cs typeface="+mn-ea"/>
                <a:sym typeface="+mn-lt"/>
              </a:rPr>
              <a:t>的值归零以及频率转换电路的计数器的值归零。</a:t>
            </a:r>
            <a:endParaRPr lang="en-US" altLang="zh-CN" sz="1100" spc="100">
              <a:solidFill>
                <a:schemeClr val="tx1">
                  <a:lumMod val="85000"/>
                  <a:lumOff val="15000"/>
                </a:schemeClr>
              </a:solidFill>
              <a:cs typeface="+mn-ea"/>
              <a:sym typeface="+mn-lt"/>
            </a:endParaRPr>
          </a:p>
          <a:p>
            <a:pPr algn="just">
              <a:lnSpc>
                <a:spcPts val="1600"/>
              </a:lnSpc>
            </a:pPr>
            <a:r>
              <a:rPr lang="zh-CN" altLang="en-US" sz="1100" spc="100">
                <a:solidFill>
                  <a:schemeClr val="tx1">
                    <a:lumMod val="85000"/>
                    <a:lumOff val="15000"/>
                  </a:schemeClr>
                </a:solidFill>
                <a:cs typeface="+mn-ea"/>
                <a:sym typeface="+mn-lt"/>
              </a:rPr>
              <a:t>输入为当前频率，传递给蜂鸣器发出对应音调。</a:t>
            </a:r>
            <a:endParaRPr lang="zh-CN" altLang="en-US" sz="1100" spc="100" dirty="0">
              <a:solidFill>
                <a:schemeClr val="tx1">
                  <a:lumMod val="85000"/>
                  <a:lumOff val="15000"/>
                </a:schemeClr>
              </a:solidFill>
              <a:cs typeface="+mn-ea"/>
              <a:sym typeface="+mn-lt"/>
            </a:endParaRPr>
          </a:p>
        </p:txBody>
      </p:sp>
      <p:sp>
        <p:nvSpPr>
          <p:cNvPr id="44" name="文本框 43">
            <a:extLst>
              <a:ext uri="{FF2B5EF4-FFF2-40B4-BE49-F238E27FC236}">
                <a16:creationId xmlns:a16="http://schemas.microsoft.com/office/drawing/2014/main" id="{04E08551-8120-417B-95CB-1FE84CBA5BF1}"/>
              </a:ext>
            </a:extLst>
          </p:cNvPr>
          <p:cNvSpPr txBox="1"/>
          <p:nvPr/>
        </p:nvSpPr>
        <p:spPr>
          <a:xfrm>
            <a:off x="6096000" y="3045667"/>
            <a:ext cx="2018155" cy="400110"/>
          </a:xfrm>
          <a:prstGeom prst="rect">
            <a:avLst/>
          </a:prstGeom>
          <a:noFill/>
        </p:spPr>
        <p:txBody>
          <a:bodyPr wrap="square" rtlCol="0">
            <a:spAutoFit/>
          </a:bodyPr>
          <a:lstStyle/>
          <a:p>
            <a:pPr algn="just"/>
            <a:r>
              <a:rPr lang="zh-CN" altLang="en-US" sz="2000">
                <a:solidFill>
                  <a:schemeClr val="tx1">
                    <a:lumMod val="85000"/>
                    <a:lumOff val="15000"/>
                  </a:schemeClr>
                </a:solidFill>
                <a:cs typeface="+mn-ea"/>
                <a:sym typeface="+mn-lt"/>
              </a:rPr>
              <a:t>组件介绍</a:t>
            </a:r>
            <a:endParaRPr lang="zh-CN" altLang="en-US" sz="2000" dirty="0">
              <a:solidFill>
                <a:schemeClr val="tx1">
                  <a:lumMod val="85000"/>
                  <a:lumOff val="15000"/>
                </a:schemeClr>
              </a:solidFill>
              <a:cs typeface="+mn-ea"/>
              <a:sym typeface="+mn-lt"/>
            </a:endParaRPr>
          </a:p>
        </p:txBody>
      </p:sp>
      <p:sp>
        <p:nvSpPr>
          <p:cNvPr id="45" name="文本框 44">
            <a:extLst>
              <a:ext uri="{FF2B5EF4-FFF2-40B4-BE49-F238E27FC236}">
                <a16:creationId xmlns:a16="http://schemas.microsoft.com/office/drawing/2014/main" id="{880F20F2-9592-41E0-B7DE-23F466BB98BD}"/>
              </a:ext>
            </a:extLst>
          </p:cNvPr>
          <p:cNvSpPr txBox="1"/>
          <p:nvPr/>
        </p:nvSpPr>
        <p:spPr>
          <a:xfrm>
            <a:off x="6120293" y="4884440"/>
            <a:ext cx="5180994" cy="690189"/>
          </a:xfrm>
          <a:prstGeom prst="rect">
            <a:avLst/>
          </a:prstGeom>
          <a:noFill/>
        </p:spPr>
        <p:txBody>
          <a:bodyPr wrap="square" rtlCol="0">
            <a:spAutoFit/>
          </a:bodyPr>
          <a:lstStyle/>
          <a:p>
            <a:pPr algn="just">
              <a:lnSpc>
                <a:spcPts val="1600"/>
              </a:lnSpc>
            </a:pPr>
            <a:r>
              <a:rPr lang="zh-CN" altLang="en-US" sz="1100" spc="100">
                <a:solidFill>
                  <a:schemeClr val="tx1">
                    <a:lumMod val="85000"/>
                    <a:lumOff val="15000"/>
                  </a:schemeClr>
                </a:solidFill>
                <a:cs typeface="+mn-ea"/>
                <a:sym typeface="+mn-lt"/>
              </a:rPr>
              <a:t>将音乐的音调信息存放在</a:t>
            </a:r>
            <a:r>
              <a:rPr lang="en-US" altLang="zh-CN" sz="1100" spc="100">
                <a:solidFill>
                  <a:schemeClr val="tx1">
                    <a:lumMod val="85000"/>
                    <a:lumOff val="15000"/>
                  </a:schemeClr>
                </a:solidFill>
                <a:cs typeface="+mn-ea"/>
                <a:sym typeface="+mn-lt"/>
              </a:rPr>
              <a:t>ROM</a:t>
            </a:r>
            <a:r>
              <a:rPr lang="zh-CN" altLang="en-US" sz="1100" spc="100">
                <a:solidFill>
                  <a:schemeClr val="tx1">
                    <a:lumMod val="85000"/>
                    <a:lumOff val="15000"/>
                  </a:schemeClr>
                </a:solidFill>
                <a:cs typeface="+mn-ea"/>
                <a:sym typeface="+mn-lt"/>
              </a:rPr>
              <a:t>中，根据背景音乐</a:t>
            </a:r>
            <a:r>
              <a:rPr lang="en-US" altLang="zh-CN" sz="1100" spc="100">
                <a:solidFill>
                  <a:schemeClr val="tx1">
                    <a:lumMod val="85000"/>
                    <a:lumOff val="15000"/>
                  </a:schemeClr>
                </a:solidFill>
                <a:cs typeface="+mn-ea"/>
                <a:sym typeface="+mn-lt"/>
              </a:rPr>
              <a:t>(《</a:t>
            </a:r>
            <a:r>
              <a:rPr lang="zh-CN" altLang="en-US" sz="1100" spc="100">
                <a:solidFill>
                  <a:schemeClr val="tx1">
                    <a:lumMod val="85000"/>
                    <a:lumOff val="15000"/>
                  </a:schemeClr>
                </a:solidFill>
                <a:cs typeface="+mn-ea"/>
                <a:sym typeface="+mn-lt"/>
              </a:rPr>
              <a:t>超级玛丽</a:t>
            </a:r>
            <a:r>
              <a:rPr lang="en-US" altLang="zh-CN" sz="1100" spc="100">
                <a:solidFill>
                  <a:schemeClr val="tx1">
                    <a:lumMod val="85000"/>
                    <a:lumOff val="15000"/>
                  </a:schemeClr>
                </a:solidFill>
                <a:cs typeface="+mn-ea"/>
                <a:sym typeface="+mn-lt"/>
              </a:rPr>
              <a:t>》)</a:t>
            </a:r>
            <a:r>
              <a:rPr lang="zh-CN" altLang="en-US" sz="1100" spc="100">
                <a:solidFill>
                  <a:schemeClr val="tx1">
                    <a:lumMod val="85000"/>
                    <a:lumOff val="15000"/>
                  </a:schemeClr>
                </a:solidFill>
                <a:cs typeface="+mn-ea"/>
                <a:sym typeface="+mn-lt"/>
              </a:rPr>
              <a:t>和歌曲</a:t>
            </a:r>
            <a:r>
              <a:rPr lang="en-US" altLang="zh-CN" sz="1100" spc="100">
                <a:solidFill>
                  <a:schemeClr val="tx1">
                    <a:lumMod val="85000"/>
                    <a:lumOff val="15000"/>
                  </a:schemeClr>
                </a:solidFill>
                <a:cs typeface="+mn-ea"/>
                <a:sym typeface="+mn-lt"/>
              </a:rPr>
              <a:t>(《</a:t>
            </a:r>
            <a:r>
              <a:rPr lang="zh-CN" altLang="en-US" sz="1100" spc="100">
                <a:solidFill>
                  <a:schemeClr val="tx1">
                    <a:lumMod val="85000"/>
                    <a:lumOff val="15000"/>
                  </a:schemeClr>
                </a:solidFill>
                <a:cs typeface="+mn-ea"/>
                <a:sym typeface="+mn-lt"/>
              </a:rPr>
              <a:t>菊花台</a:t>
            </a:r>
            <a:r>
              <a:rPr lang="en-US" altLang="zh-CN" sz="1100" spc="100">
                <a:solidFill>
                  <a:schemeClr val="tx1">
                    <a:lumMod val="85000"/>
                    <a:lumOff val="15000"/>
                  </a:schemeClr>
                </a:solidFill>
                <a:cs typeface="+mn-ea"/>
                <a:sym typeface="+mn-lt"/>
              </a:rPr>
              <a:t>》)</a:t>
            </a:r>
            <a:r>
              <a:rPr lang="zh-CN" altLang="en-US" sz="1100" spc="100">
                <a:solidFill>
                  <a:schemeClr val="tx1">
                    <a:lumMod val="85000"/>
                    <a:lumOff val="15000"/>
                  </a:schemeClr>
                </a:solidFill>
                <a:cs typeface="+mn-ea"/>
                <a:sym typeface="+mn-lt"/>
              </a:rPr>
              <a:t>的简谱，将其音调翻译成蜂鸣器对应频率，音调之间的停顿间隔可以用若干个</a:t>
            </a:r>
            <a:r>
              <a:rPr lang="en-US" altLang="zh-CN" sz="1100" spc="100">
                <a:solidFill>
                  <a:schemeClr val="tx1">
                    <a:lumMod val="85000"/>
                    <a:lumOff val="15000"/>
                  </a:schemeClr>
                </a:solidFill>
                <a:cs typeface="+mn-ea"/>
                <a:sym typeface="+mn-lt"/>
              </a:rPr>
              <a:t>000</a:t>
            </a:r>
            <a:r>
              <a:rPr lang="zh-CN" altLang="en-US" sz="1100" spc="100">
                <a:solidFill>
                  <a:schemeClr val="tx1">
                    <a:lumMod val="85000"/>
                    <a:lumOff val="15000"/>
                  </a:schemeClr>
                </a:solidFill>
                <a:cs typeface="+mn-ea"/>
                <a:sym typeface="+mn-lt"/>
              </a:rPr>
              <a:t>来实现。其对应关系如下：</a:t>
            </a:r>
            <a:endParaRPr lang="en-US" altLang="zh-CN" sz="1100" spc="100">
              <a:solidFill>
                <a:schemeClr val="tx1">
                  <a:lumMod val="85000"/>
                  <a:lumOff val="15000"/>
                </a:schemeClr>
              </a:solidFill>
              <a:cs typeface="+mn-ea"/>
              <a:sym typeface="+mn-lt"/>
            </a:endParaRPr>
          </a:p>
        </p:txBody>
      </p:sp>
      <p:sp>
        <p:nvSpPr>
          <p:cNvPr id="46" name="文本框 45">
            <a:extLst>
              <a:ext uri="{FF2B5EF4-FFF2-40B4-BE49-F238E27FC236}">
                <a16:creationId xmlns:a16="http://schemas.microsoft.com/office/drawing/2014/main" id="{D61DCB09-7B9C-410C-BE73-21D6ECA0FDBD}"/>
              </a:ext>
            </a:extLst>
          </p:cNvPr>
          <p:cNvSpPr txBox="1"/>
          <p:nvPr/>
        </p:nvSpPr>
        <p:spPr>
          <a:xfrm>
            <a:off x="6096000" y="4540998"/>
            <a:ext cx="2018155" cy="400110"/>
          </a:xfrm>
          <a:prstGeom prst="rect">
            <a:avLst/>
          </a:prstGeom>
          <a:noFill/>
        </p:spPr>
        <p:txBody>
          <a:bodyPr wrap="square" rtlCol="0">
            <a:spAutoFit/>
          </a:bodyPr>
          <a:lstStyle/>
          <a:p>
            <a:pPr algn="just"/>
            <a:r>
              <a:rPr lang="zh-CN" altLang="en-US" sz="2000">
                <a:solidFill>
                  <a:schemeClr val="tx1">
                    <a:lumMod val="85000"/>
                    <a:lumOff val="15000"/>
                  </a:schemeClr>
                </a:solidFill>
                <a:cs typeface="+mn-ea"/>
                <a:sym typeface="+mn-lt"/>
              </a:rPr>
              <a:t>音乐存储形式</a:t>
            </a:r>
            <a:endParaRPr lang="zh-CN" altLang="en-US" sz="2000" dirty="0">
              <a:solidFill>
                <a:schemeClr val="tx1">
                  <a:lumMod val="85000"/>
                  <a:lumOff val="15000"/>
                </a:schemeClr>
              </a:solidFill>
              <a:cs typeface="+mn-ea"/>
              <a:sym typeface="+mn-lt"/>
            </a:endParaRPr>
          </a:p>
        </p:txBody>
      </p:sp>
      <p:pic>
        <p:nvPicPr>
          <p:cNvPr id="9" name="图片 8">
            <a:extLst>
              <a:ext uri="{FF2B5EF4-FFF2-40B4-BE49-F238E27FC236}">
                <a16:creationId xmlns:a16="http://schemas.microsoft.com/office/drawing/2014/main" id="{663C1C0E-63BC-483C-9E9E-5AAFB3F84964}"/>
              </a:ext>
            </a:extLst>
          </p:cNvPr>
          <p:cNvPicPr>
            <a:picLocks noChangeAspect="1"/>
          </p:cNvPicPr>
          <p:nvPr/>
        </p:nvPicPr>
        <p:blipFill>
          <a:blip r:embed="rId3"/>
          <a:stretch>
            <a:fillRect/>
          </a:stretch>
        </p:blipFill>
        <p:spPr>
          <a:xfrm>
            <a:off x="0" y="1468016"/>
            <a:ext cx="6121438" cy="4791465"/>
          </a:xfrm>
          <a:prstGeom prst="rect">
            <a:avLst/>
          </a:prstGeom>
        </p:spPr>
      </p:pic>
      <p:pic>
        <p:nvPicPr>
          <p:cNvPr id="11" name="图片 10">
            <a:extLst>
              <a:ext uri="{FF2B5EF4-FFF2-40B4-BE49-F238E27FC236}">
                <a16:creationId xmlns:a16="http://schemas.microsoft.com/office/drawing/2014/main" id="{F9251D4B-3408-40C0-9447-39220F036A82}"/>
              </a:ext>
            </a:extLst>
          </p:cNvPr>
          <p:cNvPicPr>
            <a:picLocks noChangeAspect="1"/>
          </p:cNvPicPr>
          <p:nvPr/>
        </p:nvPicPr>
        <p:blipFill>
          <a:blip r:embed="rId4"/>
          <a:stretch>
            <a:fillRect/>
          </a:stretch>
        </p:blipFill>
        <p:spPr>
          <a:xfrm>
            <a:off x="6709347" y="5578444"/>
            <a:ext cx="3601584" cy="1075511"/>
          </a:xfrm>
          <a:prstGeom prst="rect">
            <a:avLst/>
          </a:prstGeom>
        </p:spPr>
      </p:pic>
    </p:spTree>
    <p:extLst>
      <p:ext uri="{BB962C8B-B14F-4D97-AF65-F5344CB8AC3E}">
        <p14:creationId xmlns:p14="http://schemas.microsoft.com/office/powerpoint/2010/main" val="85004782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000" fill="hold"/>
                                        <p:tgtEl>
                                          <p:spTgt spid="41"/>
                                        </p:tgtEl>
                                        <p:attrNameLst>
                                          <p:attrName>ppt_x</p:attrName>
                                        </p:attrNameLst>
                                      </p:cBhvr>
                                      <p:tavLst>
                                        <p:tav tm="0">
                                          <p:val>
                                            <p:strVal val="1+#ppt_w/2"/>
                                          </p:val>
                                        </p:tav>
                                        <p:tav tm="100000">
                                          <p:val>
                                            <p:strVal val="#ppt_x"/>
                                          </p:val>
                                        </p:tav>
                                      </p:tavLst>
                                    </p:anim>
                                    <p:anim calcmode="lin" valueType="num">
                                      <p:cBhvr additive="base">
                                        <p:cTn id="8" dur="10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000" fill="hold"/>
                                        <p:tgtEl>
                                          <p:spTgt spid="42"/>
                                        </p:tgtEl>
                                        <p:attrNameLst>
                                          <p:attrName>ppt_x</p:attrName>
                                        </p:attrNameLst>
                                      </p:cBhvr>
                                      <p:tavLst>
                                        <p:tav tm="0">
                                          <p:val>
                                            <p:strVal val="1+#ppt_w/2"/>
                                          </p:val>
                                        </p:tav>
                                        <p:tav tm="100000">
                                          <p:val>
                                            <p:strVal val="#ppt_x"/>
                                          </p:val>
                                        </p:tav>
                                      </p:tavLst>
                                    </p:anim>
                                    <p:anim calcmode="lin" valueType="num">
                                      <p:cBhvr additive="base">
                                        <p:cTn id="12" dur="10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1000" fill="hold"/>
                                        <p:tgtEl>
                                          <p:spTgt spid="43"/>
                                        </p:tgtEl>
                                        <p:attrNameLst>
                                          <p:attrName>ppt_x</p:attrName>
                                        </p:attrNameLst>
                                      </p:cBhvr>
                                      <p:tavLst>
                                        <p:tav tm="0">
                                          <p:val>
                                            <p:strVal val="1+#ppt_w/2"/>
                                          </p:val>
                                        </p:tav>
                                        <p:tav tm="100000">
                                          <p:val>
                                            <p:strVal val="#ppt_x"/>
                                          </p:val>
                                        </p:tav>
                                      </p:tavLst>
                                    </p:anim>
                                    <p:anim calcmode="lin" valueType="num">
                                      <p:cBhvr additive="base">
                                        <p:cTn id="16" dur="1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1000" fill="hold"/>
                                        <p:tgtEl>
                                          <p:spTgt spid="44"/>
                                        </p:tgtEl>
                                        <p:attrNameLst>
                                          <p:attrName>ppt_x</p:attrName>
                                        </p:attrNameLst>
                                      </p:cBhvr>
                                      <p:tavLst>
                                        <p:tav tm="0">
                                          <p:val>
                                            <p:strVal val="1+#ppt_w/2"/>
                                          </p:val>
                                        </p:tav>
                                        <p:tav tm="100000">
                                          <p:val>
                                            <p:strVal val="#ppt_x"/>
                                          </p:val>
                                        </p:tav>
                                      </p:tavLst>
                                    </p:anim>
                                    <p:anim calcmode="lin" valueType="num">
                                      <p:cBhvr additive="base">
                                        <p:cTn id="20" dur="1000" fill="hold"/>
                                        <p:tgtEl>
                                          <p:spTgt spid="4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1000" fill="hold"/>
                                        <p:tgtEl>
                                          <p:spTgt spid="45"/>
                                        </p:tgtEl>
                                        <p:attrNameLst>
                                          <p:attrName>ppt_x</p:attrName>
                                        </p:attrNameLst>
                                      </p:cBhvr>
                                      <p:tavLst>
                                        <p:tav tm="0">
                                          <p:val>
                                            <p:strVal val="1+#ppt_w/2"/>
                                          </p:val>
                                        </p:tav>
                                        <p:tav tm="100000">
                                          <p:val>
                                            <p:strVal val="#ppt_x"/>
                                          </p:val>
                                        </p:tav>
                                      </p:tavLst>
                                    </p:anim>
                                    <p:anim calcmode="lin" valueType="num">
                                      <p:cBhvr additive="base">
                                        <p:cTn id="24" dur="1000" fill="hold"/>
                                        <p:tgtEl>
                                          <p:spTgt spid="4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000" fill="hold"/>
                                        <p:tgtEl>
                                          <p:spTgt spid="46"/>
                                        </p:tgtEl>
                                        <p:attrNameLst>
                                          <p:attrName>ppt_x</p:attrName>
                                        </p:attrNameLst>
                                      </p:cBhvr>
                                      <p:tavLst>
                                        <p:tav tm="0">
                                          <p:val>
                                            <p:strVal val="1+#ppt_w/2"/>
                                          </p:val>
                                        </p:tav>
                                        <p:tav tm="100000">
                                          <p:val>
                                            <p:strVal val="#ppt_x"/>
                                          </p:val>
                                        </p:tav>
                                      </p:tavLst>
                                    </p:anim>
                                    <p:anim calcmode="lin" valueType="num">
                                      <p:cBhvr additive="base">
                                        <p:cTn id="28" dur="10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 name="文本框 50">
            <a:extLst>
              <a:ext uri="{FF2B5EF4-FFF2-40B4-BE49-F238E27FC236}">
                <a16:creationId xmlns:a16="http://schemas.microsoft.com/office/drawing/2014/main" id="{AA1B9E9C-3CF6-4833-B5D0-3352BD2DD001}"/>
              </a:ext>
            </a:extLst>
          </p:cNvPr>
          <p:cNvSpPr txBox="1"/>
          <p:nvPr/>
        </p:nvSpPr>
        <p:spPr>
          <a:xfrm>
            <a:off x="560381" y="3527134"/>
            <a:ext cx="5314200" cy="1446550"/>
          </a:xfrm>
          <a:prstGeom prst="rect">
            <a:avLst/>
          </a:prstGeom>
          <a:noFill/>
        </p:spPr>
        <p:txBody>
          <a:bodyPr wrap="square" rtlCol="0">
            <a:spAutoFit/>
          </a:bodyPr>
          <a:lstStyle/>
          <a:p>
            <a:pPr algn="dist"/>
            <a:r>
              <a:rPr lang="en-US" altLang="zh-CN" sz="8800" dirty="0">
                <a:solidFill>
                  <a:srgbClr val="B8914B"/>
                </a:solidFill>
                <a:cs typeface="+mn-ea"/>
                <a:sym typeface="+mn-lt"/>
              </a:rPr>
              <a:t>THANKS</a:t>
            </a:r>
          </a:p>
        </p:txBody>
      </p:sp>
      <p:sp>
        <p:nvSpPr>
          <p:cNvPr id="53" name="文本框 52">
            <a:extLst>
              <a:ext uri="{FF2B5EF4-FFF2-40B4-BE49-F238E27FC236}">
                <a16:creationId xmlns:a16="http://schemas.microsoft.com/office/drawing/2014/main" id="{B2FCC205-5C04-495C-9343-80E5CD98E71B}"/>
              </a:ext>
            </a:extLst>
          </p:cNvPr>
          <p:cNvSpPr txBox="1"/>
          <p:nvPr/>
        </p:nvSpPr>
        <p:spPr>
          <a:xfrm>
            <a:off x="602573" y="4913348"/>
            <a:ext cx="5272008" cy="523220"/>
          </a:xfrm>
          <a:prstGeom prst="rect">
            <a:avLst/>
          </a:prstGeom>
          <a:noFill/>
        </p:spPr>
        <p:txBody>
          <a:bodyPr wrap="square" rtlCol="0">
            <a:spAutoFit/>
          </a:bodyPr>
          <a:lstStyle/>
          <a:p>
            <a:pPr algn="dist"/>
            <a:r>
              <a:rPr lang="en-US" altLang="zh-CN" sz="2800" dirty="0">
                <a:solidFill>
                  <a:schemeClr val="tx1">
                    <a:lumMod val="75000"/>
                    <a:lumOff val="25000"/>
                  </a:schemeClr>
                </a:solidFill>
                <a:cs typeface="+mn-ea"/>
                <a:sym typeface="+mn-lt"/>
              </a:rPr>
              <a:t>WHLZ</a:t>
            </a:r>
            <a:r>
              <a:rPr lang="zh-CN" altLang="en-US" sz="2800" dirty="0">
                <a:solidFill>
                  <a:schemeClr val="tx1">
                    <a:lumMod val="75000"/>
                    <a:lumOff val="25000"/>
                  </a:schemeClr>
                </a:solidFill>
                <a:cs typeface="+mn-ea"/>
                <a:sym typeface="+mn-lt"/>
              </a:rPr>
              <a:t>团队项目汇报</a:t>
            </a:r>
          </a:p>
        </p:txBody>
      </p:sp>
      <p:pic>
        <p:nvPicPr>
          <p:cNvPr id="13" name="图片 12">
            <a:extLst>
              <a:ext uri="{FF2B5EF4-FFF2-40B4-BE49-F238E27FC236}">
                <a16:creationId xmlns:a16="http://schemas.microsoft.com/office/drawing/2014/main" id="{2262E37F-165C-458B-A3F5-A9114552B5AE}"/>
              </a:ext>
            </a:extLst>
          </p:cNvPr>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573477" y="261962"/>
            <a:ext cx="611444" cy="374643"/>
          </a:xfrm>
          <a:prstGeom prst="rect">
            <a:avLst/>
          </a:prstGeom>
        </p:spPr>
      </p:pic>
      <p:sp>
        <p:nvSpPr>
          <p:cNvPr id="14" name="文本框 13">
            <a:extLst>
              <a:ext uri="{FF2B5EF4-FFF2-40B4-BE49-F238E27FC236}">
                <a16:creationId xmlns:a16="http://schemas.microsoft.com/office/drawing/2014/main" id="{15FCF6BC-7A3D-4EE8-9597-31B5EF4CDB9E}"/>
              </a:ext>
            </a:extLst>
          </p:cNvPr>
          <p:cNvSpPr txBox="1"/>
          <p:nvPr/>
        </p:nvSpPr>
        <p:spPr>
          <a:xfrm>
            <a:off x="642675" y="5968284"/>
            <a:ext cx="3776952" cy="261610"/>
          </a:xfrm>
          <a:prstGeom prst="rect">
            <a:avLst/>
          </a:prstGeom>
          <a:noFill/>
        </p:spPr>
        <p:txBody>
          <a:bodyPr wrap="square" rtlCol="0">
            <a:spAutoFit/>
          </a:bodyPr>
          <a:lstStyle/>
          <a:p>
            <a:pPr algn="dist"/>
            <a:r>
              <a:rPr lang="en-US" altLang="zh-CN" sz="1100" dirty="0">
                <a:solidFill>
                  <a:schemeClr val="tx1">
                    <a:lumMod val="75000"/>
                    <a:lumOff val="25000"/>
                  </a:schemeClr>
                </a:solidFill>
                <a:cs typeface="+mn-ea"/>
                <a:sym typeface="+mn-lt"/>
              </a:rPr>
              <a:t>Computer Organization Course Design Team Project</a:t>
            </a:r>
            <a:endParaRPr lang="zh-CN" altLang="en-US" sz="11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58308312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fill="hold"/>
                                        <p:tgtEl>
                                          <p:spTgt spid="51"/>
                                        </p:tgtEl>
                                        <p:attrNameLst>
                                          <p:attrName>ppt_x</p:attrName>
                                        </p:attrNameLst>
                                      </p:cBhvr>
                                      <p:tavLst>
                                        <p:tav tm="0">
                                          <p:val>
                                            <p:strVal val="0-#ppt_w/2"/>
                                          </p:val>
                                        </p:tav>
                                        <p:tav tm="100000">
                                          <p:val>
                                            <p:strVal val="#ppt_x"/>
                                          </p:val>
                                        </p:tav>
                                      </p:tavLst>
                                    </p:anim>
                                    <p:anim calcmode="lin" valueType="num">
                                      <p:cBhvr additive="base">
                                        <p:cTn id="8" dur="10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1000" fill="hold"/>
                                        <p:tgtEl>
                                          <p:spTgt spid="53"/>
                                        </p:tgtEl>
                                        <p:attrNameLst>
                                          <p:attrName>ppt_x</p:attrName>
                                        </p:attrNameLst>
                                      </p:cBhvr>
                                      <p:tavLst>
                                        <p:tav tm="0">
                                          <p:val>
                                            <p:strVal val="0-#ppt_w/2"/>
                                          </p:val>
                                        </p:tav>
                                        <p:tav tm="100000">
                                          <p:val>
                                            <p:strVal val="#ppt_x"/>
                                          </p:val>
                                        </p:tav>
                                      </p:tavLst>
                                    </p:anim>
                                    <p:anim calcmode="lin" valueType="num">
                                      <p:cBhvr additive="base">
                                        <p:cTn id="12" dur="1000" fill="hold"/>
                                        <p:tgtEl>
                                          <p:spTgt spid="5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0-#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0-#ppt_w/2"/>
                                          </p:val>
                                        </p:tav>
                                        <p:tav tm="100000">
                                          <p:val>
                                            <p:strVal val="#ppt_x"/>
                                          </p:val>
                                        </p:tav>
                                      </p:tavLst>
                                    </p:anim>
                                    <p:anim calcmode="lin" valueType="num">
                                      <p:cBhvr additive="base">
                                        <p:cTn id="20"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 name="文本框 60">
            <a:extLst>
              <a:ext uri="{FF2B5EF4-FFF2-40B4-BE49-F238E27FC236}">
                <a16:creationId xmlns:a16="http://schemas.microsoft.com/office/drawing/2014/main" id="{8E37BBE0-8154-4E69-8D07-AE748603D0E5}"/>
              </a:ext>
            </a:extLst>
          </p:cNvPr>
          <p:cNvSpPr txBox="1"/>
          <p:nvPr/>
        </p:nvSpPr>
        <p:spPr>
          <a:xfrm>
            <a:off x="7507189" y="3956977"/>
            <a:ext cx="3868812" cy="369332"/>
          </a:xfrm>
          <a:prstGeom prst="rect">
            <a:avLst/>
          </a:prstGeom>
          <a:noFill/>
        </p:spPr>
        <p:txBody>
          <a:bodyPr wrap="square" rtlCol="0">
            <a:spAutoFit/>
          </a:bodyPr>
          <a:lstStyle/>
          <a:p>
            <a:pPr algn="ctr"/>
            <a:r>
              <a:rPr lang="en-US" altLang="zh-CN" dirty="0">
                <a:solidFill>
                  <a:schemeClr val="tx1">
                    <a:lumMod val="75000"/>
                    <a:lumOff val="25000"/>
                  </a:schemeClr>
                </a:solidFill>
                <a:cs typeface="+mn-ea"/>
                <a:sym typeface="+mn-lt"/>
              </a:rPr>
              <a:t>WHLZ</a:t>
            </a:r>
            <a:r>
              <a:rPr lang="zh-CN" altLang="en-US" dirty="0">
                <a:solidFill>
                  <a:schemeClr val="tx1">
                    <a:lumMod val="75000"/>
                    <a:lumOff val="25000"/>
                  </a:schemeClr>
                </a:solidFill>
                <a:cs typeface="+mn-ea"/>
                <a:sym typeface="+mn-lt"/>
              </a:rPr>
              <a:t>小组</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团队任务汇报</a:t>
            </a:r>
          </a:p>
        </p:txBody>
      </p:sp>
      <p:sp>
        <p:nvSpPr>
          <p:cNvPr id="34" name="文本框 33">
            <a:extLst>
              <a:ext uri="{FF2B5EF4-FFF2-40B4-BE49-F238E27FC236}">
                <a16:creationId xmlns:a16="http://schemas.microsoft.com/office/drawing/2014/main" id="{FAE71585-81C2-4CB8-9745-448EEDC0D6D0}"/>
              </a:ext>
            </a:extLst>
          </p:cNvPr>
          <p:cNvSpPr txBox="1"/>
          <p:nvPr/>
        </p:nvSpPr>
        <p:spPr>
          <a:xfrm>
            <a:off x="6632867" y="3587645"/>
            <a:ext cx="1223330" cy="1107996"/>
          </a:xfrm>
          <a:prstGeom prst="rect">
            <a:avLst/>
          </a:prstGeom>
          <a:noFill/>
        </p:spPr>
        <p:txBody>
          <a:bodyPr wrap="square" rtlCol="0">
            <a:spAutoFit/>
          </a:bodyPr>
          <a:lstStyle/>
          <a:p>
            <a:pPr algn="dist"/>
            <a:r>
              <a:rPr lang="en-US" altLang="zh-CN" sz="6600" dirty="0">
                <a:solidFill>
                  <a:srgbClr val="B8914B"/>
                </a:solidFill>
                <a:cs typeface="+mn-ea"/>
                <a:sym typeface="+mn-lt"/>
              </a:rPr>
              <a:t>01</a:t>
            </a:r>
            <a:endParaRPr lang="zh-CN" altLang="en-US" sz="6600" dirty="0">
              <a:solidFill>
                <a:srgbClr val="B8914B"/>
              </a:solidFill>
              <a:cs typeface="+mn-ea"/>
              <a:sym typeface="+mn-lt"/>
            </a:endParaRPr>
          </a:p>
        </p:txBody>
      </p:sp>
      <p:sp>
        <p:nvSpPr>
          <p:cNvPr id="35" name="文本框 34">
            <a:extLst>
              <a:ext uri="{FF2B5EF4-FFF2-40B4-BE49-F238E27FC236}">
                <a16:creationId xmlns:a16="http://schemas.microsoft.com/office/drawing/2014/main" id="{1C3E9B9A-2E5E-43BA-98EF-CDEBD165C993}"/>
              </a:ext>
            </a:extLst>
          </p:cNvPr>
          <p:cNvSpPr txBox="1"/>
          <p:nvPr/>
        </p:nvSpPr>
        <p:spPr>
          <a:xfrm>
            <a:off x="6632867" y="4743220"/>
            <a:ext cx="5056026" cy="769441"/>
          </a:xfrm>
          <a:prstGeom prst="rect">
            <a:avLst/>
          </a:prstGeom>
          <a:noFill/>
        </p:spPr>
        <p:txBody>
          <a:bodyPr wrap="square" rtlCol="0">
            <a:spAutoFit/>
          </a:bodyPr>
          <a:lstStyle/>
          <a:p>
            <a:pPr algn="ctr"/>
            <a:r>
              <a:rPr lang="zh-CN" altLang="en-US" sz="4400" dirty="0">
                <a:solidFill>
                  <a:schemeClr val="tx1">
                    <a:lumMod val="75000"/>
                    <a:lumOff val="25000"/>
                  </a:schemeClr>
                </a:solidFill>
                <a:cs typeface="+mn-ea"/>
                <a:sym typeface="+mn-lt"/>
              </a:rPr>
              <a:t>任务概述</a:t>
            </a:r>
          </a:p>
        </p:txBody>
      </p:sp>
    </p:spTree>
    <p:extLst>
      <p:ext uri="{BB962C8B-B14F-4D97-AF65-F5344CB8AC3E}">
        <p14:creationId xmlns:p14="http://schemas.microsoft.com/office/powerpoint/2010/main" val="174342089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1+#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dist"/>
            <a:r>
              <a:rPr lang="zh-CN" altLang="en-US" sz="2800" dirty="0">
                <a:solidFill>
                  <a:srgbClr val="B8914B"/>
                </a:solidFill>
                <a:cs typeface="+mn-ea"/>
                <a:sym typeface="+mn-lt"/>
              </a:rPr>
              <a:t>任务目标</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295804"/>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3">
            <a:extLst>
              <a:ext uri="{FF2B5EF4-FFF2-40B4-BE49-F238E27FC236}">
                <a16:creationId xmlns:a16="http://schemas.microsoft.com/office/drawing/2014/main" id="{71A82369-FD67-4623-9D37-15447817F80E}"/>
              </a:ext>
            </a:extLst>
          </p:cNvPr>
          <p:cNvGrpSpPr/>
          <p:nvPr/>
        </p:nvGrpSpPr>
        <p:grpSpPr>
          <a:xfrm>
            <a:off x="5335514" y="1764361"/>
            <a:ext cx="1520972" cy="2634183"/>
            <a:chOff x="4676522" y="2246686"/>
            <a:chExt cx="1520972" cy="2634183"/>
          </a:xfrm>
        </p:grpSpPr>
        <p:sp>
          <p:nvSpPr>
            <p:cNvPr id="40" name="文本框 39">
              <a:extLst>
                <a:ext uri="{FF2B5EF4-FFF2-40B4-BE49-F238E27FC236}">
                  <a16:creationId xmlns:a16="http://schemas.microsoft.com/office/drawing/2014/main" id="{8B68A36A-E61E-418C-B368-905715B1052D}"/>
                </a:ext>
              </a:extLst>
            </p:cNvPr>
            <p:cNvSpPr txBox="1"/>
            <p:nvPr/>
          </p:nvSpPr>
          <p:spPr>
            <a:xfrm>
              <a:off x="4676522" y="2246686"/>
              <a:ext cx="1520972" cy="2634183"/>
            </a:xfrm>
            <a:prstGeom prst="rect">
              <a:avLst/>
            </a:prstGeom>
            <a:noFill/>
          </p:spPr>
          <p:txBody>
            <a:bodyPr wrap="square" rtlCol="0">
              <a:spAutoFit/>
            </a:bodyPr>
            <a:lstStyle/>
            <a:p>
              <a:pPr algn="ctr">
                <a:lnSpc>
                  <a:spcPct val="150000"/>
                </a:lnSpc>
              </a:pPr>
              <a:r>
                <a:rPr lang="zh-CN" altLang="en-US" sz="1600" spc="100" dirty="0">
                  <a:solidFill>
                    <a:schemeClr val="tx1">
                      <a:lumMod val="75000"/>
                      <a:lumOff val="25000"/>
                    </a:schemeClr>
                  </a:solidFill>
                  <a:cs typeface="+mn-ea"/>
                  <a:sym typeface="+mn-lt"/>
                </a:rPr>
                <a:t>完成具有响应</a:t>
              </a:r>
              <a:r>
                <a:rPr lang="zh-CN" altLang="en-US" sz="1600" spc="100" dirty="0">
                  <a:solidFill>
                    <a:schemeClr val="accent2"/>
                  </a:solidFill>
                  <a:cs typeface="+mn-ea"/>
                  <a:sym typeface="+mn-lt"/>
                </a:rPr>
                <a:t>键盘输入</a:t>
              </a:r>
              <a:endParaRPr lang="en-US" altLang="zh-CN" sz="1600" spc="100" dirty="0">
                <a:solidFill>
                  <a:schemeClr val="accent2"/>
                </a:solidFill>
                <a:cs typeface="+mn-ea"/>
                <a:sym typeface="+mn-lt"/>
              </a:endParaRPr>
            </a:p>
            <a:p>
              <a:pPr algn="ctr">
                <a:lnSpc>
                  <a:spcPct val="150000"/>
                </a:lnSpc>
              </a:pPr>
              <a:r>
                <a:rPr lang="zh-CN" altLang="en-US" sz="1600" spc="100" dirty="0">
                  <a:solidFill>
                    <a:schemeClr val="tx1">
                      <a:lumMod val="75000"/>
                      <a:lumOff val="25000"/>
                    </a:schemeClr>
                  </a:solidFill>
                  <a:cs typeface="+mn-ea"/>
                  <a:sym typeface="+mn-lt"/>
                </a:rPr>
                <a:t>功能的</a:t>
              </a:r>
              <a:endParaRPr lang="en-US" altLang="zh-CN" sz="1600" spc="100" dirty="0">
                <a:solidFill>
                  <a:schemeClr val="tx1">
                    <a:lumMod val="75000"/>
                    <a:lumOff val="25000"/>
                  </a:schemeClr>
                </a:solidFill>
                <a:cs typeface="+mn-ea"/>
                <a:sym typeface="+mn-lt"/>
              </a:endParaRPr>
            </a:p>
            <a:p>
              <a:pPr algn="ctr">
                <a:lnSpc>
                  <a:spcPct val="150000"/>
                </a:lnSpc>
              </a:pPr>
              <a:r>
                <a:rPr lang="en-US" altLang="zh-CN" sz="1600" spc="100" dirty="0">
                  <a:solidFill>
                    <a:schemeClr val="accent2"/>
                  </a:solidFill>
                  <a:cs typeface="+mn-ea"/>
                  <a:sym typeface="+mn-lt"/>
                </a:rPr>
                <a:t>8bit</a:t>
              </a:r>
            </a:p>
            <a:p>
              <a:pPr algn="ctr">
                <a:lnSpc>
                  <a:spcPct val="150000"/>
                </a:lnSpc>
              </a:pPr>
              <a:r>
                <a:rPr lang="zh-CN" altLang="en-US" sz="1600" spc="100" dirty="0">
                  <a:solidFill>
                    <a:schemeClr val="tx1">
                      <a:lumMod val="75000"/>
                      <a:lumOff val="25000"/>
                    </a:schemeClr>
                  </a:solidFill>
                  <a:cs typeface="+mn-ea"/>
                  <a:sym typeface="+mn-lt"/>
                </a:rPr>
                <a:t>风格的</a:t>
              </a:r>
              <a:endParaRPr lang="en-US" altLang="zh-CN" sz="1600" spc="100" dirty="0">
                <a:solidFill>
                  <a:schemeClr val="tx1">
                    <a:lumMod val="75000"/>
                    <a:lumOff val="25000"/>
                  </a:schemeClr>
                </a:solidFill>
                <a:cs typeface="+mn-ea"/>
                <a:sym typeface="+mn-lt"/>
              </a:endParaRPr>
            </a:p>
            <a:p>
              <a:pPr algn="ctr">
                <a:lnSpc>
                  <a:spcPct val="150000"/>
                </a:lnSpc>
              </a:pPr>
              <a:r>
                <a:rPr lang="zh-CN" altLang="en-US" sz="1600" spc="100" dirty="0">
                  <a:solidFill>
                    <a:schemeClr val="accent2"/>
                  </a:solidFill>
                  <a:cs typeface="+mn-ea"/>
                  <a:sym typeface="+mn-lt"/>
                </a:rPr>
                <a:t>推箱子</a:t>
              </a:r>
              <a:endParaRPr lang="en-US" altLang="zh-CN" sz="1600" spc="100" dirty="0">
                <a:solidFill>
                  <a:schemeClr val="accent2"/>
                </a:solidFill>
                <a:cs typeface="+mn-ea"/>
                <a:sym typeface="+mn-lt"/>
              </a:endParaRPr>
            </a:p>
            <a:p>
              <a:pPr algn="ctr">
                <a:lnSpc>
                  <a:spcPct val="150000"/>
                </a:lnSpc>
              </a:pPr>
              <a:r>
                <a:rPr lang="zh-CN" altLang="en-US" sz="1600" spc="100" dirty="0">
                  <a:solidFill>
                    <a:schemeClr val="tx1">
                      <a:lumMod val="75000"/>
                      <a:lumOff val="25000"/>
                    </a:schemeClr>
                  </a:solidFill>
                  <a:cs typeface="+mn-ea"/>
                  <a:sym typeface="+mn-lt"/>
                </a:rPr>
                <a:t>游戏</a:t>
              </a:r>
            </a:p>
          </p:txBody>
        </p:sp>
        <p:cxnSp>
          <p:nvCxnSpPr>
            <p:cNvPr id="41" name="直接连接符 40">
              <a:extLst>
                <a:ext uri="{FF2B5EF4-FFF2-40B4-BE49-F238E27FC236}">
                  <a16:creationId xmlns:a16="http://schemas.microsoft.com/office/drawing/2014/main" id="{1FB66D04-CFAC-4D5B-B250-08B979C7AC34}"/>
                </a:ext>
              </a:extLst>
            </p:cNvPr>
            <p:cNvCxnSpPr/>
            <p:nvPr/>
          </p:nvCxnSpPr>
          <p:spPr>
            <a:xfrm>
              <a:off x="5290182" y="2246686"/>
              <a:ext cx="269358" cy="0"/>
            </a:xfrm>
            <a:prstGeom prst="line">
              <a:avLst/>
            </a:prstGeom>
            <a:ln w="38100">
              <a:solidFill>
                <a:srgbClr val="B8914B"/>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C6ADE0C1-EEF1-47B3-A5D8-DF7198613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851" y="1347902"/>
            <a:ext cx="3032760" cy="3467100"/>
          </a:xfrm>
          <a:prstGeom prst="rect">
            <a:avLst/>
          </a:prstGeom>
        </p:spPr>
      </p:pic>
      <p:pic>
        <p:nvPicPr>
          <p:cNvPr id="11" name="图片 10">
            <a:extLst>
              <a:ext uri="{FF2B5EF4-FFF2-40B4-BE49-F238E27FC236}">
                <a16:creationId xmlns:a16="http://schemas.microsoft.com/office/drawing/2014/main" id="{30E17DA3-7C1F-45B4-ACFA-7054819FF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8415" y="1429679"/>
            <a:ext cx="2743734" cy="3436504"/>
          </a:xfrm>
          <a:prstGeom prst="rect">
            <a:avLst/>
          </a:prstGeom>
        </p:spPr>
      </p:pic>
    </p:spTree>
    <p:extLst>
      <p:ext uri="{BB962C8B-B14F-4D97-AF65-F5344CB8AC3E}">
        <p14:creationId xmlns:p14="http://schemas.microsoft.com/office/powerpoint/2010/main" val="117975269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dist"/>
            <a:r>
              <a:rPr lang="zh-CN" altLang="en-US" sz="2800" dirty="0">
                <a:solidFill>
                  <a:srgbClr val="B8914B"/>
                </a:solidFill>
                <a:cs typeface="+mn-ea"/>
                <a:sym typeface="+mn-lt"/>
              </a:rPr>
              <a:t>任务模块划分及分工</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 name="组合 1">
            <a:extLst>
              <a:ext uri="{FF2B5EF4-FFF2-40B4-BE49-F238E27FC236}">
                <a16:creationId xmlns:a16="http://schemas.microsoft.com/office/drawing/2014/main" id="{E894F0B3-3A90-476D-A8F6-0D8BDD79EE00}"/>
              </a:ext>
            </a:extLst>
          </p:cNvPr>
          <p:cNvGrpSpPr/>
          <p:nvPr/>
        </p:nvGrpSpPr>
        <p:grpSpPr>
          <a:xfrm>
            <a:off x="1829739" y="2415039"/>
            <a:ext cx="8532521" cy="1779806"/>
            <a:chOff x="665956" y="2113155"/>
            <a:chExt cx="10810364" cy="2254944"/>
          </a:xfrm>
        </p:grpSpPr>
        <p:cxnSp>
          <p:nvCxnSpPr>
            <p:cNvPr id="10" name="Straight Connector 8">
              <a:extLst>
                <a:ext uri="{FF2B5EF4-FFF2-40B4-BE49-F238E27FC236}">
                  <a16:creationId xmlns:a16="http://schemas.microsoft.com/office/drawing/2014/main" id="{59BE7F0A-DEE4-4A33-BD74-301FF315DA72}"/>
                </a:ext>
              </a:extLst>
            </p:cNvPr>
            <p:cNvCxnSpPr/>
            <p:nvPr/>
          </p:nvCxnSpPr>
          <p:spPr>
            <a:xfrm>
              <a:off x="730447" y="4183127"/>
              <a:ext cx="2443980" cy="0"/>
            </a:xfrm>
            <a:prstGeom prst="line">
              <a:avLst/>
            </a:prstGeom>
            <a:ln w="50800">
              <a:solidFill>
                <a:srgbClr val="B8914B"/>
              </a:solidFill>
              <a:headEnd type="oval"/>
            </a:ln>
          </p:spPr>
          <p:style>
            <a:lnRef idx="1">
              <a:schemeClr val="accent1"/>
            </a:lnRef>
            <a:fillRef idx="0">
              <a:schemeClr val="accent1"/>
            </a:fillRef>
            <a:effectRef idx="0">
              <a:schemeClr val="accent1"/>
            </a:effectRef>
            <a:fontRef idx="minor">
              <a:schemeClr val="tx1"/>
            </a:fontRef>
          </p:style>
        </p:cxnSp>
        <p:sp>
          <p:nvSpPr>
            <p:cNvPr id="11" name="Arc 9">
              <a:extLst>
                <a:ext uri="{FF2B5EF4-FFF2-40B4-BE49-F238E27FC236}">
                  <a16:creationId xmlns:a16="http://schemas.microsoft.com/office/drawing/2014/main" id="{37D8EB85-8EC1-4193-88A7-FA2045A0ED73}"/>
                </a:ext>
              </a:extLst>
            </p:cNvPr>
            <p:cNvSpPr/>
            <p:nvPr/>
          </p:nvSpPr>
          <p:spPr>
            <a:xfrm>
              <a:off x="3174425" y="3998163"/>
              <a:ext cx="369886" cy="369936"/>
            </a:xfrm>
            <a:prstGeom prst="arc">
              <a:avLst>
                <a:gd name="adj1" fmla="val 1821037"/>
                <a:gd name="adj2" fmla="val 19752242"/>
              </a:avLst>
            </a:prstGeom>
            <a:noFill/>
            <a:ln w="5080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lIns="91380" tIns="45691" rIns="91380" bIns="45691" rtlCol="0" anchor="ctr"/>
            <a:lstStyle/>
            <a:p>
              <a:pPr algn="ctr"/>
              <a:endParaRPr lang="en-US" sz="2400">
                <a:cs typeface="+mn-ea"/>
                <a:sym typeface="+mn-lt"/>
              </a:endParaRPr>
            </a:p>
          </p:txBody>
        </p:sp>
        <p:cxnSp>
          <p:nvCxnSpPr>
            <p:cNvPr id="12" name="Straight Connector 10">
              <a:extLst>
                <a:ext uri="{FF2B5EF4-FFF2-40B4-BE49-F238E27FC236}">
                  <a16:creationId xmlns:a16="http://schemas.microsoft.com/office/drawing/2014/main" id="{3C70BF66-A921-40D5-9C4A-1366FB66FE37}"/>
                </a:ext>
              </a:extLst>
            </p:cNvPr>
            <p:cNvCxnSpPr/>
            <p:nvPr/>
          </p:nvCxnSpPr>
          <p:spPr>
            <a:xfrm>
              <a:off x="3363165" y="4183127"/>
              <a:ext cx="2443980" cy="0"/>
            </a:xfrm>
            <a:prstGeom prst="line">
              <a:avLst/>
            </a:prstGeom>
            <a:ln w="50800">
              <a:solidFill>
                <a:srgbClr val="B8914B"/>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E10E17-EC7A-42A6-8E00-717DB2948AC8}"/>
                </a:ext>
              </a:extLst>
            </p:cNvPr>
            <p:cNvCxnSpPr/>
            <p:nvPr/>
          </p:nvCxnSpPr>
          <p:spPr>
            <a:xfrm>
              <a:off x="5995884" y="4183127"/>
              <a:ext cx="2443980" cy="0"/>
            </a:xfrm>
            <a:prstGeom prst="line">
              <a:avLst/>
            </a:prstGeom>
            <a:ln w="50800">
              <a:solidFill>
                <a:srgbClr val="B8914B"/>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4">
              <a:extLst>
                <a:ext uri="{FF2B5EF4-FFF2-40B4-BE49-F238E27FC236}">
                  <a16:creationId xmlns:a16="http://schemas.microsoft.com/office/drawing/2014/main" id="{F6930745-3F8A-4EA4-94C0-40552167A3A7}"/>
                </a:ext>
              </a:extLst>
            </p:cNvPr>
            <p:cNvCxnSpPr/>
            <p:nvPr/>
          </p:nvCxnSpPr>
          <p:spPr>
            <a:xfrm>
              <a:off x="8628601" y="4183127"/>
              <a:ext cx="2443980" cy="0"/>
            </a:xfrm>
            <a:prstGeom prst="line">
              <a:avLst/>
            </a:prstGeom>
            <a:ln w="50800">
              <a:solidFill>
                <a:srgbClr val="B8914B"/>
              </a:solidFill>
              <a:headEnd type="oval"/>
            </a:ln>
          </p:spPr>
          <p:style>
            <a:lnRef idx="1">
              <a:schemeClr val="accent1"/>
            </a:lnRef>
            <a:fillRef idx="0">
              <a:schemeClr val="accent1"/>
            </a:fillRef>
            <a:effectRef idx="0">
              <a:schemeClr val="accent1"/>
            </a:effectRef>
            <a:fontRef idx="minor">
              <a:schemeClr val="tx1"/>
            </a:fontRef>
          </p:style>
        </p:cxnSp>
        <p:sp>
          <p:nvSpPr>
            <p:cNvPr id="15" name="Arc 16">
              <a:extLst>
                <a:ext uri="{FF2B5EF4-FFF2-40B4-BE49-F238E27FC236}">
                  <a16:creationId xmlns:a16="http://schemas.microsoft.com/office/drawing/2014/main" id="{10AD9CDB-C0C9-4386-9AC0-D06146E5E2B7}"/>
                </a:ext>
              </a:extLst>
            </p:cNvPr>
            <p:cNvSpPr/>
            <p:nvPr/>
          </p:nvSpPr>
          <p:spPr>
            <a:xfrm>
              <a:off x="5803347" y="3998163"/>
              <a:ext cx="369886" cy="369936"/>
            </a:xfrm>
            <a:prstGeom prst="arc">
              <a:avLst>
                <a:gd name="adj1" fmla="val 1821037"/>
                <a:gd name="adj2" fmla="val 19752242"/>
              </a:avLst>
            </a:prstGeom>
            <a:noFill/>
            <a:ln w="5080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lIns="91380" tIns="45691" rIns="91380" bIns="45691" rtlCol="0" anchor="ctr"/>
            <a:lstStyle/>
            <a:p>
              <a:pPr algn="ctr"/>
              <a:endParaRPr lang="en-US" sz="2400">
                <a:cs typeface="+mn-ea"/>
                <a:sym typeface="+mn-lt"/>
              </a:endParaRPr>
            </a:p>
          </p:txBody>
        </p:sp>
        <p:sp>
          <p:nvSpPr>
            <p:cNvPr id="16" name="Arc 17">
              <a:extLst>
                <a:ext uri="{FF2B5EF4-FFF2-40B4-BE49-F238E27FC236}">
                  <a16:creationId xmlns:a16="http://schemas.microsoft.com/office/drawing/2014/main" id="{C75CC851-1BD8-4B46-9B83-C7269EC08C94}"/>
                </a:ext>
              </a:extLst>
            </p:cNvPr>
            <p:cNvSpPr/>
            <p:nvPr/>
          </p:nvSpPr>
          <p:spPr>
            <a:xfrm>
              <a:off x="8432269" y="3998163"/>
              <a:ext cx="369886" cy="369936"/>
            </a:xfrm>
            <a:prstGeom prst="arc">
              <a:avLst>
                <a:gd name="adj1" fmla="val 1821037"/>
                <a:gd name="adj2" fmla="val 19752242"/>
              </a:avLst>
            </a:prstGeom>
            <a:noFill/>
            <a:ln w="5080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lIns="91380" tIns="45691" rIns="91380" bIns="45691" rtlCol="0" anchor="ctr"/>
            <a:lstStyle/>
            <a:p>
              <a:pPr algn="ctr"/>
              <a:endParaRPr lang="en-US" sz="2400">
                <a:cs typeface="+mn-ea"/>
                <a:sym typeface="+mn-lt"/>
              </a:endParaRPr>
            </a:p>
          </p:txBody>
        </p:sp>
        <p:sp>
          <p:nvSpPr>
            <p:cNvPr id="17" name="Arc 18">
              <a:extLst>
                <a:ext uri="{FF2B5EF4-FFF2-40B4-BE49-F238E27FC236}">
                  <a16:creationId xmlns:a16="http://schemas.microsoft.com/office/drawing/2014/main" id="{615D98B3-DED8-487F-9909-A3B4951BC766}"/>
                </a:ext>
              </a:extLst>
            </p:cNvPr>
            <p:cNvSpPr/>
            <p:nvPr/>
          </p:nvSpPr>
          <p:spPr>
            <a:xfrm>
              <a:off x="11061191" y="3998163"/>
              <a:ext cx="369886" cy="369936"/>
            </a:xfrm>
            <a:prstGeom prst="arc">
              <a:avLst>
                <a:gd name="adj1" fmla="val 1821037"/>
                <a:gd name="adj2" fmla="val 19752242"/>
              </a:avLst>
            </a:prstGeom>
            <a:noFill/>
            <a:ln w="5080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lIns="91380" tIns="45691" rIns="91380" bIns="45691" rtlCol="0" anchor="ctr"/>
            <a:lstStyle/>
            <a:p>
              <a:pPr algn="ctr"/>
              <a:endParaRPr lang="en-US" sz="2400">
                <a:cs typeface="+mn-ea"/>
                <a:sym typeface="+mn-lt"/>
              </a:endParaRPr>
            </a:p>
          </p:txBody>
        </p:sp>
        <p:grpSp>
          <p:nvGrpSpPr>
            <p:cNvPr id="18" name="组合 17">
              <a:extLst>
                <a:ext uri="{FF2B5EF4-FFF2-40B4-BE49-F238E27FC236}">
                  <a16:creationId xmlns:a16="http://schemas.microsoft.com/office/drawing/2014/main" id="{DB5808B7-569C-4532-A952-733F2436E205}"/>
                </a:ext>
              </a:extLst>
            </p:cNvPr>
            <p:cNvGrpSpPr/>
            <p:nvPr/>
          </p:nvGrpSpPr>
          <p:grpSpPr>
            <a:xfrm>
              <a:off x="665956" y="2113155"/>
              <a:ext cx="1254884" cy="1254885"/>
              <a:chOff x="2449035" y="330075"/>
              <a:chExt cx="1564641" cy="1564642"/>
            </a:xfrm>
          </p:grpSpPr>
          <p:sp>
            <p:nvSpPr>
              <p:cNvPr id="21" name="Oval 23">
                <a:extLst>
                  <a:ext uri="{FF2B5EF4-FFF2-40B4-BE49-F238E27FC236}">
                    <a16:creationId xmlns:a16="http://schemas.microsoft.com/office/drawing/2014/main" id="{70820265-4817-4F64-B7D0-2EF1E3A69271}"/>
                  </a:ext>
                </a:extLst>
              </p:cNvPr>
              <p:cNvSpPr/>
              <p:nvPr/>
            </p:nvSpPr>
            <p:spPr>
              <a:xfrm>
                <a:off x="2449035" y="330075"/>
                <a:ext cx="1564641" cy="1564642"/>
              </a:xfrm>
              <a:prstGeom prst="ellipse">
                <a:avLst/>
              </a:prstGeom>
              <a:solidFill>
                <a:srgbClr val="B8914B"/>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800">
                  <a:cs typeface="+mn-ea"/>
                  <a:sym typeface="+mn-lt"/>
                </a:endParaRPr>
              </a:p>
            </p:txBody>
          </p:sp>
          <p:sp>
            <p:nvSpPr>
              <p:cNvPr id="22" name="Freeform: Shape 30">
                <a:extLst>
                  <a:ext uri="{FF2B5EF4-FFF2-40B4-BE49-F238E27FC236}">
                    <a16:creationId xmlns:a16="http://schemas.microsoft.com/office/drawing/2014/main" id="{4B0A84ED-3FA7-45F0-96BA-62A33E054A39}"/>
                  </a:ext>
                </a:extLst>
              </p:cNvPr>
              <p:cNvSpPr/>
              <p:nvPr/>
            </p:nvSpPr>
            <p:spPr bwMode="auto">
              <a:xfrm>
                <a:off x="2882918" y="765593"/>
                <a:ext cx="696876" cy="693606"/>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800">
                  <a:cs typeface="+mn-ea"/>
                  <a:sym typeface="+mn-lt"/>
                </a:endParaRPr>
              </a:p>
            </p:txBody>
          </p:sp>
        </p:grpSp>
        <p:grpSp>
          <p:nvGrpSpPr>
            <p:cNvPr id="23" name="组合 22">
              <a:extLst>
                <a:ext uri="{FF2B5EF4-FFF2-40B4-BE49-F238E27FC236}">
                  <a16:creationId xmlns:a16="http://schemas.microsoft.com/office/drawing/2014/main" id="{C669F586-942F-49C1-9301-3C9B949677F0}"/>
                </a:ext>
              </a:extLst>
            </p:cNvPr>
            <p:cNvGrpSpPr/>
            <p:nvPr/>
          </p:nvGrpSpPr>
          <p:grpSpPr>
            <a:xfrm>
              <a:off x="3851116" y="2113155"/>
              <a:ext cx="1254884" cy="1254885"/>
              <a:chOff x="2449035" y="330075"/>
              <a:chExt cx="1564641" cy="1564642"/>
            </a:xfrm>
          </p:grpSpPr>
          <p:sp>
            <p:nvSpPr>
              <p:cNvPr id="24" name="Oval 23">
                <a:extLst>
                  <a:ext uri="{FF2B5EF4-FFF2-40B4-BE49-F238E27FC236}">
                    <a16:creationId xmlns:a16="http://schemas.microsoft.com/office/drawing/2014/main" id="{A549E55A-4AE1-4274-82E8-0589A8A7B652}"/>
                  </a:ext>
                </a:extLst>
              </p:cNvPr>
              <p:cNvSpPr/>
              <p:nvPr/>
            </p:nvSpPr>
            <p:spPr>
              <a:xfrm>
                <a:off x="2449035" y="330075"/>
                <a:ext cx="1564641" cy="1564642"/>
              </a:xfrm>
              <a:prstGeom prst="ellipse">
                <a:avLst/>
              </a:prstGeom>
              <a:solidFill>
                <a:srgbClr val="B8914B"/>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800" dirty="0">
                  <a:cs typeface="+mn-ea"/>
                  <a:sym typeface="+mn-lt"/>
                </a:endParaRPr>
              </a:p>
            </p:txBody>
          </p:sp>
          <p:sp>
            <p:nvSpPr>
              <p:cNvPr id="28" name="Freeform: Shape 30">
                <a:extLst>
                  <a:ext uri="{FF2B5EF4-FFF2-40B4-BE49-F238E27FC236}">
                    <a16:creationId xmlns:a16="http://schemas.microsoft.com/office/drawing/2014/main" id="{71D9D16D-A704-4685-B621-B2EFAAF0D934}"/>
                  </a:ext>
                </a:extLst>
              </p:cNvPr>
              <p:cNvSpPr/>
              <p:nvPr/>
            </p:nvSpPr>
            <p:spPr bwMode="auto">
              <a:xfrm>
                <a:off x="2882918" y="765593"/>
                <a:ext cx="696876" cy="693606"/>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800">
                  <a:cs typeface="+mn-ea"/>
                  <a:sym typeface="+mn-lt"/>
                </a:endParaRPr>
              </a:p>
            </p:txBody>
          </p:sp>
        </p:grpSp>
        <p:grpSp>
          <p:nvGrpSpPr>
            <p:cNvPr id="29" name="组合 28">
              <a:extLst>
                <a:ext uri="{FF2B5EF4-FFF2-40B4-BE49-F238E27FC236}">
                  <a16:creationId xmlns:a16="http://schemas.microsoft.com/office/drawing/2014/main" id="{FA839A94-A6DB-4A0E-A25E-9D9654C7BBE4}"/>
                </a:ext>
              </a:extLst>
            </p:cNvPr>
            <p:cNvGrpSpPr/>
            <p:nvPr/>
          </p:nvGrpSpPr>
          <p:grpSpPr>
            <a:xfrm>
              <a:off x="7036276" y="2113155"/>
              <a:ext cx="1254884" cy="1254885"/>
              <a:chOff x="2449035" y="330075"/>
              <a:chExt cx="1564641" cy="1564642"/>
            </a:xfrm>
          </p:grpSpPr>
          <p:sp>
            <p:nvSpPr>
              <p:cNvPr id="30" name="Oval 23">
                <a:extLst>
                  <a:ext uri="{FF2B5EF4-FFF2-40B4-BE49-F238E27FC236}">
                    <a16:creationId xmlns:a16="http://schemas.microsoft.com/office/drawing/2014/main" id="{CC4296BE-3350-4F34-BE95-7E10067295CA}"/>
                  </a:ext>
                </a:extLst>
              </p:cNvPr>
              <p:cNvSpPr/>
              <p:nvPr/>
            </p:nvSpPr>
            <p:spPr>
              <a:xfrm>
                <a:off x="2449035" y="330075"/>
                <a:ext cx="1564641" cy="1564642"/>
              </a:xfrm>
              <a:prstGeom prst="ellipse">
                <a:avLst/>
              </a:prstGeom>
              <a:solidFill>
                <a:srgbClr val="B8914B"/>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800" dirty="0">
                  <a:cs typeface="+mn-ea"/>
                  <a:sym typeface="+mn-lt"/>
                </a:endParaRPr>
              </a:p>
            </p:txBody>
          </p:sp>
          <p:sp>
            <p:nvSpPr>
              <p:cNvPr id="31" name="Freeform: Shape 30">
                <a:extLst>
                  <a:ext uri="{FF2B5EF4-FFF2-40B4-BE49-F238E27FC236}">
                    <a16:creationId xmlns:a16="http://schemas.microsoft.com/office/drawing/2014/main" id="{3A6D77B6-1FFB-4973-977B-92C51BAFC408}"/>
                  </a:ext>
                </a:extLst>
              </p:cNvPr>
              <p:cNvSpPr/>
              <p:nvPr/>
            </p:nvSpPr>
            <p:spPr bwMode="auto">
              <a:xfrm>
                <a:off x="2882918" y="765593"/>
                <a:ext cx="696876" cy="693606"/>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800">
                  <a:cs typeface="+mn-ea"/>
                  <a:sym typeface="+mn-lt"/>
                </a:endParaRPr>
              </a:p>
            </p:txBody>
          </p:sp>
        </p:grpSp>
        <p:grpSp>
          <p:nvGrpSpPr>
            <p:cNvPr id="32" name="组合 31">
              <a:extLst>
                <a:ext uri="{FF2B5EF4-FFF2-40B4-BE49-F238E27FC236}">
                  <a16:creationId xmlns:a16="http://schemas.microsoft.com/office/drawing/2014/main" id="{8AE86E12-9D16-4914-9F83-F3FA92C756C1}"/>
                </a:ext>
              </a:extLst>
            </p:cNvPr>
            <p:cNvGrpSpPr/>
            <p:nvPr/>
          </p:nvGrpSpPr>
          <p:grpSpPr>
            <a:xfrm>
              <a:off x="10221436" y="2113155"/>
              <a:ext cx="1254884" cy="1254885"/>
              <a:chOff x="2449035" y="330075"/>
              <a:chExt cx="1564641" cy="1564642"/>
            </a:xfrm>
          </p:grpSpPr>
          <p:sp>
            <p:nvSpPr>
              <p:cNvPr id="33" name="Oval 23">
                <a:extLst>
                  <a:ext uri="{FF2B5EF4-FFF2-40B4-BE49-F238E27FC236}">
                    <a16:creationId xmlns:a16="http://schemas.microsoft.com/office/drawing/2014/main" id="{4F3BD143-0E54-4CF9-8B55-B56C2621E2BE}"/>
                  </a:ext>
                </a:extLst>
              </p:cNvPr>
              <p:cNvSpPr/>
              <p:nvPr/>
            </p:nvSpPr>
            <p:spPr>
              <a:xfrm>
                <a:off x="2449035" y="330075"/>
                <a:ext cx="1564641" cy="1564642"/>
              </a:xfrm>
              <a:prstGeom prst="ellipse">
                <a:avLst/>
              </a:prstGeom>
              <a:solidFill>
                <a:srgbClr val="B8914B"/>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800" dirty="0">
                  <a:cs typeface="+mn-ea"/>
                  <a:sym typeface="+mn-lt"/>
                </a:endParaRPr>
              </a:p>
            </p:txBody>
          </p:sp>
          <p:sp>
            <p:nvSpPr>
              <p:cNvPr id="34" name="Freeform: Shape 30">
                <a:extLst>
                  <a:ext uri="{FF2B5EF4-FFF2-40B4-BE49-F238E27FC236}">
                    <a16:creationId xmlns:a16="http://schemas.microsoft.com/office/drawing/2014/main" id="{42268C35-22EB-4237-BF2F-3069963CA676}"/>
                  </a:ext>
                </a:extLst>
              </p:cNvPr>
              <p:cNvSpPr/>
              <p:nvPr/>
            </p:nvSpPr>
            <p:spPr bwMode="auto">
              <a:xfrm>
                <a:off x="2882918" y="765593"/>
                <a:ext cx="696876" cy="693606"/>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800">
                  <a:cs typeface="+mn-ea"/>
                  <a:sym typeface="+mn-lt"/>
                </a:endParaRPr>
              </a:p>
            </p:txBody>
          </p:sp>
        </p:grpSp>
      </p:grpSp>
      <p:sp>
        <p:nvSpPr>
          <p:cNvPr id="35" name="TextBox 20">
            <a:extLst>
              <a:ext uri="{FF2B5EF4-FFF2-40B4-BE49-F238E27FC236}">
                <a16:creationId xmlns:a16="http://schemas.microsoft.com/office/drawing/2014/main" id="{94C02881-1EFA-41D9-BEEE-3E6BAB28A424}"/>
              </a:ext>
            </a:extLst>
          </p:cNvPr>
          <p:cNvSpPr txBox="1"/>
          <p:nvPr/>
        </p:nvSpPr>
        <p:spPr>
          <a:xfrm>
            <a:off x="1976429" y="3596921"/>
            <a:ext cx="1280999" cy="420826"/>
          </a:xfrm>
          <a:prstGeom prst="rect">
            <a:avLst/>
          </a:prstGeom>
          <a:noFill/>
        </p:spPr>
        <p:txBody>
          <a:bodyPr wrap="none" lIns="91380" tIns="45691" rIns="91380" bIns="45691" rtlCol="0">
            <a:spAutoFit/>
          </a:bodyPr>
          <a:lstStyle/>
          <a:p>
            <a:r>
              <a:rPr lang="zh-CN" altLang="en-US" sz="2135" dirty="0">
                <a:solidFill>
                  <a:srgbClr val="B8914B"/>
                </a:solidFill>
                <a:cs typeface="+mn-ea"/>
                <a:sym typeface="+mn-lt"/>
              </a:rPr>
              <a:t>图像处理</a:t>
            </a:r>
            <a:endParaRPr lang="en-US" sz="2135" dirty="0">
              <a:solidFill>
                <a:srgbClr val="B8914B"/>
              </a:solidFill>
              <a:cs typeface="+mn-ea"/>
              <a:sym typeface="+mn-lt"/>
            </a:endParaRPr>
          </a:p>
        </p:txBody>
      </p:sp>
      <p:sp>
        <p:nvSpPr>
          <p:cNvPr id="36" name="TextBox 22">
            <a:extLst>
              <a:ext uri="{FF2B5EF4-FFF2-40B4-BE49-F238E27FC236}">
                <a16:creationId xmlns:a16="http://schemas.microsoft.com/office/drawing/2014/main" id="{8CEFDF9C-4945-4EFC-BD4F-41D35A2395AB}"/>
              </a:ext>
            </a:extLst>
          </p:cNvPr>
          <p:cNvSpPr txBox="1"/>
          <p:nvPr/>
        </p:nvSpPr>
        <p:spPr>
          <a:xfrm>
            <a:off x="4126315" y="3597310"/>
            <a:ext cx="1280999" cy="420826"/>
          </a:xfrm>
          <a:prstGeom prst="rect">
            <a:avLst/>
          </a:prstGeom>
          <a:noFill/>
        </p:spPr>
        <p:txBody>
          <a:bodyPr wrap="none" lIns="91380" tIns="45691" rIns="91380" bIns="45691" rtlCol="0">
            <a:spAutoFit/>
          </a:bodyPr>
          <a:lstStyle/>
          <a:p>
            <a:r>
              <a:rPr lang="zh-CN" altLang="en-US" sz="2135" dirty="0">
                <a:solidFill>
                  <a:srgbClr val="B8914B"/>
                </a:solidFill>
                <a:cs typeface="+mn-ea"/>
                <a:sym typeface="+mn-lt"/>
              </a:rPr>
              <a:t>汇编代码</a:t>
            </a:r>
            <a:endParaRPr lang="en-US" sz="2135" dirty="0">
              <a:solidFill>
                <a:srgbClr val="B8914B"/>
              </a:solidFill>
              <a:cs typeface="+mn-ea"/>
              <a:sym typeface="+mn-lt"/>
            </a:endParaRPr>
          </a:p>
        </p:txBody>
      </p:sp>
      <p:sp>
        <p:nvSpPr>
          <p:cNvPr id="37" name="TextBox 24">
            <a:extLst>
              <a:ext uri="{FF2B5EF4-FFF2-40B4-BE49-F238E27FC236}">
                <a16:creationId xmlns:a16="http://schemas.microsoft.com/office/drawing/2014/main" id="{42720C60-2C2A-4CF7-8908-FC4179D19445}"/>
              </a:ext>
            </a:extLst>
          </p:cNvPr>
          <p:cNvSpPr txBox="1"/>
          <p:nvPr/>
        </p:nvSpPr>
        <p:spPr>
          <a:xfrm>
            <a:off x="6244235" y="3596921"/>
            <a:ext cx="1280999" cy="420826"/>
          </a:xfrm>
          <a:prstGeom prst="rect">
            <a:avLst/>
          </a:prstGeom>
          <a:noFill/>
        </p:spPr>
        <p:txBody>
          <a:bodyPr wrap="none" lIns="91380" tIns="45691" rIns="91380" bIns="45691" rtlCol="0">
            <a:spAutoFit/>
          </a:bodyPr>
          <a:lstStyle/>
          <a:p>
            <a:r>
              <a:rPr lang="zh-CN" altLang="en-US" sz="2135" dirty="0">
                <a:solidFill>
                  <a:srgbClr val="B8914B"/>
                </a:solidFill>
                <a:cs typeface="+mn-ea"/>
                <a:sym typeface="+mn-lt"/>
              </a:rPr>
              <a:t>硬件接口</a:t>
            </a:r>
            <a:endParaRPr lang="en-US" sz="2135" dirty="0">
              <a:solidFill>
                <a:srgbClr val="B8914B"/>
              </a:solidFill>
              <a:cs typeface="+mn-ea"/>
              <a:sym typeface="+mn-lt"/>
            </a:endParaRPr>
          </a:p>
        </p:txBody>
      </p:sp>
      <p:sp>
        <p:nvSpPr>
          <p:cNvPr id="38" name="TextBox 26">
            <a:extLst>
              <a:ext uri="{FF2B5EF4-FFF2-40B4-BE49-F238E27FC236}">
                <a16:creationId xmlns:a16="http://schemas.microsoft.com/office/drawing/2014/main" id="{7B9B3180-2B78-455C-A3C2-23B5D55FB63B}"/>
              </a:ext>
            </a:extLst>
          </p:cNvPr>
          <p:cNvSpPr txBox="1"/>
          <p:nvPr/>
        </p:nvSpPr>
        <p:spPr>
          <a:xfrm>
            <a:off x="8251567" y="3596921"/>
            <a:ext cx="1829226" cy="420826"/>
          </a:xfrm>
          <a:prstGeom prst="rect">
            <a:avLst/>
          </a:prstGeom>
          <a:noFill/>
        </p:spPr>
        <p:txBody>
          <a:bodyPr wrap="none" lIns="91380" tIns="45691" rIns="91380" bIns="45691" rtlCol="0">
            <a:spAutoFit/>
          </a:bodyPr>
          <a:lstStyle/>
          <a:p>
            <a:r>
              <a:rPr lang="zh-CN" altLang="en-US" sz="2135" dirty="0">
                <a:solidFill>
                  <a:srgbClr val="B8914B"/>
                </a:solidFill>
                <a:cs typeface="+mn-ea"/>
                <a:sym typeface="+mn-lt"/>
              </a:rPr>
              <a:t>输入输出优化</a:t>
            </a:r>
            <a:endParaRPr lang="en-US" sz="2135" dirty="0">
              <a:solidFill>
                <a:srgbClr val="B8914B"/>
              </a:solidFill>
              <a:cs typeface="+mn-ea"/>
              <a:sym typeface="+mn-lt"/>
            </a:endParaRPr>
          </a:p>
        </p:txBody>
      </p:sp>
      <p:sp>
        <p:nvSpPr>
          <p:cNvPr id="39" name="文本框 38">
            <a:extLst>
              <a:ext uri="{FF2B5EF4-FFF2-40B4-BE49-F238E27FC236}">
                <a16:creationId xmlns:a16="http://schemas.microsoft.com/office/drawing/2014/main" id="{57EA6901-21C4-4E63-95E3-B4BFA1AB18C9}"/>
              </a:ext>
            </a:extLst>
          </p:cNvPr>
          <p:cNvSpPr txBox="1"/>
          <p:nvPr/>
        </p:nvSpPr>
        <p:spPr>
          <a:xfrm>
            <a:off x="1896187" y="4691365"/>
            <a:ext cx="1623461" cy="913070"/>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cs typeface="+mn-ea"/>
                <a:sym typeface="+mn-lt"/>
              </a:rPr>
              <a:t>收集图片素材，整理为</a:t>
            </a:r>
            <a:r>
              <a:rPr lang="en-US" altLang="zh-CN" sz="1400" spc="100" dirty="0">
                <a:solidFill>
                  <a:schemeClr val="tx1">
                    <a:lumMod val="85000"/>
                    <a:lumOff val="15000"/>
                  </a:schemeClr>
                </a:solidFill>
                <a:cs typeface="+mn-ea"/>
                <a:sym typeface="+mn-lt"/>
              </a:rPr>
              <a:t>8*8</a:t>
            </a:r>
            <a:r>
              <a:rPr lang="zh-CN" altLang="en-US" sz="1400" spc="100" dirty="0">
                <a:solidFill>
                  <a:schemeClr val="tx1">
                    <a:lumMod val="85000"/>
                    <a:lumOff val="15000"/>
                  </a:schemeClr>
                </a:solidFill>
                <a:cs typeface="+mn-ea"/>
                <a:sym typeface="+mn-lt"/>
              </a:rPr>
              <a:t>像素块大小的模块，生成地图。</a:t>
            </a:r>
          </a:p>
        </p:txBody>
      </p:sp>
      <p:sp>
        <p:nvSpPr>
          <p:cNvPr id="40" name="文本框 39">
            <a:extLst>
              <a:ext uri="{FF2B5EF4-FFF2-40B4-BE49-F238E27FC236}">
                <a16:creationId xmlns:a16="http://schemas.microsoft.com/office/drawing/2014/main" id="{26635E73-8DBE-4722-B25D-40F5562FE85E}"/>
              </a:ext>
            </a:extLst>
          </p:cNvPr>
          <p:cNvSpPr txBox="1"/>
          <p:nvPr/>
        </p:nvSpPr>
        <p:spPr>
          <a:xfrm>
            <a:off x="1871893" y="4340835"/>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cs typeface="+mn-ea"/>
                <a:sym typeface="+mn-lt"/>
              </a:rPr>
              <a:t>王翰辉</a:t>
            </a:r>
          </a:p>
        </p:txBody>
      </p:sp>
      <p:sp>
        <p:nvSpPr>
          <p:cNvPr id="41" name="文本框 40">
            <a:extLst>
              <a:ext uri="{FF2B5EF4-FFF2-40B4-BE49-F238E27FC236}">
                <a16:creationId xmlns:a16="http://schemas.microsoft.com/office/drawing/2014/main" id="{20B1DBC7-8DCA-41FC-B095-A19E370FD13F}"/>
              </a:ext>
            </a:extLst>
          </p:cNvPr>
          <p:cNvSpPr txBox="1"/>
          <p:nvPr/>
        </p:nvSpPr>
        <p:spPr>
          <a:xfrm>
            <a:off x="4150609" y="4691365"/>
            <a:ext cx="1623461" cy="1118255"/>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cs typeface="+mn-ea"/>
                <a:sym typeface="+mn-lt"/>
              </a:rPr>
              <a:t>编写汇编代码，处理输入中断，发出系统调用，进行游戏逻辑判断</a:t>
            </a:r>
            <a:r>
              <a:rPr lang="en-US" altLang="zh-CN" sz="1400" spc="100" dirty="0">
                <a:solidFill>
                  <a:schemeClr val="tx1">
                    <a:lumMod val="85000"/>
                    <a:lumOff val="15000"/>
                  </a:schemeClr>
                </a:solidFill>
                <a:cs typeface="+mn-ea"/>
                <a:sym typeface="+mn-lt"/>
              </a:rPr>
              <a:t>.</a:t>
            </a:r>
            <a:endParaRPr lang="zh-CN" altLang="en-US" sz="1400" spc="100" dirty="0">
              <a:solidFill>
                <a:schemeClr val="tx1">
                  <a:lumMod val="85000"/>
                  <a:lumOff val="15000"/>
                </a:schemeClr>
              </a:solidFill>
              <a:cs typeface="+mn-ea"/>
              <a:sym typeface="+mn-lt"/>
            </a:endParaRPr>
          </a:p>
        </p:txBody>
      </p:sp>
      <p:sp>
        <p:nvSpPr>
          <p:cNvPr id="42" name="文本框 41">
            <a:extLst>
              <a:ext uri="{FF2B5EF4-FFF2-40B4-BE49-F238E27FC236}">
                <a16:creationId xmlns:a16="http://schemas.microsoft.com/office/drawing/2014/main" id="{CDAC92F5-98FD-433C-B01A-7EF796165698}"/>
              </a:ext>
            </a:extLst>
          </p:cNvPr>
          <p:cNvSpPr txBox="1"/>
          <p:nvPr/>
        </p:nvSpPr>
        <p:spPr>
          <a:xfrm>
            <a:off x="4126315" y="4340835"/>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cs typeface="+mn-ea"/>
                <a:sym typeface="+mn-lt"/>
              </a:rPr>
              <a:t>胡子衡</a:t>
            </a:r>
          </a:p>
        </p:txBody>
      </p:sp>
      <p:sp>
        <p:nvSpPr>
          <p:cNvPr id="43" name="文本框 42">
            <a:extLst>
              <a:ext uri="{FF2B5EF4-FFF2-40B4-BE49-F238E27FC236}">
                <a16:creationId xmlns:a16="http://schemas.microsoft.com/office/drawing/2014/main" id="{08AE4C79-C72C-44CE-8F42-B1F3FE2CE24D}"/>
              </a:ext>
            </a:extLst>
          </p:cNvPr>
          <p:cNvSpPr txBox="1"/>
          <p:nvPr/>
        </p:nvSpPr>
        <p:spPr>
          <a:xfrm>
            <a:off x="6177442" y="4691365"/>
            <a:ext cx="1623461" cy="707886"/>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cs typeface="+mn-ea"/>
                <a:sym typeface="+mn-lt"/>
              </a:rPr>
              <a:t>设计硬件接口，连接汇编代码和</a:t>
            </a:r>
            <a:r>
              <a:rPr lang="en-US" altLang="zh-CN" sz="1400" spc="100" dirty="0">
                <a:solidFill>
                  <a:schemeClr val="tx1">
                    <a:lumMod val="85000"/>
                    <a:lumOff val="15000"/>
                  </a:schemeClr>
                </a:solidFill>
                <a:cs typeface="+mn-ea"/>
                <a:sym typeface="+mn-lt"/>
              </a:rPr>
              <a:t>CPU</a:t>
            </a:r>
            <a:r>
              <a:rPr lang="zh-CN" altLang="en-US" sz="1400" spc="100" dirty="0">
                <a:solidFill>
                  <a:schemeClr val="tx1">
                    <a:lumMod val="85000"/>
                    <a:lumOff val="15000"/>
                  </a:schemeClr>
                </a:solidFill>
                <a:cs typeface="+mn-ea"/>
                <a:sym typeface="+mn-lt"/>
              </a:rPr>
              <a:t>，</a:t>
            </a:r>
            <a:r>
              <a:rPr lang="en-US" altLang="zh-CN" sz="1400" spc="100" dirty="0">
                <a:solidFill>
                  <a:schemeClr val="tx1">
                    <a:lumMod val="85000"/>
                    <a:lumOff val="15000"/>
                  </a:schemeClr>
                </a:solidFill>
                <a:cs typeface="+mn-ea"/>
                <a:sym typeface="+mn-lt"/>
              </a:rPr>
              <a:t>LCD</a:t>
            </a:r>
            <a:r>
              <a:rPr lang="zh-CN" altLang="en-US" sz="1400" spc="100" dirty="0">
                <a:solidFill>
                  <a:schemeClr val="tx1">
                    <a:lumMod val="85000"/>
                    <a:lumOff val="15000"/>
                  </a:schemeClr>
                </a:solidFill>
                <a:cs typeface="+mn-ea"/>
                <a:sym typeface="+mn-lt"/>
              </a:rPr>
              <a:t>显示</a:t>
            </a:r>
          </a:p>
        </p:txBody>
      </p:sp>
      <p:sp>
        <p:nvSpPr>
          <p:cNvPr id="44" name="文本框 43">
            <a:extLst>
              <a:ext uri="{FF2B5EF4-FFF2-40B4-BE49-F238E27FC236}">
                <a16:creationId xmlns:a16="http://schemas.microsoft.com/office/drawing/2014/main" id="{C46A41FF-6817-4D42-8F1E-16173D5C0565}"/>
              </a:ext>
            </a:extLst>
          </p:cNvPr>
          <p:cNvSpPr txBox="1"/>
          <p:nvPr/>
        </p:nvSpPr>
        <p:spPr>
          <a:xfrm>
            <a:off x="6153148" y="4340835"/>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cs typeface="+mn-ea"/>
                <a:sym typeface="+mn-lt"/>
              </a:rPr>
              <a:t>卢刈旻</a:t>
            </a:r>
          </a:p>
        </p:txBody>
      </p:sp>
      <p:sp>
        <p:nvSpPr>
          <p:cNvPr id="45" name="文本框 44">
            <a:extLst>
              <a:ext uri="{FF2B5EF4-FFF2-40B4-BE49-F238E27FC236}">
                <a16:creationId xmlns:a16="http://schemas.microsoft.com/office/drawing/2014/main" id="{F91300D8-3D29-4F0F-A30F-AC432CAB1FEE}"/>
              </a:ext>
            </a:extLst>
          </p:cNvPr>
          <p:cNvSpPr txBox="1"/>
          <p:nvPr/>
        </p:nvSpPr>
        <p:spPr>
          <a:xfrm>
            <a:off x="8204275" y="4691365"/>
            <a:ext cx="1623461" cy="1118255"/>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cs typeface="+mn-ea"/>
                <a:sym typeface="+mn-lt"/>
              </a:rPr>
              <a:t>优化游戏输入部分，设计键盘输入模块，设计可调节音量的音乐输出模块。</a:t>
            </a:r>
          </a:p>
        </p:txBody>
      </p:sp>
      <p:sp>
        <p:nvSpPr>
          <p:cNvPr id="46" name="文本框 45">
            <a:extLst>
              <a:ext uri="{FF2B5EF4-FFF2-40B4-BE49-F238E27FC236}">
                <a16:creationId xmlns:a16="http://schemas.microsoft.com/office/drawing/2014/main" id="{5B1DBF90-C9E0-4CFC-94C1-1B2EF1DCE672}"/>
              </a:ext>
            </a:extLst>
          </p:cNvPr>
          <p:cNvSpPr txBox="1"/>
          <p:nvPr/>
        </p:nvSpPr>
        <p:spPr>
          <a:xfrm>
            <a:off x="8179981" y="4340835"/>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cs typeface="+mn-ea"/>
                <a:sym typeface="+mn-lt"/>
              </a:rPr>
              <a:t>周奥洋</a:t>
            </a:r>
          </a:p>
        </p:txBody>
      </p:sp>
    </p:spTree>
    <p:extLst>
      <p:ext uri="{BB962C8B-B14F-4D97-AF65-F5344CB8AC3E}">
        <p14:creationId xmlns:p14="http://schemas.microsoft.com/office/powerpoint/2010/main" val="12909555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000" fill="hold"/>
                                        <p:tgtEl>
                                          <p:spTgt spid="38"/>
                                        </p:tgtEl>
                                        <p:attrNameLst>
                                          <p:attrName>ppt_x</p:attrName>
                                        </p:attrNameLst>
                                      </p:cBhvr>
                                      <p:tavLst>
                                        <p:tav tm="0">
                                          <p:val>
                                            <p:strVal val="0-#ppt_w/2"/>
                                          </p:val>
                                        </p:tav>
                                        <p:tav tm="100000">
                                          <p:val>
                                            <p:strVal val="#ppt_x"/>
                                          </p:val>
                                        </p:tav>
                                      </p:tavLst>
                                    </p:anim>
                                    <p:anim calcmode="lin" valueType="num">
                                      <p:cBhvr additive="base">
                                        <p:cTn id="8" dur="10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0-#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000" fill="hold"/>
                                        <p:tgtEl>
                                          <p:spTgt spid="36"/>
                                        </p:tgtEl>
                                        <p:attrNameLst>
                                          <p:attrName>ppt_x</p:attrName>
                                        </p:attrNameLst>
                                      </p:cBhvr>
                                      <p:tavLst>
                                        <p:tav tm="0">
                                          <p:val>
                                            <p:strVal val="0-#ppt_w/2"/>
                                          </p:val>
                                        </p:tav>
                                        <p:tav tm="100000">
                                          <p:val>
                                            <p:strVal val="#ppt_x"/>
                                          </p:val>
                                        </p:tav>
                                      </p:tavLst>
                                    </p:anim>
                                    <p:anim calcmode="lin" valueType="num">
                                      <p:cBhvr additive="base">
                                        <p:cTn id="16" dur="1000" fill="hold"/>
                                        <p:tgtEl>
                                          <p:spTgt spid="3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0-#ppt_w/2"/>
                                          </p:val>
                                        </p:tav>
                                        <p:tav tm="100000">
                                          <p:val>
                                            <p:strVal val="#ppt_x"/>
                                          </p:val>
                                        </p:tav>
                                      </p:tavLst>
                                    </p:anim>
                                    <p:anim calcmode="lin" valueType="num">
                                      <p:cBhvr additive="base">
                                        <p:cTn id="20" dur="100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1000" fill="hold"/>
                                        <p:tgtEl>
                                          <p:spTgt spid="2"/>
                                        </p:tgtEl>
                                        <p:attrNameLst>
                                          <p:attrName>ppt_x</p:attrName>
                                        </p:attrNameLst>
                                      </p:cBhvr>
                                      <p:tavLst>
                                        <p:tav tm="0">
                                          <p:val>
                                            <p:strVal val="0-#ppt_w/2"/>
                                          </p:val>
                                        </p:tav>
                                        <p:tav tm="100000">
                                          <p:val>
                                            <p:strVal val="#ppt_x"/>
                                          </p:val>
                                        </p:tav>
                                      </p:tavLst>
                                    </p:anim>
                                    <p:anim calcmode="lin" valueType="num">
                                      <p:cBhvr additive="base">
                                        <p:cTn id="24" dur="10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1000" fill="hold"/>
                                        <p:tgtEl>
                                          <p:spTgt spid="39"/>
                                        </p:tgtEl>
                                        <p:attrNameLst>
                                          <p:attrName>ppt_x</p:attrName>
                                        </p:attrNameLst>
                                      </p:cBhvr>
                                      <p:tavLst>
                                        <p:tav tm="0">
                                          <p:val>
                                            <p:strVal val="0-#ppt_w/2"/>
                                          </p:val>
                                        </p:tav>
                                        <p:tav tm="100000">
                                          <p:val>
                                            <p:strVal val="#ppt_x"/>
                                          </p:val>
                                        </p:tav>
                                      </p:tavLst>
                                    </p:anim>
                                    <p:anim calcmode="lin" valueType="num">
                                      <p:cBhvr additive="base">
                                        <p:cTn id="28" dur="1000" fill="hold"/>
                                        <p:tgtEl>
                                          <p:spTgt spid="3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1000" fill="hold"/>
                                        <p:tgtEl>
                                          <p:spTgt spid="40"/>
                                        </p:tgtEl>
                                        <p:attrNameLst>
                                          <p:attrName>ppt_x</p:attrName>
                                        </p:attrNameLst>
                                      </p:cBhvr>
                                      <p:tavLst>
                                        <p:tav tm="0">
                                          <p:val>
                                            <p:strVal val="0-#ppt_w/2"/>
                                          </p:val>
                                        </p:tav>
                                        <p:tav tm="100000">
                                          <p:val>
                                            <p:strVal val="#ppt_x"/>
                                          </p:val>
                                        </p:tav>
                                      </p:tavLst>
                                    </p:anim>
                                    <p:anim calcmode="lin" valueType="num">
                                      <p:cBhvr additive="base">
                                        <p:cTn id="32" dur="1000" fill="hold"/>
                                        <p:tgtEl>
                                          <p:spTgt spid="4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1000" fill="hold"/>
                                        <p:tgtEl>
                                          <p:spTgt spid="41"/>
                                        </p:tgtEl>
                                        <p:attrNameLst>
                                          <p:attrName>ppt_x</p:attrName>
                                        </p:attrNameLst>
                                      </p:cBhvr>
                                      <p:tavLst>
                                        <p:tav tm="0">
                                          <p:val>
                                            <p:strVal val="0-#ppt_w/2"/>
                                          </p:val>
                                        </p:tav>
                                        <p:tav tm="100000">
                                          <p:val>
                                            <p:strVal val="#ppt_x"/>
                                          </p:val>
                                        </p:tav>
                                      </p:tavLst>
                                    </p:anim>
                                    <p:anim calcmode="lin" valueType="num">
                                      <p:cBhvr additive="base">
                                        <p:cTn id="36" dur="10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1000" fill="hold"/>
                                        <p:tgtEl>
                                          <p:spTgt spid="42"/>
                                        </p:tgtEl>
                                        <p:attrNameLst>
                                          <p:attrName>ppt_x</p:attrName>
                                        </p:attrNameLst>
                                      </p:cBhvr>
                                      <p:tavLst>
                                        <p:tav tm="0">
                                          <p:val>
                                            <p:strVal val="0-#ppt_w/2"/>
                                          </p:val>
                                        </p:tav>
                                        <p:tav tm="100000">
                                          <p:val>
                                            <p:strVal val="#ppt_x"/>
                                          </p:val>
                                        </p:tav>
                                      </p:tavLst>
                                    </p:anim>
                                    <p:anim calcmode="lin" valueType="num">
                                      <p:cBhvr additive="base">
                                        <p:cTn id="40" dur="1000" fill="hold"/>
                                        <p:tgtEl>
                                          <p:spTgt spid="4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1000" fill="hold"/>
                                        <p:tgtEl>
                                          <p:spTgt spid="43"/>
                                        </p:tgtEl>
                                        <p:attrNameLst>
                                          <p:attrName>ppt_x</p:attrName>
                                        </p:attrNameLst>
                                      </p:cBhvr>
                                      <p:tavLst>
                                        <p:tav tm="0">
                                          <p:val>
                                            <p:strVal val="0-#ppt_w/2"/>
                                          </p:val>
                                        </p:tav>
                                        <p:tav tm="100000">
                                          <p:val>
                                            <p:strVal val="#ppt_x"/>
                                          </p:val>
                                        </p:tav>
                                      </p:tavLst>
                                    </p:anim>
                                    <p:anim calcmode="lin" valueType="num">
                                      <p:cBhvr additive="base">
                                        <p:cTn id="44" dur="1000" fill="hold"/>
                                        <p:tgtEl>
                                          <p:spTgt spid="4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1000" fill="hold"/>
                                        <p:tgtEl>
                                          <p:spTgt spid="44"/>
                                        </p:tgtEl>
                                        <p:attrNameLst>
                                          <p:attrName>ppt_x</p:attrName>
                                        </p:attrNameLst>
                                      </p:cBhvr>
                                      <p:tavLst>
                                        <p:tav tm="0">
                                          <p:val>
                                            <p:strVal val="0-#ppt_w/2"/>
                                          </p:val>
                                        </p:tav>
                                        <p:tav tm="100000">
                                          <p:val>
                                            <p:strVal val="#ppt_x"/>
                                          </p:val>
                                        </p:tav>
                                      </p:tavLst>
                                    </p:anim>
                                    <p:anim calcmode="lin" valueType="num">
                                      <p:cBhvr additive="base">
                                        <p:cTn id="48" dur="1000" fill="hold"/>
                                        <p:tgtEl>
                                          <p:spTgt spid="4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1000" fill="hold"/>
                                        <p:tgtEl>
                                          <p:spTgt spid="45"/>
                                        </p:tgtEl>
                                        <p:attrNameLst>
                                          <p:attrName>ppt_x</p:attrName>
                                        </p:attrNameLst>
                                      </p:cBhvr>
                                      <p:tavLst>
                                        <p:tav tm="0">
                                          <p:val>
                                            <p:strVal val="0-#ppt_w/2"/>
                                          </p:val>
                                        </p:tav>
                                        <p:tav tm="100000">
                                          <p:val>
                                            <p:strVal val="#ppt_x"/>
                                          </p:val>
                                        </p:tav>
                                      </p:tavLst>
                                    </p:anim>
                                    <p:anim calcmode="lin" valueType="num">
                                      <p:cBhvr additive="base">
                                        <p:cTn id="52" dur="10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1000" fill="hold"/>
                                        <p:tgtEl>
                                          <p:spTgt spid="46"/>
                                        </p:tgtEl>
                                        <p:attrNameLst>
                                          <p:attrName>ppt_x</p:attrName>
                                        </p:attrNameLst>
                                      </p:cBhvr>
                                      <p:tavLst>
                                        <p:tav tm="0">
                                          <p:val>
                                            <p:strVal val="0-#ppt_w/2"/>
                                          </p:val>
                                        </p:tav>
                                        <p:tav tm="100000">
                                          <p:val>
                                            <p:strVal val="#ppt_x"/>
                                          </p:val>
                                        </p:tav>
                                      </p:tavLst>
                                    </p:anim>
                                    <p:anim calcmode="lin" valueType="num">
                                      <p:cBhvr additive="base">
                                        <p:cTn id="56" dur="10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3" grpId="0"/>
      <p:bldP spid="44" grpId="0"/>
      <p:bldP spid="45"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 name="文本框 60">
            <a:extLst>
              <a:ext uri="{FF2B5EF4-FFF2-40B4-BE49-F238E27FC236}">
                <a16:creationId xmlns:a16="http://schemas.microsoft.com/office/drawing/2014/main" id="{8E37BBE0-8154-4E69-8D07-AE748603D0E5}"/>
              </a:ext>
            </a:extLst>
          </p:cNvPr>
          <p:cNvSpPr txBox="1"/>
          <p:nvPr/>
        </p:nvSpPr>
        <p:spPr>
          <a:xfrm>
            <a:off x="7507189" y="3956977"/>
            <a:ext cx="3868812" cy="369332"/>
          </a:xfrm>
          <a:prstGeom prst="rect">
            <a:avLst/>
          </a:prstGeom>
          <a:noFill/>
        </p:spPr>
        <p:txBody>
          <a:bodyPr wrap="square" rtlCol="0">
            <a:spAutoFit/>
          </a:bodyPr>
          <a:lstStyle/>
          <a:p>
            <a:pPr algn="ctr"/>
            <a:r>
              <a:rPr lang="en-US" altLang="zh-CN" dirty="0">
                <a:solidFill>
                  <a:schemeClr val="tx1">
                    <a:lumMod val="75000"/>
                    <a:lumOff val="25000"/>
                  </a:schemeClr>
                </a:solidFill>
                <a:cs typeface="+mn-ea"/>
                <a:sym typeface="+mn-lt"/>
              </a:rPr>
              <a:t>WHLZ</a:t>
            </a:r>
            <a:r>
              <a:rPr lang="zh-CN" altLang="en-US" dirty="0">
                <a:solidFill>
                  <a:schemeClr val="tx1">
                    <a:lumMod val="75000"/>
                    <a:lumOff val="25000"/>
                  </a:schemeClr>
                </a:solidFill>
                <a:cs typeface="+mn-ea"/>
                <a:sym typeface="+mn-lt"/>
              </a:rPr>
              <a:t>小组</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团队任务汇报</a:t>
            </a:r>
          </a:p>
        </p:txBody>
      </p:sp>
      <p:sp>
        <p:nvSpPr>
          <p:cNvPr id="34" name="文本框 33">
            <a:extLst>
              <a:ext uri="{FF2B5EF4-FFF2-40B4-BE49-F238E27FC236}">
                <a16:creationId xmlns:a16="http://schemas.microsoft.com/office/drawing/2014/main" id="{FAE71585-81C2-4CB8-9745-448EEDC0D6D0}"/>
              </a:ext>
            </a:extLst>
          </p:cNvPr>
          <p:cNvSpPr txBox="1"/>
          <p:nvPr/>
        </p:nvSpPr>
        <p:spPr>
          <a:xfrm>
            <a:off x="6632867" y="3587645"/>
            <a:ext cx="1223330" cy="1107996"/>
          </a:xfrm>
          <a:prstGeom prst="rect">
            <a:avLst/>
          </a:prstGeom>
          <a:noFill/>
        </p:spPr>
        <p:txBody>
          <a:bodyPr wrap="square" rtlCol="0">
            <a:spAutoFit/>
          </a:bodyPr>
          <a:lstStyle/>
          <a:p>
            <a:pPr algn="dist"/>
            <a:r>
              <a:rPr lang="en-US" altLang="zh-CN" sz="6600" dirty="0">
                <a:solidFill>
                  <a:srgbClr val="B8914B"/>
                </a:solidFill>
                <a:cs typeface="+mn-ea"/>
                <a:sym typeface="+mn-lt"/>
              </a:rPr>
              <a:t>02</a:t>
            </a:r>
            <a:endParaRPr lang="zh-CN" altLang="en-US" sz="6600" dirty="0">
              <a:solidFill>
                <a:srgbClr val="B8914B"/>
              </a:solidFill>
              <a:cs typeface="+mn-ea"/>
              <a:sym typeface="+mn-lt"/>
            </a:endParaRPr>
          </a:p>
        </p:txBody>
      </p:sp>
      <p:sp>
        <p:nvSpPr>
          <p:cNvPr id="35" name="文本框 34">
            <a:extLst>
              <a:ext uri="{FF2B5EF4-FFF2-40B4-BE49-F238E27FC236}">
                <a16:creationId xmlns:a16="http://schemas.microsoft.com/office/drawing/2014/main" id="{1C3E9B9A-2E5E-43BA-98EF-CDEBD165C993}"/>
              </a:ext>
            </a:extLst>
          </p:cNvPr>
          <p:cNvSpPr txBox="1"/>
          <p:nvPr/>
        </p:nvSpPr>
        <p:spPr>
          <a:xfrm>
            <a:off x="6632867" y="4743220"/>
            <a:ext cx="5056026" cy="769441"/>
          </a:xfrm>
          <a:prstGeom prst="rect">
            <a:avLst/>
          </a:prstGeom>
          <a:noFill/>
        </p:spPr>
        <p:txBody>
          <a:bodyPr wrap="square" rtlCol="0">
            <a:spAutoFit/>
          </a:bodyPr>
          <a:lstStyle/>
          <a:p>
            <a:pPr algn="ctr"/>
            <a:r>
              <a:rPr lang="zh-CN" altLang="en-US" sz="4400" dirty="0">
                <a:solidFill>
                  <a:schemeClr val="tx1">
                    <a:lumMod val="75000"/>
                    <a:lumOff val="25000"/>
                  </a:schemeClr>
                </a:solidFill>
                <a:cs typeface="+mn-ea"/>
                <a:sym typeface="+mn-lt"/>
              </a:rPr>
              <a:t>图像处理</a:t>
            </a:r>
          </a:p>
        </p:txBody>
      </p:sp>
    </p:spTree>
    <p:extLst>
      <p:ext uri="{BB962C8B-B14F-4D97-AF65-F5344CB8AC3E}">
        <p14:creationId xmlns:p14="http://schemas.microsoft.com/office/powerpoint/2010/main" val="3032981202"/>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1+#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图像处理</a:t>
            </a:r>
          </a:p>
        </p:txBody>
      </p:sp>
      <p:sp>
        <p:nvSpPr>
          <p:cNvPr id="20" name="文本框 19">
            <a:extLst>
              <a:ext uri="{FF2B5EF4-FFF2-40B4-BE49-F238E27FC236}">
                <a16:creationId xmlns:a16="http://schemas.microsoft.com/office/drawing/2014/main" id="{3C9FC170-E875-4DAC-851D-603052FF3922}"/>
              </a:ext>
            </a:extLst>
          </p:cNvPr>
          <p:cNvSpPr txBox="1"/>
          <p:nvPr/>
        </p:nvSpPr>
        <p:spPr>
          <a:xfrm>
            <a:off x="1878274" y="1230556"/>
            <a:ext cx="8435451" cy="1705403"/>
          </a:xfrm>
          <a:prstGeom prst="rect">
            <a:avLst/>
          </a:prstGeom>
          <a:noFill/>
        </p:spPr>
        <p:txBody>
          <a:bodyPr wrap="square">
            <a:spAutoFit/>
          </a:bodyPr>
          <a:lstStyle/>
          <a:p>
            <a:pPr>
              <a:lnSpc>
                <a:spcPct val="150000"/>
              </a:lnSpc>
            </a:pPr>
            <a:r>
              <a:rPr lang="en-US" altLang="zh-CN" spc="100" dirty="0">
                <a:solidFill>
                  <a:schemeClr val="tx1">
                    <a:lumMod val="85000"/>
                    <a:lumOff val="15000"/>
                  </a:schemeClr>
                </a:solidFill>
                <a:cs typeface="+mn-ea"/>
                <a:sym typeface="+mn-lt"/>
              </a:rPr>
              <a:t>      </a:t>
            </a:r>
            <a:r>
              <a:rPr lang="zh-CN" altLang="en-US" spc="100" dirty="0">
                <a:solidFill>
                  <a:schemeClr val="tx1">
                    <a:lumMod val="85000"/>
                    <a:lumOff val="15000"/>
                  </a:schemeClr>
                </a:solidFill>
                <a:cs typeface="+mn-ea"/>
                <a:sym typeface="+mn-lt"/>
              </a:rPr>
              <a:t>图像处理部分的主要工作是将选定的人物、墙壁、目标、箱子以及到达目标位置的箱子的图片转换为可以被读入</a:t>
            </a:r>
            <a:r>
              <a:rPr lang="en-US" altLang="zh-CN" spc="100" dirty="0">
                <a:solidFill>
                  <a:schemeClr val="tx1">
                    <a:lumMod val="85000"/>
                    <a:lumOff val="15000"/>
                  </a:schemeClr>
                </a:solidFill>
                <a:cs typeface="+mn-ea"/>
                <a:sym typeface="+mn-lt"/>
              </a:rPr>
              <a:t>CS3410</a:t>
            </a:r>
            <a:r>
              <a:rPr lang="zh-CN" altLang="en-US" spc="100" dirty="0">
                <a:solidFill>
                  <a:schemeClr val="tx1">
                    <a:lumMod val="85000"/>
                    <a:lumOff val="15000"/>
                  </a:schemeClr>
                </a:solidFill>
                <a:cs typeface="+mn-ea"/>
                <a:sym typeface="+mn-lt"/>
              </a:rPr>
              <a:t>组件中的</a:t>
            </a:r>
            <a:r>
              <a:rPr lang="en-US" altLang="zh-CN" spc="100" dirty="0">
                <a:solidFill>
                  <a:schemeClr val="tx1">
                    <a:lumMod val="85000"/>
                    <a:lumOff val="15000"/>
                  </a:schemeClr>
                </a:solidFill>
                <a:cs typeface="+mn-ea"/>
                <a:sym typeface="+mn-lt"/>
              </a:rPr>
              <a:t>LCD</a:t>
            </a:r>
            <a:r>
              <a:rPr lang="zh-CN" altLang="en-US" spc="100" dirty="0">
                <a:solidFill>
                  <a:schemeClr val="tx1">
                    <a:lumMod val="85000"/>
                    <a:lumOff val="15000"/>
                  </a:schemeClr>
                </a:solidFill>
                <a:cs typeface="+mn-ea"/>
                <a:sym typeface="+mn-lt"/>
              </a:rPr>
              <a:t>部件进行显示的数据信息。接下来首先分析如何显示信息，然后据此给出数据转换和存储方法。</a:t>
            </a:r>
            <a:endParaRPr lang="en-US" altLang="zh-CN" spc="100" dirty="0">
              <a:solidFill>
                <a:schemeClr val="tx1">
                  <a:lumMod val="85000"/>
                  <a:lumOff val="15000"/>
                </a:schemeClr>
              </a:solidFill>
              <a:cs typeface="+mn-ea"/>
              <a:sym typeface="+mn-lt"/>
            </a:endParaRPr>
          </a:p>
          <a:p>
            <a:pPr>
              <a:lnSpc>
                <a:spcPct val="150000"/>
              </a:lnSpc>
            </a:pPr>
            <a:r>
              <a:rPr lang="en-US" altLang="zh-CN" spc="100" dirty="0">
                <a:solidFill>
                  <a:schemeClr val="tx1">
                    <a:lumMod val="85000"/>
                    <a:lumOff val="15000"/>
                  </a:schemeClr>
                </a:solidFill>
                <a:cs typeface="+mn-ea"/>
                <a:sym typeface="+mn-lt"/>
              </a:rPr>
              <a:t>      </a:t>
            </a:r>
            <a:r>
              <a:rPr lang="zh-CN" altLang="en-US" spc="100" dirty="0">
                <a:solidFill>
                  <a:schemeClr val="tx1">
                    <a:lumMod val="85000"/>
                    <a:lumOff val="15000"/>
                  </a:schemeClr>
                </a:solidFill>
                <a:cs typeface="+mn-ea"/>
                <a:sym typeface="+mn-lt"/>
              </a:rPr>
              <a:t>图像的处理主要通过</a:t>
            </a:r>
            <a:r>
              <a:rPr lang="en-US" altLang="zh-CN" spc="100" dirty="0">
                <a:solidFill>
                  <a:schemeClr val="tx1">
                    <a:lumMod val="85000"/>
                    <a:lumOff val="15000"/>
                  </a:schemeClr>
                </a:solidFill>
                <a:cs typeface="+mn-ea"/>
                <a:sym typeface="+mn-lt"/>
              </a:rPr>
              <a:t>python</a:t>
            </a:r>
            <a:r>
              <a:rPr lang="zh-CN" altLang="en-US" spc="100" dirty="0">
                <a:solidFill>
                  <a:schemeClr val="tx1">
                    <a:lumMod val="85000"/>
                    <a:lumOff val="15000"/>
                  </a:schemeClr>
                </a:solidFill>
                <a:cs typeface="+mn-ea"/>
                <a:sym typeface="+mn-lt"/>
              </a:rPr>
              <a:t>程序完成。</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文本框 22">
            <a:extLst>
              <a:ext uri="{FF2B5EF4-FFF2-40B4-BE49-F238E27FC236}">
                <a16:creationId xmlns:a16="http://schemas.microsoft.com/office/drawing/2014/main" id="{1DD4A52D-3634-4FBB-8FCD-7D773330F850}"/>
              </a:ext>
            </a:extLst>
          </p:cNvPr>
          <p:cNvSpPr txBox="1"/>
          <p:nvPr/>
        </p:nvSpPr>
        <p:spPr>
          <a:xfrm>
            <a:off x="7321162" y="5069349"/>
            <a:ext cx="2744449"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数据转换、存储方式</a:t>
            </a:r>
          </a:p>
        </p:txBody>
      </p:sp>
      <p:sp>
        <p:nvSpPr>
          <p:cNvPr id="28" name="文本框 27">
            <a:extLst>
              <a:ext uri="{FF2B5EF4-FFF2-40B4-BE49-F238E27FC236}">
                <a16:creationId xmlns:a16="http://schemas.microsoft.com/office/drawing/2014/main" id="{91D05C70-50E9-4CAE-9EB2-0C2C2D889BD3}"/>
              </a:ext>
            </a:extLst>
          </p:cNvPr>
          <p:cNvSpPr txBox="1"/>
          <p:nvPr/>
        </p:nvSpPr>
        <p:spPr>
          <a:xfrm>
            <a:off x="2763883" y="3752149"/>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像素显示模式</a:t>
            </a:r>
          </a:p>
        </p:txBody>
      </p:sp>
      <p:grpSp>
        <p:nvGrpSpPr>
          <p:cNvPr id="22" name="组合 21">
            <a:extLst>
              <a:ext uri="{FF2B5EF4-FFF2-40B4-BE49-F238E27FC236}">
                <a16:creationId xmlns:a16="http://schemas.microsoft.com/office/drawing/2014/main" id="{7C5C6A93-9E13-443C-B4B0-D1BB89C20A4B}"/>
              </a:ext>
            </a:extLst>
          </p:cNvPr>
          <p:cNvGrpSpPr/>
          <p:nvPr/>
        </p:nvGrpSpPr>
        <p:grpSpPr>
          <a:xfrm>
            <a:off x="4853822" y="3403708"/>
            <a:ext cx="2237155" cy="2928338"/>
            <a:chOff x="4664897" y="1981200"/>
            <a:chExt cx="2862204" cy="3746500"/>
          </a:xfrm>
          <a:solidFill>
            <a:srgbClr val="B8914B"/>
          </a:solidFill>
        </p:grpSpPr>
        <p:sp>
          <p:nvSpPr>
            <p:cNvPr id="24" name="圆: 空心 23">
              <a:extLst>
                <a:ext uri="{FF2B5EF4-FFF2-40B4-BE49-F238E27FC236}">
                  <a16:creationId xmlns:a16="http://schemas.microsoft.com/office/drawing/2014/main" id="{4F9BD507-E2D8-4C81-93B5-EC8AE65CDAF1}"/>
                </a:ext>
              </a:extLst>
            </p:cNvPr>
            <p:cNvSpPr/>
            <p:nvPr/>
          </p:nvSpPr>
          <p:spPr>
            <a:xfrm>
              <a:off x="4664897" y="2169320"/>
              <a:ext cx="2862204" cy="2862204"/>
            </a:xfrm>
            <a:prstGeom prst="donut">
              <a:avLst>
                <a:gd name="adj" fmla="val 32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29" name="圆: 空心 28">
              <a:extLst>
                <a:ext uri="{FF2B5EF4-FFF2-40B4-BE49-F238E27FC236}">
                  <a16:creationId xmlns:a16="http://schemas.microsoft.com/office/drawing/2014/main" id="{4600A90C-2EE9-4A30-BB73-797677C21B6E}"/>
                </a:ext>
              </a:extLst>
            </p:cNvPr>
            <p:cNvSpPr/>
            <p:nvPr/>
          </p:nvSpPr>
          <p:spPr>
            <a:xfrm>
              <a:off x="4914900" y="2425301"/>
              <a:ext cx="2362200" cy="2362200"/>
            </a:xfrm>
            <a:prstGeom prst="donut">
              <a:avLst>
                <a:gd name="adj" fmla="val 37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31" name="直接连接符 30">
              <a:extLst>
                <a:ext uri="{FF2B5EF4-FFF2-40B4-BE49-F238E27FC236}">
                  <a16:creationId xmlns:a16="http://schemas.microsoft.com/office/drawing/2014/main" id="{33A47589-A56A-4C83-B442-D8266AE7BEEB}"/>
                </a:ext>
              </a:extLst>
            </p:cNvPr>
            <p:cNvCxnSpPr/>
            <p:nvPr/>
          </p:nvCxnSpPr>
          <p:spPr>
            <a:xfrm>
              <a:off x="6096000" y="1981200"/>
              <a:ext cx="0" cy="3746500"/>
            </a:xfrm>
            <a:prstGeom prst="line">
              <a:avLst/>
            </a:prstGeom>
            <a:grpFill/>
            <a:ln w="206375">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Freeform: Shape 52">
              <a:extLst>
                <a:ext uri="{FF2B5EF4-FFF2-40B4-BE49-F238E27FC236}">
                  <a16:creationId xmlns:a16="http://schemas.microsoft.com/office/drawing/2014/main" id="{15B4681B-CEF9-496A-9934-E542EFE7001C}"/>
                </a:ext>
              </a:extLst>
            </p:cNvPr>
            <p:cNvSpPr/>
            <p:nvPr/>
          </p:nvSpPr>
          <p:spPr bwMode="auto">
            <a:xfrm>
              <a:off x="5800087" y="3287843"/>
              <a:ext cx="591826" cy="6251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pFill/>
            <a:ln>
              <a:noFill/>
            </a:ln>
          </p:spPr>
          <p:txBody>
            <a:bodyPr anchor="ctr"/>
            <a:lstStyle/>
            <a:p>
              <a:pPr algn="ctr"/>
              <a:endParaRPr sz="2400" dirty="0">
                <a:cs typeface="+mn-ea"/>
                <a:sym typeface="+mn-lt"/>
              </a:endParaRPr>
            </a:p>
          </p:txBody>
        </p:sp>
      </p:grpSp>
    </p:spTree>
    <p:extLst>
      <p:ext uri="{BB962C8B-B14F-4D97-AF65-F5344CB8AC3E}">
        <p14:creationId xmlns:p14="http://schemas.microsoft.com/office/powerpoint/2010/main" val="166858720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ppt_x"/>
                                          </p:val>
                                        </p:tav>
                                        <p:tav tm="100000">
                                          <p:val>
                                            <p:strVal val="#ppt_x"/>
                                          </p:val>
                                        </p:tav>
                                      </p:tavLst>
                                    </p:anim>
                                    <p:anim calcmode="lin" valueType="num">
                                      <p:cBhvr additive="base">
                                        <p:cTn id="8" dur="10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ppt_x"/>
                                          </p:val>
                                        </p:tav>
                                        <p:tav tm="100000">
                                          <p:val>
                                            <p:strVal val="#ppt_x"/>
                                          </p:val>
                                        </p:tav>
                                      </p:tavLst>
                                    </p:anim>
                                    <p:anim calcmode="lin" valueType="num">
                                      <p:cBhvr additive="base">
                                        <p:cTn id="12" dur="10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ppt_x"/>
                                          </p:val>
                                        </p:tav>
                                        <p:tav tm="100000">
                                          <p:val>
                                            <p:strVal val="#ppt_x"/>
                                          </p:val>
                                        </p:tav>
                                      </p:tavLst>
                                    </p:anim>
                                    <p:anim calcmode="lin" valueType="num">
                                      <p:cBhvr additive="base">
                                        <p:cTn id="16" dur="1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图像处理</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2">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35594F84-CF44-4140-9514-1828E3ADDA17}"/>
              </a:ext>
            </a:extLst>
          </p:cNvPr>
          <p:cNvGrpSpPr/>
          <p:nvPr/>
        </p:nvGrpSpPr>
        <p:grpSpPr>
          <a:xfrm>
            <a:off x="1263091" y="1376928"/>
            <a:ext cx="396281" cy="396281"/>
            <a:chOff x="6338697" y="2549187"/>
            <a:chExt cx="396281" cy="396281"/>
          </a:xfrm>
        </p:grpSpPr>
        <p:sp>
          <p:nvSpPr>
            <p:cNvPr id="29" name="椭圆 28">
              <a:extLst>
                <a:ext uri="{FF2B5EF4-FFF2-40B4-BE49-F238E27FC236}">
                  <a16:creationId xmlns:a16="http://schemas.microsoft.com/office/drawing/2014/main" id="{7BF362E9-F3C9-4E5F-8E4C-9F5A75D6B075}"/>
                </a:ext>
              </a:extLst>
            </p:cNvPr>
            <p:cNvSpPr/>
            <p:nvPr/>
          </p:nvSpPr>
          <p:spPr>
            <a:xfrm>
              <a:off x="6338697" y="2549187"/>
              <a:ext cx="396281" cy="396281"/>
            </a:xfrm>
            <a:prstGeom prst="ellipse">
              <a:avLst/>
            </a:prstGeom>
            <a:solidFill>
              <a:schemeClr val="bg1"/>
            </a:solid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Shape 52">
              <a:extLst>
                <a:ext uri="{FF2B5EF4-FFF2-40B4-BE49-F238E27FC236}">
                  <a16:creationId xmlns:a16="http://schemas.microsoft.com/office/drawing/2014/main" id="{596DF793-44E7-4C34-AA35-D08185203B62}"/>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B8914B"/>
            </a:solidFill>
            <a:ln>
              <a:noFill/>
            </a:ln>
          </p:spPr>
          <p:txBody>
            <a:bodyPr anchor="ctr"/>
            <a:lstStyle/>
            <a:p>
              <a:pPr algn="ctr"/>
              <a:endParaRPr sz="2400" dirty="0">
                <a:cs typeface="+mn-ea"/>
                <a:sym typeface="+mn-lt"/>
              </a:endParaRPr>
            </a:p>
          </p:txBody>
        </p:sp>
      </p:grpSp>
      <p:sp>
        <p:nvSpPr>
          <p:cNvPr id="32" name="文本框 31">
            <a:extLst>
              <a:ext uri="{FF2B5EF4-FFF2-40B4-BE49-F238E27FC236}">
                <a16:creationId xmlns:a16="http://schemas.microsoft.com/office/drawing/2014/main" id="{5C5AF5B7-4C5E-49DD-B68F-EC7E4D436592}"/>
              </a:ext>
            </a:extLst>
          </p:cNvPr>
          <p:cNvSpPr txBox="1"/>
          <p:nvPr/>
        </p:nvSpPr>
        <p:spPr>
          <a:xfrm>
            <a:off x="1095844" y="2024282"/>
            <a:ext cx="5962828" cy="3731278"/>
          </a:xfrm>
          <a:prstGeom prst="rect">
            <a:avLst/>
          </a:prstGeom>
          <a:noFill/>
        </p:spPr>
        <p:txBody>
          <a:bodyPr wrap="square" rtlCol="0">
            <a:spAutoFit/>
          </a:bodyPr>
          <a:lstStyle/>
          <a:p>
            <a:pPr algn="just">
              <a:lnSpc>
                <a:spcPct val="150000"/>
              </a:lnSpc>
            </a:pPr>
            <a:r>
              <a:rPr lang="zh-CN" altLang="en-US" sz="2000" spc="100" dirty="0">
                <a:solidFill>
                  <a:schemeClr val="tx1">
                    <a:lumMod val="85000"/>
                    <a:lumOff val="15000"/>
                  </a:schemeClr>
                </a:solidFill>
                <a:cs typeface="+mn-ea"/>
                <a:sym typeface="+mn-lt"/>
              </a:rPr>
              <a:t>      经过讨论我们决定使用</a:t>
            </a:r>
            <a:r>
              <a:rPr lang="en-US" altLang="zh-CN" sz="2000" spc="100" dirty="0">
                <a:solidFill>
                  <a:schemeClr val="tx1">
                    <a:lumMod val="85000"/>
                    <a:lumOff val="15000"/>
                  </a:schemeClr>
                </a:solidFill>
                <a:cs typeface="+mn-ea"/>
                <a:sym typeface="+mn-lt"/>
              </a:rPr>
              <a:t>CS3410</a:t>
            </a:r>
            <a:r>
              <a:rPr lang="zh-CN" altLang="en-US" sz="2000" spc="100" dirty="0">
                <a:solidFill>
                  <a:schemeClr val="tx1">
                    <a:lumMod val="85000"/>
                    <a:lumOff val="15000"/>
                  </a:schemeClr>
                </a:solidFill>
                <a:cs typeface="+mn-ea"/>
                <a:sym typeface="+mn-lt"/>
              </a:rPr>
              <a:t>组件中能够显示彩色图像的</a:t>
            </a:r>
            <a:r>
              <a:rPr lang="en-US" altLang="zh-CN" sz="2000" spc="100" dirty="0">
                <a:solidFill>
                  <a:schemeClr val="tx1">
                    <a:lumMod val="85000"/>
                    <a:lumOff val="15000"/>
                  </a:schemeClr>
                </a:solidFill>
                <a:cs typeface="+mn-ea"/>
                <a:sym typeface="+mn-lt"/>
              </a:rPr>
              <a:t>LCD Video</a:t>
            </a:r>
            <a:r>
              <a:rPr lang="zh-CN" altLang="en-US" sz="2000" spc="100" dirty="0">
                <a:solidFill>
                  <a:schemeClr val="tx1">
                    <a:lumMod val="85000"/>
                    <a:lumOff val="15000"/>
                  </a:schemeClr>
                </a:solidFill>
                <a:cs typeface="+mn-ea"/>
                <a:sym typeface="+mn-lt"/>
              </a:rPr>
              <a:t>部件来完成游戏的显示功能。</a:t>
            </a:r>
            <a:endParaRPr lang="en-US" altLang="zh-CN" sz="2000" spc="100" dirty="0">
              <a:solidFill>
                <a:schemeClr val="tx1">
                  <a:lumMod val="85000"/>
                  <a:lumOff val="15000"/>
                </a:schemeClr>
              </a:solidFill>
              <a:cs typeface="+mn-ea"/>
              <a:sym typeface="+mn-lt"/>
            </a:endParaRPr>
          </a:p>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查看该部件的引脚，发现其</a:t>
            </a:r>
            <a:r>
              <a:rPr lang="en-US" altLang="zh-CN" sz="2000" spc="100" dirty="0">
                <a:solidFill>
                  <a:schemeClr val="tx1">
                    <a:lumMod val="85000"/>
                    <a:lumOff val="15000"/>
                  </a:schemeClr>
                </a:solidFill>
                <a:cs typeface="+mn-ea"/>
                <a:sym typeface="+mn-lt"/>
              </a:rPr>
              <a:t>X</a:t>
            </a:r>
            <a:r>
              <a:rPr lang="zh-CN" altLang="en-US" sz="2000" spc="100" dirty="0">
                <a:solidFill>
                  <a:schemeClr val="tx1">
                    <a:lumMod val="85000"/>
                    <a:lumOff val="15000"/>
                  </a:schemeClr>
                </a:solidFill>
                <a:cs typeface="+mn-ea"/>
                <a:sym typeface="+mn-lt"/>
              </a:rPr>
              <a:t>、</a:t>
            </a:r>
            <a:r>
              <a:rPr lang="en-US" altLang="zh-CN" sz="2000" spc="100" dirty="0">
                <a:solidFill>
                  <a:schemeClr val="tx1">
                    <a:lumMod val="85000"/>
                    <a:lumOff val="15000"/>
                  </a:schemeClr>
                </a:solidFill>
                <a:cs typeface="+mn-ea"/>
                <a:sym typeface="+mn-lt"/>
              </a:rPr>
              <a:t>Y</a:t>
            </a:r>
            <a:r>
              <a:rPr lang="zh-CN" altLang="en-US" sz="2000" spc="100" dirty="0">
                <a:solidFill>
                  <a:schemeClr val="tx1">
                    <a:lumMod val="85000"/>
                    <a:lumOff val="15000"/>
                  </a:schemeClr>
                </a:solidFill>
                <a:cs typeface="+mn-ea"/>
                <a:sym typeface="+mn-lt"/>
              </a:rPr>
              <a:t>坐标均为</a:t>
            </a:r>
            <a:r>
              <a:rPr lang="en-US" altLang="zh-CN" sz="2000" spc="100" dirty="0">
                <a:solidFill>
                  <a:schemeClr val="tx1">
                    <a:lumMod val="85000"/>
                    <a:lumOff val="15000"/>
                  </a:schemeClr>
                </a:solidFill>
                <a:cs typeface="+mn-ea"/>
                <a:sym typeface="+mn-lt"/>
              </a:rPr>
              <a:t>7</a:t>
            </a:r>
            <a:r>
              <a:rPr lang="zh-CN" altLang="en-US" sz="2000" spc="100" dirty="0">
                <a:solidFill>
                  <a:schemeClr val="tx1">
                    <a:lumMod val="85000"/>
                    <a:lumOff val="15000"/>
                  </a:schemeClr>
                </a:solidFill>
                <a:cs typeface="+mn-ea"/>
                <a:sym typeface="+mn-lt"/>
              </a:rPr>
              <a:t>位二进制数，整个屏幕可以显示</a:t>
            </a:r>
            <a:r>
              <a:rPr lang="en-US" altLang="zh-CN" sz="2000" spc="100" dirty="0">
                <a:solidFill>
                  <a:schemeClr val="tx1">
                    <a:lumMod val="85000"/>
                    <a:lumOff val="15000"/>
                  </a:schemeClr>
                </a:solidFill>
                <a:cs typeface="+mn-ea"/>
                <a:sym typeface="+mn-lt"/>
              </a:rPr>
              <a:t>128 * 128</a:t>
            </a:r>
            <a:r>
              <a:rPr lang="zh-CN" altLang="en-US" sz="2000" spc="100" dirty="0">
                <a:solidFill>
                  <a:schemeClr val="tx1">
                    <a:lumMod val="85000"/>
                    <a:lumOff val="15000"/>
                  </a:schemeClr>
                </a:solidFill>
                <a:cs typeface="+mn-ea"/>
                <a:sym typeface="+mn-lt"/>
              </a:rPr>
              <a:t>的像素图片。其次由于</a:t>
            </a:r>
            <a:r>
              <a:rPr lang="en-US" altLang="zh-CN" sz="2000" spc="100" dirty="0">
                <a:solidFill>
                  <a:schemeClr val="tx1">
                    <a:lumMod val="85000"/>
                    <a:lumOff val="15000"/>
                  </a:schemeClr>
                </a:solidFill>
                <a:cs typeface="+mn-ea"/>
                <a:sym typeface="+mn-lt"/>
              </a:rPr>
              <a:t>RGB</a:t>
            </a:r>
            <a:r>
              <a:rPr lang="zh-CN" altLang="en-US" sz="2000" spc="100" dirty="0">
                <a:solidFill>
                  <a:schemeClr val="tx1">
                    <a:lumMod val="85000"/>
                    <a:lumOff val="15000"/>
                  </a:schemeClr>
                </a:solidFill>
                <a:cs typeface="+mn-ea"/>
                <a:sym typeface="+mn-lt"/>
              </a:rPr>
              <a:t>像素值均为</a:t>
            </a:r>
            <a:r>
              <a:rPr lang="en-US" altLang="zh-CN" sz="2000" spc="100" dirty="0">
                <a:solidFill>
                  <a:schemeClr val="tx1">
                    <a:lumMod val="85000"/>
                    <a:lumOff val="15000"/>
                  </a:schemeClr>
                </a:solidFill>
                <a:cs typeface="+mn-ea"/>
                <a:sym typeface="+mn-lt"/>
              </a:rPr>
              <a:t>5</a:t>
            </a:r>
            <a:r>
              <a:rPr lang="zh-CN" altLang="en-US" sz="2000" spc="100" dirty="0">
                <a:solidFill>
                  <a:schemeClr val="tx1">
                    <a:lumMod val="85000"/>
                    <a:lumOff val="15000"/>
                  </a:schemeClr>
                </a:solidFill>
                <a:cs typeface="+mn-ea"/>
                <a:sym typeface="+mn-lt"/>
              </a:rPr>
              <a:t>位二进制数，其显示像素范围为</a:t>
            </a:r>
            <a:r>
              <a:rPr lang="en-US" altLang="zh-CN" sz="2000" spc="100" dirty="0">
                <a:solidFill>
                  <a:schemeClr val="tx1">
                    <a:lumMod val="85000"/>
                    <a:lumOff val="15000"/>
                  </a:schemeClr>
                </a:solidFill>
                <a:cs typeface="+mn-ea"/>
                <a:sym typeface="+mn-lt"/>
              </a:rPr>
              <a:t>[0, 31]</a:t>
            </a:r>
            <a:r>
              <a:rPr lang="zh-CN" altLang="en-US" sz="2000" spc="100" dirty="0">
                <a:solidFill>
                  <a:schemeClr val="tx1">
                    <a:lumMod val="85000"/>
                    <a:lumOff val="15000"/>
                  </a:schemeClr>
                </a:solidFill>
                <a:cs typeface="+mn-ea"/>
                <a:sym typeface="+mn-lt"/>
              </a:rPr>
              <a:t>，而非一般的像素范围</a:t>
            </a:r>
            <a:r>
              <a:rPr lang="en-US" altLang="zh-CN" sz="2000" spc="100" dirty="0">
                <a:solidFill>
                  <a:schemeClr val="tx1">
                    <a:lumMod val="85000"/>
                    <a:lumOff val="15000"/>
                  </a:schemeClr>
                </a:solidFill>
                <a:cs typeface="+mn-ea"/>
                <a:sym typeface="+mn-lt"/>
              </a:rPr>
              <a:t>[0, 255]</a:t>
            </a:r>
            <a:r>
              <a:rPr lang="zh-CN" altLang="en-US" sz="2000" spc="100" dirty="0">
                <a:solidFill>
                  <a:schemeClr val="tx1">
                    <a:lumMod val="85000"/>
                    <a:lumOff val="15000"/>
                  </a:schemeClr>
                </a:solidFill>
                <a:cs typeface="+mn-ea"/>
                <a:sym typeface="+mn-lt"/>
              </a:rPr>
              <a:t>，需要进行转换。</a:t>
            </a:r>
          </a:p>
        </p:txBody>
      </p:sp>
      <p:sp>
        <p:nvSpPr>
          <p:cNvPr id="34" name="文本框 33">
            <a:extLst>
              <a:ext uri="{FF2B5EF4-FFF2-40B4-BE49-F238E27FC236}">
                <a16:creationId xmlns:a16="http://schemas.microsoft.com/office/drawing/2014/main" id="{DD15BC02-8C0B-41ED-B826-22735F8DFFAD}"/>
              </a:ext>
            </a:extLst>
          </p:cNvPr>
          <p:cNvSpPr txBox="1"/>
          <p:nvPr/>
        </p:nvSpPr>
        <p:spPr>
          <a:xfrm>
            <a:off x="1659373" y="1335838"/>
            <a:ext cx="2234329" cy="461665"/>
          </a:xfrm>
          <a:prstGeom prst="rect">
            <a:avLst/>
          </a:prstGeom>
          <a:noFill/>
        </p:spPr>
        <p:txBody>
          <a:bodyPr wrap="square" rtlCol="0">
            <a:spAutoFit/>
          </a:bodyPr>
          <a:lstStyle/>
          <a:p>
            <a:pPr algn="just"/>
            <a:r>
              <a:rPr lang="zh-CN" altLang="en-US" sz="24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像素显示模式</a:t>
            </a:r>
          </a:p>
        </p:txBody>
      </p:sp>
      <p:pic>
        <p:nvPicPr>
          <p:cNvPr id="3" name="图片 2">
            <a:extLst>
              <a:ext uri="{FF2B5EF4-FFF2-40B4-BE49-F238E27FC236}">
                <a16:creationId xmlns:a16="http://schemas.microsoft.com/office/drawing/2014/main" id="{39F235F1-3858-4733-8EBA-A3E5B7A1224F}"/>
              </a:ext>
            </a:extLst>
          </p:cNvPr>
          <p:cNvPicPr>
            <a:picLocks noChangeAspect="1"/>
          </p:cNvPicPr>
          <p:nvPr/>
        </p:nvPicPr>
        <p:blipFill>
          <a:blip r:embed="rId3"/>
          <a:stretch>
            <a:fillRect/>
          </a:stretch>
        </p:blipFill>
        <p:spPr>
          <a:xfrm>
            <a:off x="7416649" y="2284381"/>
            <a:ext cx="4185587" cy="3211080"/>
          </a:xfrm>
          <a:prstGeom prst="rect">
            <a:avLst/>
          </a:prstGeom>
        </p:spPr>
      </p:pic>
    </p:spTree>
    <p:extLst>
      <p:ext uri="{BB962C8B-B14F-4D97-AF65-F5344CB8AC3E}">
        <p14:creationId xmlns:p14="http://schemas.microsoft.com/office/powerpoint/2010/main" val="201332235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0-#ppt_w/2"/>
                                          </p:val>
                                        </p:tav>
                                        <p:tav tm="100000">
                                          <p:val>
                                            <p:strVal val="#ppt_x"/>
                                          </p:val>
                                        </p:tav>
                                      </p:tavLst>
                                    </p:anim>
                                    <p:anim calcmode="lin" valueType="num">
                                      <p:cBhvr additive="base">
                                        <p:cTn id="8" dur="10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0-#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ppt_x"/>
                                          </p:val>
                                        </p:tav>
                                        <p:tav tm="100000">
                                          <p:val>
                                            <p:strVal val="#ppt_x"/>
                                          </p:val>
                                        </p:tav>
                                      </p:tavLst>
                                    </p:anim>
                                    <p:anim calcmode="lin" valueType="num">
                                      <p:cBhvr additive="base">
                                        <p:cTn id="16"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2DB0380-674E-4784-B440-B83947406466}"/>
              </a:ext>
            </a:extLst>
          </p:cNvPr>
          <p:cNvGrpSpPr/>
          <p:nvPr/>
        </p:nvGrpSpPr>
        <p:grpSpPr>
          <a:xfrm>
            <a:off x="10568538" y="5293895"/>
            <a:ext cx="1623462" cy="1564105"/>
            <a:chOff x="10568538" y="5293895"/>
            <a:chExt cx="1623462" cy="1564105"/>
          </a:xfrm>
        </p:grpSpPr>
        <p:pic>
          <p:nvPicPr>
            <p:cNvPr id="5" name="图片 4">
              <a:extLst>
                <a:ext uri="{FF2B5EF4-FFF2-40B4-BE49-F238E27FC236}">
                  <a16:creationId xmlns:a16="http://schemas.microsoft.com/office/drawing/2014/main" id="{636DECD6-0417-4570-9272-8375415B036E}"/>
                </a:ext>
              </a:extLst>
            </p:cNvPr>
            <p:cNvPicPr>
              <a:picLocks noChangeAspect="1"/>
            </p:cNvPicPr>
            <p:nvPr/>
          </p:nvPicPr>
          <p:blipFill rotWithShape="1">
            <a:blip r:embed="rId3">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7" name="矩形 6">
              <a:extLst>
                <a:ext uri="{FF2B5EF4-FFF2-40B4-BE49-F238E27FC236}">
                  <a16:creationId xmlns:a16="http://schemas.microsoft.com/office/drawing/2014/main" id="{343545D3-E283-4E73-B8A3-5976977012CC}"/>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EB7B6D-D9FA-4352-A379-F15A7E21AF53}"/>
              </a:ext>
            </a:extLst>
          </p:cNvPr>
          <p:cNvSpPr txBox="1"/>
          <p:nvPr/>
        </p:nvSpPr>
        <p:spPr>
          <a:xfrm>
            <a:off x="4173084" y="239587"/>
            <a:ext cx="3845832" cy="523220"/>
          </a:xfrm>
          <a:prstGeom prst="rect">
            <a:avLst/>
          </a:prstGeom>
          <a:noFill/>
        </p:spPr>
        <p:txBody>
          <a:bodyPr wrap="square" rtlCol="0">
            <a:spAutoFit/>
          </a:bodyPr>
          <a:lstStyle/>
          <a:p>
            <a:pPr algn="ctr"/>
            <a:r>
              <a:rPr lang="zh-CN" altLang="en-US" sz="2800" dirty="0">
                <a:solidFill>
                  <a:srgbClr val="B8914B"/>
                </a:solidFill>
                <a:cs typeface="+mn-ea"/>
                <a:sym typeface="+mn-lt"/>
              </a:rPr>
              <a:t>图像处理</a:t>
            </a:r>
          </a:p>
        </p:txBody>
      </p:sp>
      <p:grpSp>
        <p:nvGrpSpPr>
          <p:cNvPr id="25" name="组合 24">
            <a:extLst>
              <a:ext uri="{FF2B5EF4-FFF2-40B4-BE49-F238E27FC236}">
                <a16:creationId xmlns:a16="http://schemas.microsoft.com/office/drawing/2014/main" id="{D698A415-0715-43C2-84C2-1CEF957ADC57}"/>
              </a:ext>
            </a:extLst>
          </p:cNvPr>
          <p:cNvGrpSpPr/>
          <p:nvPr/>
        </p:nvGrpSpPr>
        <p:grpSpPr>
          <a:xfrm rot="10800000">
            <a:off x="0" y="0"/>
            <a:ext cx="1623462" cy="1564105"/>
            <a:chOff x="10568538" y="5293895"/>
            <a:chExt cx="1623462" cy="1564105"/>
          </a:xfrm>
        </p:grpSpPr>
        <p:pic>
          <p:nvPicPr>
            <p:cNvPr id="26" name="图片 25">
              <a:extLst>
                <a:ext uri="{FF2B5EF4-FFF2-40B4-BE49-F238E27FC236}">
                  <a16:creationId xmlns:a16="http://schemas.microsoft.com/office/drawing/2014/main" id="{EB66DCA0-56C9-493B-BC97-1EB41589D423}"/>
                </a:ext>
              </a:extLst>
            </p:cNvPr>
            <p:cNvPicPr>
              <a:picLocks noChangeAspect="1"/>
            </p:cNvPicPr>
            <p:nvPr/>
          </p:nvPicPr>
          <p:blipFill rotWithShape="1">
            <a:blip r:embed="rId3">
              <a:extLst>
                <a:ext uri="{28A0092B-C50C-407E-A947-70E740481C1C}">
                  <a14:useLocalDpi xmlns:a14="http://schemas.microsoft.com/office/drawing/2010/main" val="0"/>
                </a:ext>
              </a:extLst>
            </a:blip>
            <a:srcRect l="36859" t="36246" r="45239" b="32264"/>
            <a:stretch/>
          </p:blipFill>
          <p:spPr>
            <a:xfrm flipV="1">
              <a:off x="10568538" y="5300238"/>
              <a:ext cx="1623461" cy="1557759"/>
            </a:xfrm>
            <a:prstGeom prst="rect">
              <a:avLst/>
            </a:prstGeom>
          </p:spPr>
        </p:pic>
        <p:sp>
          <p:nvSpPr>
            <p:cNvPr id="27" name="矩形 26">
              <a:extLst>
                <a:ext uri="{FF2B5EF4-FFF2-40B4-BE49-F238E27FC236}">
                  <a16:creationId xmlns:a16="http://schemas.microsoft.com/office/drawing/2014/main" id="{74A31308-FA9C-4C12-B07F-810130BFEDB1}"/>
                </a:ext>
              </a:extLst>
            </p:cNvPr>
            <p:cNvSpPr/>
            <p:nvPr/>
          </p:nvSpPr>
          <p:spPr>
            <a:xfrm>
              <a:off x="10568539" y="5293895"/>
              <a:ext cx="1623461" cy="1564105"/>
            </a:xfrm>
            <a:prstGeom prst="rect">
              <a:avLst/>
            </a:prstGeom>
            <a:gradFill flip="none" rotWithShape="1">
              <a:gsLst>
                <a:gs pos="0">
                  <a:schemeClr val="bg1"/>
                </a:gs>
                <a:gs pos="100000">
                  <a:schemeClr val="bg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35594F84-CF44-4140-9514-1828E3ADDA17}"/>
              </a:ext>
            </a:extLst>
          </p:cNvPr>
          <p:cNvGrpSpPr/>
          <p:nvPr/>
        </p:nvGrpSpPr>
        <p:grpSpPr>
          <a:xfrm>
            <a:off x="1263091" y="1376928"/>
            <a:ext cx="396281" cy="396281"/>
            <a:chOff x="6338697" y="2549187"/>
            <a:chExt cx="396281" cy="396281"/>
          </a:xfrm>
        </p:grpSpPr>
        <p:sp>
          <p:nvSpPr>
            <p:cNvPr id="29" name="椭圆 28">
              <a:extLst>
                <a:ext uri="{FF2B5EF4-FFF2-40B4-BE49-F238E27FC236}">
                  <a16:creationId xmlns:a16="http://schemas.microsoft.com/office/drawing/2014/main" id="{7BF362E9-F3C9-4E5F-8E4C-9F5A75D6B075}"/>
                </a:ext>
              </a:extLst>
            </p:cNvPr>
            <p:cNvSpPr/>
            <p:nvPr/>
          </p:nvSpPr>
          <p:spPr>
            <a:xfrm>
              <a:off x="6338697" y="2549187"/>
              <a:ext cx="396281" cy="396281"/>
            </a:xfrm>
            <a:prstGeom prst="ellipse">
              <a:avLst/>
            </a:prstGeom>
            <a:solidFill>
              <a:schemeClr val="bg1"/>
            </a:solidFill>
            <a:ln w="19050">
              <a:solidFill>
                <a:srgbClr val="B89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Shape 52">
              <a:extLst>
                <a:ext uri="{FF2B5EF4-FFF2-40B4-BE49-F238E27FC236}">
                  <a16:creationId xmlns:a16="http://schemas.microsoft.com/office/drawing/2014/main" id="{596DF793-44E7-4C34-AA35-D08185203B62}"/>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B8914B"/>
            </a:solidFill>
            <a:ln>
              <a:noFill/>
            </a:ln>
          </p:spPr>
          <p:txBody>
            <a:bodyPr anchor="ctr"/>
            <a:lstStyle/>
            <a:p>
              <a:pPr algn="ctr"/>
              <a:endParaRPr sz="2400" dirty="0">
                <a:cs typeface="+mn-ea"/>
                <a:sym typeface="+mn-lt"/>
              </a:endParaRPr>
            </a:p>
          </p:txBody>
        </p:sp>
      </p:grpSp>
      <p:sp>
        <p:nvSpPr>
          <p:cNvPr id="34" name="文本框 33">
            <a:extLst>
              <a:ext uri="{FF2B5EF4-FFF2-40B4-BE49-F238E27FC236}">
                <a16:creationId xmlns:a16="http://schemas.microsoft.com/office/drawing/2014/main" id="{DD15BC02-8C0B-41ED-B826-22735F8DFFAD}"/>
              </a:ext>
            </a:extLst>
          </p:cNvPr>
          <p:cNvSpPr txBox="1"/>
          <p:nvPr/>
        </p:nvSpPr>
        <p:spPr>
          <a:xfrm>
            <a:off x="1659373" y="1335838"/>
            <a:ext cx="2234329" cy="461665"/>
          </a:xfrm>
          <a:prstGeom prst="rect">
            <a:avLst/>
          </a:prstGeom>
          <a:noFill/>
        </p:spPr>
        <p:txBody>
          <a:bodyPr wrap="square" rtlCol="0">
            <a:spAutoFit/>
          </a:bodyPr>
          <a:lstStyle/>
          <a:p>
            <a:pPr algn="just"/>
            <a:r>
              <a:rPr lang="zh-CN" altLang="en-US" sz="2400" dirty="0">
                <a:solidFill>
                  <a:schemeClr val="tx1">
                    <a:lumMod val="85000"/>
                    <a:lumOff val="15000"/>
                  </a:schemeClr>
                </a:solidFill>
                <a:latin typeface="华文仿宋" panose="02010600040101010101" pitchFamily="2" charset="-122"/>
                <a:ea typeface="华文仿宋" panose="02010600040101010101" pitchFamily="2" charset="-122"/>
                <a:cs typeface="+mn-ea"/>
                <a:sym typeface="+mn-lt"/>
              </a:rPr>
              <a:t>数据转换方式</a:t>
            </a:r>
          </a:p>
        </p:txBody>
      </p:sp>
      <p:sp>
        <p:nvSpPr>
          <p:cNvPr id="16" name="文本框 15">
            <a:extLst>
              <a:ext uri="{FF2B5EF4-FFF2-40B4-BE49-F238E27FC236}">
                <a16:creationId xmlns:a16="http://schemas.microsoft.com/office/drawing/2014/main" id="{9EDA0148-5EA6-4751-BF99-068924C39F75}"/>
              </a:ext>
            </a:extLst>
          </p:cNvPr>
          <p:cNvSpPr txBox="1"/>
          <p:nvPr/>
        </p:nvSpPr>
        <p:spPr>
          <a:xfrm>
            <a:off x="1109291" y="1838593"/>
            <a:ext cx="5962828" cy="4192943"/>
          </a:xfrm>
          <a:prstGeom prst="rect">
            <a:avLst/>
          </a:prstGeom>
          <a:noFill/>
        </p:spPr>
        <p:txBody>
          <a:bodyPr wrap="square" rtlCol="0">
            <a:spAutoFit/>
          </a:bodyPr>
          <a:lstStyle/>
          <a:p>
            <a:pPr algn="just">
              <a:lnSpc>
                <a:spcPct val="150000"/>
              </a:lnSpc>
            </a:pPr>
            <a:r>
              <a:rPr lang="zh-CN" altLang="en-US" sz="2000" spc="100" dirty="0">
                <a:solidFill>
                  <a:schemeClr val="tx1">
                    <a:lumMod val="85000"/>
                    <a:lumOff val="15000"/>
                  </a:schemeClr>
                </a:solidFill>
                <a:cs typeface="+mn-ea"/>
                <a:sym typeface="+mn-lt"/>
              </a:rPr>
              <a:t>      考虑到将游戏中所有出现的单元图像（如箱子）处理为一个矩形像素块集合单元格，我们选择的游戏地图可以用一个</a:t>
            </a:r>
            <a:r>
              <a:rPr lang="en-US" altLang="zh-CN" sz="2000" spc="100" dirty="0">
                <a:solidFill>
                  <a:schemeClr val="tx1">
                    <a:lumMod val="85000"/>
                    <a:lumOff val="15000"/>
                  </a:schemeClr>
                </a:solidFill>
                <a:cs typeface="+mn-ea"/>
                <a:sym typeface="+mn-lt"/>
              </a:rPr>
              <a:t>8</a:t>
            </a:r>
            <a:r>
              <a:rPr lang="zh-CN" altLang="en-US" sz="2000" spc="100" dirty="0">
                <a:solidFill>
                  <a:schemeClr val="tx1">
                    <a:lumMod val="85000"/>
                    <a:lumOff val="15000"/>
                  </a:schemeClr>
                </a:solidFill>
                <a:cs typeface="+mn-ea"/>
                <a:sym typeface="+mn-lt"/>
              </a:rPr>
              <a:t>行，</a:t>
            </a:r>
            <a:r>
              <a:rPr lang="en-US" altLang="zh-CN" sz="2000" spc="100" dirty="0">
                <a:solidFill>
                  <a:schemeClr val="tx1">
                    <a:lumMod val="85000"/>
                    <a:lumOff val="15000"/>
                  </a:schemeClr>
                </a:solidFill>
                <a:cs typeface="+mn-ea"/>
                <a:sym typeface="+mn-lt"/>
              </a:rPr>
              <a:t>6</a:t>
            </a:r>
            <a:r>
              <a:rPr lang="zh-CN" altLang="en-US" sz="2000" spc="100" dirty="0">
                <a:solidFill>
                  <a:schemeClr val="tx1">
                    <a:lumMod val="85000"/>
                    <a:lumOff val="15000"/>
                  </a:schemeClr>
                </a:solidFill>
                <a:cs typeface="+mn-ea"/>
                <a:sym typeface="+mn-lt"/>
              </a:rPr>
              <a:t>列的二维矩阵表示。结合屏幕大小，最终决定将每个单元图像表示为一个</a:t>
            </a:r>
            <a:r>
              <a:rPr lang="en-US" altLang="zh-CN" sz="2000" spc="100" dirty="0">
                <a:solidFill>
                  <a:schemeClr val="tx1">
                    <a:lumMod val="85000"/>
                    <a:lumOff val="15000"/>
                  </a:schemeClr>
                </a:solidFill>
                <a:cs typeface="+mn-ea"/>
                <a:sym typeface="+mn-lt"/>
              </a:rPr>
              <a:t>8 * 8</a:t>
            </a:r>
            <a:r>
              <a:rPr lang="zh-CN" altLang="en-US" sz="2000" spc="100" dirty="0">
                <a:solidFill>
                  <a:schemeClr val="tx1">
                    <a:lumMod val="85000"/>
                    <a:lumOff val="15000"/>
                  </a:schemeClr>
                </a:solidFill>
                <a:cs typeface="+mn-ea"/>
                <a:sym typeface="+mn-lt"/>
              </a:rPr>
              <a:t>的像素块集合。</a:t>
            </a:r>
            <a:endParaRPr lang="en-US" altLang="zh-CN" sz="2000" spc="100" dirty="0">
              <a:solidFill>
                <a:schemeClr val="tx1">
                  <a:lumMod val="85000"/>
                  <a:lumOff val="15000"/>
                </a:schemeClr>
              </a:solidFill>
              <a:cs typeface="+mn-ea"/>
              <a:sym typeface="+mn-lt"/>
            </a:endParaRPr>
          </a:p>
          <a:p>
            <a:pPr algn="just">
              <a:lnSpc>
                <a:spcPct val="150000"/>
              </a:lnSpc>
            </a:pPr>
            <a:r>
              <a:rPr lang="en-US" altLang="zh-CN" sz="2000" spc="100" dirty="0">
                <a:solidFill>
                  <a:schemeClr val="tx1">
                    <a:lumMod val="85000"/>
                    <a:lumOff val="15000"/>
                  </a:schemeClr>
                </a:solidFill>
                <a:cs typeface="+mn-ea"/>
                <a:sym typeface="+mn-lt"/>
              </a:rPr>
              <a:t>      </a:t>
            </a:r>
            <a:r>
              <a:rPr lang="zh-CN" altLang="en-US" sz="2000" spc="100" dirty="0">
                <a:solidFill>
                  <a:schemeClr val="tx1">
                    <a:lumMod val="85000"/>
                    <a:lumOff val="15000"/>
                  </a:schemeClr>
                </a:solidFill>
                <a:cs typeface="+mn-ea"/>
                <a:sym typeface="+mn-lt"/>
              </a:rPr>
              <a:t>因此图像数据转换的主要工作就是将图像大小调整为</a:t>
            </a:r>
            <a:r>
              <a:rPr lang="en-US" altLang="zh-CN" sz="2000" spc="100" dirty="0">
                <a:solidFill>
                  <a:schemeClr val="tx1">
                    <a:lumMod val="85000"/>
                    <a:lumOff val="15000"/>
                  </a:schemeClr>
                </a:solidFill>
                <a:cs typeface="+mn-ea"/>
                <a:sym typeface="+mn-lt"/>
              </a:rPr>
              <a:t>8 * 8</a:t>
            </a:r>
            <a:r>
              <a:rPr lang="zh-CN" altLang="en-US" sz="2000" spc="100" dirty="0">
                <a:solidFill>
                  <a:schemeClr val="tx1">
                    <a:lumMod val="85000"/>
                    <a:lumOff val="15000"/>
                  </a:schemeClr>
                </a:solidFill>
                <a:cs typeface="+mn-ea"/>
                <a:sym typeface="+mn-lt"/>
              </a:rPr>
              <a:t>然后以</a:t>
            </a:r>
            <a:r>
              <a:rPr lang="en-US" altLang="zh-CN" sz="2000" spc="100" dirty="0">
                <a:solidFill>
                  <a:schemeClr val="tx1">
                    <a:lumMod val="85000"/>
                    <a:lumOff val="15000"/>
                  </a:schemeClr>
                </a:solidFill>
                <a:cs typeface="+mn-ea"/>
                <a:sym typeface="+mn-lt"/>
              </a:rPr>
              <a:t>NumPy</a:t>
            </a:r>
            <a:r>
              <a:rPr lang="zh-CN" altLang="en-US" sz="2000" spc="100" dirty="0">
                <a:solidFill>
                  <a:schemeClr val="tx1">
                    <a:lumMod val="85000"/>
                    <a:lumOff val="15000"/>
                  </a:schemeClr>
                </a:solidFill>
                <a:cs typeface="+mn-ea"/>
                <a:sym typeface="+mn-lt"/>
              </a:rPr>
              <a:t>数组的方式获取像素值矩阵，将所有像素值除以</a:t>
            </a:r>
            <a:r>
              <a:rPr lang="en-US" altLang="zh-CN" sz="2000" spc="100" dirty="0">
                <a:solidFill>
                  <a:schemeClr val="tx1">
                    <a:lumMod val="85000"/>
                    <a:lumOff val="15000"/>
                  </a:schemeClr>
                </a:solidFill>
                <a:cs typeface="+mn-ea"/>
                <a:sym typeface="+mn-lt"/>
              </a:rPr>
              <a:t>8</a:t>
            </a:r>
            <a:r>
              <a:rPr lang="zh-CN" altLang="en-US" sz="2000" spc="100" dirty="0">
                <a:solidFill>
                  <a:schemeClr val="tx1">
                    <a:lumMod val="85000"/>
                    <a:lumOff val="15000"/>
                  </a:schemeClr>
                </a:solidFill>
                <a:cs typeface="+mn-ea"/>
                <a:sym typeface="+mn-lt"/>
              </a:rPr>
              <a:t>，再按照左侧的矩阵设置好基础地图数据。</a:t>
            </a:r>
          </a:p>
        </p:txBody>
      </p:sp>
      <p:pic>
        <p:nvPicPr>
          <p:cNvPr id="4" name="图片 3">
            <a:extLst>
              <a:ext uri="{FF2B5EF4-FFF2-40B4-BE49-F238E27FC236}">
                <a16:creationId xmlns:a16="http://schemas.microsoft.com/office/drawing/2014/main" id="{4B012E83-81EE-4EB1-9FFD-42351ECC0A0A}"/>
              </a:ext>
            </a:extLst>
          </p:cNvPr>
          <p:cNvPicPr>
            <a:picLocks noChangeAspect="1"/>
          </p:cNvPicPr>
          <p:nvPr/>
        </p:nvPicPr>
        <p:blipFill>
          <a:blip r:embed="rId4"/>
          <a:stretch>
            <a:fillRect/>
          </a:stretch>
        </p:blipFill>
        <p:spPr>
          <a:xfrm>
            <a:off x="8202773" y="1864632"/>
            <a:ext cx="3177495" cy="3128735"/>
          </a:xfrm>
          <a:prstGeom prst="rect">
            <a:avLst/>
          </a:prstGeom>
        </p:spPr>
      </p:pic>
    </p:spTree>
    <p:extLst>
      <p:ext uri="{BB962C8B-B14F-4D97-AF65-F5344CB8AC3E}">
        <p14:creationId xmlns:p14="http://schemas.microsoft.com/office/powerpoint/2010/main" val="409531245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ppt_x"/>
                                          </p:val>
                                        </p:tav>
                                        <p:tav tm="100000">
                                          <p:val>
                                            <p:strVal val="#ppt_x"/>
                                          </p:val>
                                        </p:tav>
                                      </p:tavLst>
                                    </p:anim>
                                    <p:anim calcmode="lin" valueType="num">
                                      <p:cBhvr additive="base">
                                        <p:cTn id="12" dur="10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0-#ppt_w/2"/>
                                          </p:val>
                                        </p:tav>
                                        <p:tav tm="100000">
                                          <p:val>
                                            <p:strVal val="#ppt_x"/>
                                          </p:val>
                                        </p:tav>
                                      </p:tavLst>
                                    </p:anim>
                                    <p:anim calcmode="lin" valueType="num">
                                      <p:cBhvr additive="base">
                                        <p:cTn id="16"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6"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mqs31cy">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1869</Words>
  <Application>Microsoft Office PowerPoint</Application>
  <PresentationFormat>宽屏</PresentationFormat>
  <Paragraphs>191</Paragraphs>
  <Slides>27</Slides>
  <Notes>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27</vt:i4>
      </vt:variant>
    </vt:vector>
  </HeadingPairs>
  <TitlesOfParts>
    <vt:vector size="34" baseType="lpstr">
      <vt:lpstr>等线</vt:lpstr>
      <vt:lpstr>华文仿宋</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极简白色商务</dc:title>
  <dc:creator>第一PPT</dc:creator>
  <cp:keywords>www.1ppt.com</cp:keywords>
  <dc:description>www.1ppt.com</dc:description>
  <cp:lastModifiedBy>L lymic</cp:lastModifiedBy>
  <cp:revision>67</cp:revision>
  <dcterms:created xsi:type="dcterms:W3CDTF">2021-01-28T05:28:48Z</dcterms:created>
  <dcterms:modified xsi:type="dcterms:W3CDTF">2022-04-27T12:13:33Z</dcterms:modified>
</cp:coreProperties>
</file>