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Blackadder ITC" panose="04020505051007020D02" pitchFamily="82" charset="0"/>
              </a:rPr>
              <a:t>Synonyms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algn="r" rtl="0"/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8018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2.Adj replacement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2085748"/>
            <a:ext cx="8291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</a:p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</a:p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</a:p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</a:p>
        </p:txBody>
      </p:sp>
    </p:spTree>
    <p:extLst>
      <p:ext uri="{BB962C8B-B14F-4D97-AF65-F5344CB8AC3E}">
        <p14:creationId xmlns:p14="http://schemas.microsoft.com/office/powerpoint/2010/main" val="97850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3.Adv replacement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2437814" y="1820555"/>
            <a:ext cx="8291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readily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 readily available / understandable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freely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move freely 		speak freely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easily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 easily accessible / recognizable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with ease or at ease</a:t>
            </a:r>
          </a:p>
        </p:txBody>
      </p:sp>
    </p:spTree>
    <p:extLst>
      <p:ext uri="{BB962C8B-B14F-4D97-AF65-F5344CB8AC3E}">
        <p14:creationId xmlns:p14="http://schemas.microsoft.com/office/powerpoint/2010/main" val="23244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4.Verb replacement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2437814" y="1905506"/>
            <a:ext cx="829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facilitate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facilitate learning and teaching / tracking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accommodate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accommodate the special needs of the old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6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5.Parings replacement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649981" y="2131929"/>
            <a:ext cx="8892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convenience for</a:t>
            </a: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convenience to</a:t>
            </a: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great convenience to</a:t>
            </a: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sb’s convenience</a:t>
            </a: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convenience and benefit of sb</a:t>
            </a:r>
          </a:p>
        </p:txBody>
      </p:sp>
    </p:spTree>
    <p:extLst>
      <p:ext uri="{BB962C8B-B14F-4D97-AF65-F5344CB8AC3E}">
        <p14:creationId xmlns:p14="http://schemas.microsoft.com/office/powerpoint/2010/main" val="184280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6.Others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FAF3A4-555E-4189-A3E3-EC641E5CC095}"/>
              </a:ext>
            </a:extLst>
          </p:cNvPr>
          <p:cNvSpPr txBox="1"/>
          <p:nvPr/>
        </p:nvSpPr>
        <p:spPr>
          <a:xfrm>
            <a:off x="1564234" y="1706879"/>
            <a:ext cx="8734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analytical / statistical convenience / purpose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food / store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noodles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money to spare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relieve oneself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sb a favor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sakes of convenience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everything to suit sb’s convenience</a:t>
            </a:r>
          </a:p>
        </p:txBody>
      </p:sp>
    </p:spTree>
    <p:extLst>
      <p:ext uri="{BB962C8B-B14F-4D97-AF65-F5344CB8AC3E}">
        <p14:creationId xmlns:p14="http://schemas.microsoft.com/office/powerpoint/2010/main" val="241382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604D10-4B1C-484D-A5C8-FEE118EFF035}"/>
              </a:ext>
            </a:extLst>
          </p:cNvPr>
          <p:cNvSpPr txBox="1"/>
          <p:nvPr/>
        </p:nvSpPr>
        <p:spPr>
          <a:xfrm>
            <a:off x="1123406" y="2828835"/>
            <a:ext cx="1063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Blackadder ITC" panose="04020505051007020D02" pitchFamily="82" charset="0"/>
              </a:rPr>
              <a:t>Thank you for your kind attention</a:t>
            </a:r>
            <a:endParaRPr lang="zh-CN" altLang="en-US" sz="72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6C27BF-E300-4FF1-94BB-DA3471519DA9}"/>
              </a:ext>
            </a:extLst>
          </p:cNvPr>
          <p:cNvSpPr txBox="1"/>
          <p:nvPr/>
        </p:nvSpPr>
        <p:spPr>
          <a:xfrm>
            <a:off x="2229957" y="1061883"/>
            <a:ext cx="8772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Blackadder ITC" panose="04020505051007020D02" pitchFamily="82" charset="0"/>
              </a:rPr>
              <a:t>Group</a:t>
            </a:r>
            <a:r>
              <a:rPr lang="en-US" altLang="zh-CN" sz="7200" dirty="0"/>
              <a:t> </a:t>
            </a:r>
            <a:r>
              <a:rPr lang="en-US" altLang="zh-CN" sz="7200" dirty="0">
                <a:latin typeface="Blackadder ITC" panose="04020505051007020D02" pitchFamily="82" charset="0"/>
              </a:rPr>
              <a:t>1</a:t>
            </a:r>
            <a:r>
              <a:rPr lang="en-US" altLang="zh-CN" sz="7200" dirty="0"/>
              <a:t>		</a:t>
            </a:r>
          </a:p>
          <a:p>
            <a:endParaRPr lang="en-US" altLang="zh-CN" sz="7200" dirty="0"/>
          </a:p>
          <a:p>
            <a:r>
              <a:rPr lang="en-US" altLang="zh-CN" sz="7200" dirty="0">
                <a:latin typeface="Blackadder ITC" panose="04020505051007020D02" pitchFamily="82" charset="0"/>
              </a:rPr>
              <a:t>drill 								exercise</a:t>
            </a:r>
          </a:p>
          <a:p>
            <a:r>
              <a:rPr lang="en-US" altLang="zh-CN" sz="7200" dirty="0">
                <a:latin typeface="Blackadder ITC" panose="04020505051007020D02" pitchFamily="82" charset="0"/>
              </a:rPr>
              <a:t> practice 						training</a:t>
            </a:r>
            <a:endParaRPr lang="zh-CN" altLang="en-US" sz="72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1.drill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1543556"/>
            <a:ext cx="82911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dentist’s drill	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drill bit	(bit, a small piece of something —— so here it is the top of the drill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to make a hole in something with a special tool——comes from the meaning 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drill for oil nearby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an activity that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practises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particular skill and often involves repeating the same thing several times, especially a military exercise intended to train soldiers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may be explained by the fact that one have to drill repeatedly to make a hole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knowing how to drill is a certain skill.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to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something, especially military exercises, or to make someone do this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——comes from the meaning 3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tell someone something repeatedly to make them remember it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same explanation with meaning 3, the sound of drilling really tortures others, and so is chattering on others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26821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2.exercise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1780948"/>
            <a:ext cx="8291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physical activity that you do to make your body strong and healthy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means that it should be quite common in one’s life and it often represents a healthy life style.					Eat healthily and take plenty of exercise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an action or actions intended to improve something or make something happen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Ships from eight navies will be taking part in an exercise in the Pacific to improve their efficiency in combat.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a short piece of written work that you do to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 you are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we’re always doing exercise in order to improve our study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a nut shell, exercise is usually used to show that you take the action so as to make progress in  a certain field, say, health, grades and so on.</a:t>
            </a:r>
          </a:p>
        </p:txBody>
      </p:sp>
    </p:spTree>
    <p:extLst>
      <p:ext uri="{BB962C8B-B14F-4D97-AF65-F5344CB8AC3E}">
        <p14:creationId xmlns:p14="http://schemas.microsoft.com/office/powerpoint/2010/main" val="189547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3.practice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1780948"/>
            <a:ext cx="8291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action rather than thought		highlighting the contrast between the 2 concepts		put these proposals / thoughts into practice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something that is usually or regularly done, often as a habit, tradition, or custom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It's common practice in the States to tip the hairdresser.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unlike traditions and customs, practices also mean the occupational habits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the act of doing something regularly or repeatedly to improve your skill at doing it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main difference from exercise is that a practice should be taken out regularly		I’m a little out of practice.			Practice makes perfect.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sum up, practice differs from ideas and thoughts, or rather like practice is the actions that realizes thoughts and proposals. When compared with drill, it involves less “mechanical repetition”. </a:t>
            </a:r>
          </a:p>
        </p:txBody>
      </p:sp>
    </p:spTree>
    <p:extLst>
      <p:ext uri="{BB962C8B-B14F-4D97-AF65-F5344CB8AC3E}">
        <p14:creationId xmlns:p14="http://schemas.microsoft.com/office/powerpoint/2010/main" val="35884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4.training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1780948"/>
            <a:ext cx="8291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the process of learning the skills you need to do a particular job or activity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 you usually have a clear goal when you train for something as you are preparing for that goal.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 in training for something		be good training for something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we’ll step into the meanings of extraordinary uses of train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bring something in its train——have something as a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Unemployment brings great difficulties in its train.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one’s train——following behind someone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 the train of the rich and famous came the journalists.	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train of thought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phone ringing interrupted my (train of) thought.    (emphasizing)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ride the gravy train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in train——being prepared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Changes to the law have been set in train.</a:t>
            </a:r>
          </a:p>
        </p:txBody>
      </p:sp>
    </p:spTree>
    <p:extLst>
      <p:ext uri="{BB962C8B-B14F-4D97-AF65-F5344CB8AC3E}">
        <p14:creationId xmlns:p14="http://schemas.microsoft.com/office/powerpoint/2010/main" val="396690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5F6145-E35F-4FF0-89A4-DB65BC7858E7}"/>
              </a:ext>
            </a:extLst>
          </p:cNvPr>
          <p:cNvSpPr txBox="1"/>
          <p:nvPr/>
        </p:nvSpPr>
        <p:spPr>
          <a:xfrm>
            <a:off x="1236616" y="496389"/>
            <a:ext cx="971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Blackadder ITC" panose="04020505051007020D02" pitchFamily="82" charset="0"/>
              </a:rPr>
              <a:t>Here are some quick _____</a:t>
            </a:r>
            <a:endParaRPr lang="zh-CN" altLang="en-US" sz="4800" dirty="0">
              <a:latin typeface="Blackadder ITC" panose="04020505051007020D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3B6C46-4393-4D50-A31C-3CF639A86371}"/>
              </a:ext>
            </a:extLst>
          </p:cNvPr>
          <p:cNvSpPr txBox="1"/>
          <p:nvPr/>
        </p:nvSpPr>
        <p:spPr>
          <a:xfrm>
            <a:off x="1236617" y="1590480"/>
            <a:ext cx="97187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We watched the soldiers _____ on the parade ground.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 do stomach _____ most days to tighten abdominal muscles.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It seemed like a good idea before we started, but in _____ it was a disaster.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It was _____ into us at an early age that we should always say “please” and “thank you”.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What is standard _____ in a situation like this?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It is a three-stage examination, with a considerable element of on-the-job _____ required.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Both soldiers spent two weeks in _____ before being allowed to rejoin their unit.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3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6C27BF-E300-4FF1-94BB-DA3471519DA9}"/>
              </a:ext>
            </a:extLst>
          </p:cNvPr>
          <p:cNvSpPr txBox="1"/>
          <p:nvPr/>
        </p:nvSpPr>
        <p:spPr>
          <a:xfrm>
            <a:off x="1709830" y="1642175"/>
            <a:ext cx="8772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Blackadder ITC" panose="04020505051007020D02" pitchFamily="82" charset="0"/>
              </a:rPr>
              <a:t>Group</a:t>
            </a:r>
            <a:r>
              <a:rPr lang="en-US" altLang="zh-CN" sz="7200" dirty="0"/>
              <a:t> </a:t>
            </a:r>
            <a:r>
              <a:rPr lang="en-US" altLang="zh-CN" sz="7200" dirty="0">
                <a:latin typeface="Blackadder ITC" panose="04020505051007020D02" pitchFamily="82" charset="0"/>
              </a:rPr>
              <a:t>2</a:t>
            </a:r>
            <a:r>
              <a:rPr lang="en-US" altLang="zh-CN" sz="7200" dirty="0"/>
              <a:t>		</a:t>
            </a:r>
          </a:p>
          <a:p>
            <a:pPr algn="ctr"/>
            <a:endParaRPr lang="en-US" altLang="zh-CN" sz="7200" dirty="0"/>
          </a:p>
          <a:p>
            <a:pPr algn="ctr"/>
            <a:r>
              <a:rPr lang="en-US" altLang="zh-CN" sz="4800" dirty="0">
                <a:latin typeface="Blackadder ITC" panose="04020505051007020D02" pitchFamily="82" charset="0"/>
              </a:rPr>
              <a:t>It’s quite convenient to replace convenient.</a:t>
            </a:r>
            <a:endParaRPr lang="zh-CN" altLang="en-US" sz="4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6651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lackadder ITC" panose="04020505051007020D02" pitchFamily="82" charset="0"/>
              </a:rPr>
              <a:t>1.Common  way</a:t>
            </a:r>
            <a:endParaRPr lang="zh-CN" altLang="en-US" sz="6000" dirty="0">
              <a:latin typeface="Blackadder ITC" panose="04020505051007020D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2440539"/>
            <a:ext cx="8291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</a:p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conveniently</a:t>
            </a:r>
          </a:p>
        </p:txBody>
      </p:sp>
    </p:spTree>
    <p:extLst>
      <p:ext uri="{BB962C8B-B14F-4D97-AF65-F5344CB8AC3E}">
        <p14:creationId xmlns:p14="http://schemas.microsoft.com/office/powerpoint/2010/main" val="219113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0</TotalTime>
  <Words>978</Words>
  <Application>Microsoft Office PowerPoint</Application>
  <PresentationFormat>宽屏</PresentationFormat>
  <Paragraphs>112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UI</vt:lpstr>
      <vt:lpstr>Blackadder ITC</vt:lpstr>
      <vt:lpstr>Times New Roman</vt:lpstr>
      <vt:lpstr>Tw Cen MT</vt:lpstr>
      <vt:lpstr>Wingdings 3</vt:lpstr>
      <vt:lpstr>积分​​</vt:lpstr>
      <vt:lpstr>Synonyms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2020-05-10T12:29:53Z</dcterms:created>
  <dcterms:modified xsi:type="dcterms:W3CDTF">2020-05-11T09:36:19Z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