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6"/>
  </p:notesMasterIdLst>
  <p:sldIdLst>
    <p:sldId id="256" r:id="rId3"/>
    <p:sldId id="257" r:id="rId4"/>
    <p:sldId id="259" r:id="rId5"/>
    <p:sldId id="268" r:id="rId6"/>
    <p:sldId id="266" r:id="rId7"/>
    <p:sldId id="269" r:id="rId8"/>
    <p:sldId id="270" r:id="rId9"/>
    <p:sldId id="267" r:id="rId10"/>
    <p:sldId id="271" r:id="rId11"/>
    <p:sldId id="264" r:id="rId12"/>
    <p:sldId id="265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7" r:id="rId28"/>
    <p:sldId id="288" r:id="rId29"/>
    <p:sldId id="304" r:id="rId30"/>
    <p:sldId id="291" r:id="rId31"/>
    <p:sldId id="292" r:id="rId32"/>
    <p:sldId id="293" r:id="rId33"/>
    <p:sldId id="261" r:id="rId34"/>
    <p:sldId id="262" r:id="rId35"/>
    <p:sldId id="294" r:id="rId36"/>
    <p:sldId id="305" r:id="rId37"/>
    <p:sldId id="311" r:id="rId38"/>
    <p:sldId id="296" r:id="rId39"/>
    <p:sldId id="297" r:id="rId40"/>
    <p:sldId id="298" r:id="rId41"/>
    <p:sldId id="299" r:id="rId42"/>
    <p:sldId id="300" r:id="rId43"/>
    <p:sldId id="301" r:id="rId44"/>
    <p:sldId id="302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0BCE1-E1AB-48D6-9259-5474A0F9166E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4B754-1CEB-4411-BB07-BCFA93669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7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8F723-2B90-487B-985C-FB13065AF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CE2F0F-E8B6-4C4C-975F-FDAD1B5AE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D2EED-2ADF-4E21-B67E-D1E1B9B6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5EC4-2D3E-4981-8A5A-65F5FB76A73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06CD2-36C5-46B6-9CB3-02E9715B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B9B2F-6510-411C-B1C0-6ED05393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54EA-3518-4A7D-AD38-6BF65584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34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2B614-51EC-4D53-8430-42F3555B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674B9B-D41E-4046-81FA-1C67A1998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29E27-7310-42B1-BB64-5E77B984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5EC4-2D3E-4981-8A5A-65F5FB76A73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98975-92EB-4FD6-9698-7A98A93D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2DED1-EEC7-4B5F-B318-D8675B75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54EA-3518-4A7D-AD38-6BF65584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7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440189-6042-4AB9-972F-AF4052619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4FDA26-0C60-4419-A6AE-8C787EBE9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F9349-6F5B-4198-90D3-D0BF2F6C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5EC4-2D3E-4981-8A5A-65F5FB76A73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2AEE5-D24A-46A0-991D-D26F3212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5147C-413F-4C72-82E3-897A3292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54EA-3518-4A7D-AD38-6BF65584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3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CFDCE838-61FF-4427-8D5E-B539F46A3E2E}" type="datetime1">
              <a:rPr lang="zh-CN" altLang="en-US" smtClean="0"/>
              <a:pPr/>
              <a:t>2020/5/15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49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F37EDC-76D2-4347-9B2E-FDFCA3EE6FFD}" type="datetime1">
              <a:rPr lang="zh-CN" altLang="en-US" smtClean="0"/>
              <a:pPr/>
              <a:t>2020/5/15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388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98D43E-598C-470D-A0B0-0CC259052850}" type="datetime1">
              <a:rPr lang="zh-CN" altLang="en-US" smtClean="0"/>
              <a:pPr/>
              <a:t>2020/5/15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255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3AB81A-738D-4D93-B356-2E61115064D5}" type="datetime1">
              <a:rPr lang="zh-CN" altLang="en-US" smtClean="0"/>
              <a:pPr/>
              <a:t>2020/5/15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82138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B9EECF-3901-48EF-97E4-996676A9B35D}" type="datetime1">
              <a:rPr lang="zh-CN" altLang="en-US" smtClean="0"/>
              <a:pPr/>
              <a:t>2020/5/15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656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BE058F-D340-43DA-A96B-105C64DCFDB9}" type="datetime1">
              <a:rPr lang="zh-CN" altLang="en-US" smtClean="0"/>
              <a:pPr/>
              <a:t>2020/5/15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49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CBA0CD-516B-402D-98B7-7C2E92C48ECD}" type="datetime1">
              <a:rPr lang="zh-CN" altLang="en-US" smtClean="0"/>
              <a:pPr/>
              <a:t>2020/5/15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725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4FBB4-ED5D-45D4-B793-03DC4D31C84D}" type="datetime1">
              <a:rPr lang="zh-CN" altLang="en-US" smtClean="0"/>
              <a:pPr/>
              <a:t>2020/5/15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0364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9E694-E8FD-4684-A13D-F1335B88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1968D-6BBF-4A42-8B8C-B65245B4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8E9C1-4E84-4131-BD3A-DC1A721D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5EC4-2D3E-4981-8A5A-65F5FB76A73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02B9B-7787-4F8F-B578-CFA9800C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239B4-E15A-485B-BC68-BF5F6619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54EA-3518-4A7D-AD38-6BF65584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602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CFE0BF-9F8B-43D7-ABDE-1F2A229BF7D3}" type="datetime1">
              <a:rPr lang="zh-CN" altLang="en-US" smtClean="0"/>
              <a:pPr/>
              <a:t>2020/5/15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76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ECC429-F404-46B9-831C-5739463A7C5F}" type="datetime1">
              <a:rPr lang="zh-CN" altLang="en-US" smtClean="0"/>
              <a:pPr/>
              <a:t>2020/5/15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65355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46D3E3-3D6A-4243-B027-BC771AD4E1BC}" type="datetime1">
              <a:rPr lang="zh-CN" altLang="en-US" smtClean="0"/>
              <a:pPr/>
              <a:t>2020/5/15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75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FC675-39F9-4FBB-A50F-EF75BF97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703F4-A14F-4D8D-A39C-54EBAB0B7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27CF8-C2B9-479E-A5A3-68916DBA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5EC4-2D3E-4981-8A5A-65F5FB76A73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39D7C-4781-4BAA-9566-2266A785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98305-3462-4BE8-A988-53AB5FE0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54EA-3518-4A7D-AD38-6BF65584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07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EEA5C-6CB8-4106-91FD-69BA9C74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F1777-62A0-41E0-8CD5-279F82B45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3DBAA8-8D3A-4836-99C5-FEFB02DCD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6D8494-5C70-4682-82AE-69363A7E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5EC4-2D3E-4981-8A5A-65F5FB76A73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0E37C7-92BA-46EF-A61C-2D7907ED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884A12-6C3A-48D3-BF79-BBC660A3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54EA-3518-4A7D-AD38-6BF65584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0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90228-E809-4924-8EBC-40D5574D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064DE3-7184-4328-9EAD-FBF5B69F5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EF3A8B-E9FF-4FD1-85F4-F3416CE2C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07DE6-405F-4F54-B8B2-E3F5E7478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3DDA01-84F3-4076-86A5-DAED4BD3E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935DCB-8811-4E24-90B2-2D3C4D91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5EC4-2D3E-4981-8A5A-65F5FB76A73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A55228-6ABC-4EDE-A508-39C1FD3F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FA67DF-1920-4157-BF62-7CC84B2E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54EA-3518-4A7D-AD38-6BF65584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2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541A7-2B04-4501-A18C-3D22A315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1E6A68-BAC7-4921-A55A-37094739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5EC4-2D3E-4981-8A5A-65F5FB76A73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816862-DEED-4176-84C1-6E738CEF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E8D125-5409-40EA-9335-1A547DD1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54EA-3518-4A7D-AD38-6BF65584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3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5CDEDC-1CB5-462B-B617-51CD9121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5EC4-2D3E-4981-8A5A-65F5FB76A73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A07B67-F68E-42ED-852D-24336D81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DE99F4-7CEC-46AD-807E-773C8DAF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54EA-3518-4A7D-AD38-6BF65584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95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88642-622F-4736-909C-9320B7F8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56657-D2E8-45DA-BAED-AA8D726BD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36EA8A-4EEA-4F29-ABA2-4199E3438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E49FF9-8241-4E68-8B99-D36A6000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5EC4-2D3E-4981-8A5A-65F5FB76A73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D6918B-01F8-4E14-A938-01B2FAEF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4E9C1-F384-414F-BADB-16024C16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54EA-3518-4A7D-AD38-6BF65584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60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9D214-270A-44B4-98C9-4EAB8F47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5221CE-A12B-496D-B05E-2FA77CCB7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88EE4D-368C-42C3-B37E-25D342114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3118C0-0C5A-4525-9272-2F282E5B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5EC4-2D3E-4981-8A5A-65F5FB76A73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2DECBA-8E68-44BE-B6F3-B80F48E0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1F6D3-CF99-4F92-9B94-99C8144D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54EA-3518-4A7D-AD38-6BF65584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3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4E1B15-B708-4362-B401-FE31FD5C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7BCEA1-112C-4129-BE56-51D53EE0E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B6BF1-2247-4177-B9EC-77A775572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5EC4-2D3E-4981-8A5A-65F5FB76A73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2B624-C0E4-4E09-8197-36ED716C9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7CDDB-37DC-4DD4-9F30-8B456F2E3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54EA-3518-4A7D-AD38-6BF65584F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7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E7AE09-8028-4979-91B9-67A4CC4592AA}" type="datetime1">
              <a:rPr lang="zh-CN" altLang="en-US" smtClean="0"/>
              <a:pPr/>
              <a:t>2020/5/15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43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9A7B9-3680-4EDB-AC7B-8ADEF4687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0357"/>
            <a:ext cx="9144000" cy="2387600"/>
          </a:xfrm>
        </p:spPr>
        <p:txBody>
          <a:bodyPr/>
          <a:lstStyle/>
          <a:p>
            <a:r>
              <a:rPr lang="en-US" altLang="zh-CN" dirty="0">
                <a:latin typeface="Ink Free" panose="03080402000500000000" pitchFamily="66" charset="0"/>
              </a:rPr>
              <a:t>Project 2 Presentation</a:t>
            </a:r>
            <a:endParaRPr lang="zh-CN" altLang="en-US" dirty="0">
              <a:latin typeface="Ink Free" panose="03080402000500000000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7312D9-EC77-4B33-9598-25F731AB9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1854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zh-CN" altLang="en-US" sz="1800" dirty="0"/>
              <a:t>宋一夫</a:t>
            </a:r>
            <a:endParaRPr lang="en-US" altLang="zh-CN" sz="1800" dirty="0"/>
          </a:p>
          <a:p>
            <a:pPr algn="r"/>
            <a:r>
              <a:rPr lang="zh-CN" altLang="en-US" sz="1800" dirty="0"/>
              <a:t>王翰辉</a:t>
            </a:r>
            <a:endParaRPr lang="en-US" altLang="zh-CN" sz="1800" dirty="0"/>
          </a:p>
          <a:p>
            <a:pPr algn="r"/>
            <a:r>
              <a:rPr lang="zh-CN" altLang="en-US" sz="1800" dirty="0"/>
              <a:t>李晖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426511E-7D43-498A-BEFB-9C456A4EEBFA}"/>
              </a:ext>
            </a:extLst>
          </p:cNvPr>
          <p:cNvSpPr txBox="1">
            <a:spLocks/>
          </p:cNvSpPr>
          <p:nvPr/>
        </p:nvSpPr>
        <p:spPr>
          <a:xfrm>
            <a:off x="3394949" y="2867957"/>
            <a:ext cx="7501651" cy="1090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Blackadder ITC" panose="04020505051007020D02" pitchFamily="82" charset="0"/>
              </a:rPr>
              <a:t>Synonyms</a:t>
            </a:r>
          </a:p>
        </p:txBody>
      </p:sp>
    </p:spTree>
    <p:extLst>
      <p:ext uri="{BB962C8B-B14F-4D97-AF65-F5344CB8AC3E}">
        <p14:creationId xmlns:p14="http://schemas.microsoft.com/office/powerpoint/2010/main" val="188641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4C6D2-0A3B-46AF-B907-CCC05AB3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Ink Free" panose="03080402000500000000" pitchFamily="66" charset="0"/>
              </a:rPr>
              <a:t>Meanings : splendid</a:t>
            </a:r>
            <a:endParaRPr lang="zh-CN" altLang="en-US" b="1" dirty="0">
              <a:latin typeface="Ink Free" panose="03080402000500000000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8B3EA-E39C-488C-9FA9-7A6A4164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1" dirty="0"/>
              <a:t>2. ADJECTIVE [usually ADJECTIVE noun]</a:t>
            </a:r>
          </a:p>
          <a:p>
            <a:r>
              <a:rPr lang="en-US" altLang="zh-CN" dirty="0"/>
              <a:t>If you describe a building or work of art as splendid, you mean that it is beautiful, impressive, and extremely well made.</a:t>
            </a:r>
          </a:p>
          <a:p>
            <a:endParaRPr lang="en-US" altLang="zh-CN" i="1" dirty="0"/>
          </a:p>
          <a:p>
            <a:r>
              <a:rPr lang="en-US" altLang="zh-CN" b="1" i="1" dirty="0"/>
              <a:t>EXAMPLES: </a:t>
            </a:r>
          </a:p>
          <a:p>
            <a:r>
              <a:rPr lang="en-US" altLang="zh-CN" dirty="0"/>
              <a:t>...a splendid Victorian mansion.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18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4C6D2-0A3B-46AF-B907-CCC05AB3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Ink Free" panose="03080402000500000000" pitchFamily="66" charset="0"/>
              </a:rPr>
              <a:t>Meanings : splendid</a:t>
            </a:r>
            <a:endParaRPr lang="zh-CN" altLang="en-US" b="1" dirty="0">
              <a:latin typeface="Ink Free" panose="03080402000500000000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8B3EA-E39C-488C-9FA9-7A6A4164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1" dirty="0"/>
              <a:t>3. EXCLAMATION</a:t>
            </a:r>
          </a:p>
          <a:p>
            <a:r>
              <a:rPr lang="en-US" altLang="zh-CN" dirty="0"/>
              <a:t>You can say 'splendid' in a conversation to indicate that you approve of a particular situation or something that someone has said.</a:t>
            </a:r>
          </a:p>
          <a:p>
            <a:endParaRPr lang="en-US" altLang="zh-CN" i="1" dirty="0"/>
          </a:p>
          <a:p>
            <a:r>
              <a:rPr lang="en-US" altLang="zh-CN" b="1" i="1" dirty="0"/>
              <a:t>EXAMPLES: </a:t>
            </a:r>
          </a:p>
          <a:p>
            <a:r>
              <a:rPr lang="en-US" altLang="zh-CN" dirty="0"/>
              <a:t>'I was thinking I might do a lemon cream sauce and baked potatoes.' 'Splendid!' Midge applauded.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93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CBB25-1EFA-41A7-B81A-D1229404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91"/>
            <a:ext cx="10515600" cy="20387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12000" b="1" dirty="0">
                <a:latin typeface="Ink Free" panose="03080402000500000000" pitchFamily="66" charset="0"/>
              </a:rPr>
              <a:t>gorgeous</a:t>
            </a:r>
            <a:endParaRPr lang="zh-CN" altLang="en-US" sz="12000" b="1" dirty="0">
              <a:latin typeface="Ink Free" panose="03080402000500000000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0F1482-4E8D-467E-BC98-2D717F1F846D}"/>
              </a:ext>
            </a:extLst>
          </p:cNvPr>
          <p:cNvSpPr txBox="1"/>
          <p:nvPr/>
        </p:nvSpPr>
        <p:spPr>
          <a:xfrm>
            <a:off x="2815816" y="3911579"/>
            <a:ext cx="6560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/>
              <a:t>French</a:t>
            </a:r>
            <a:r>
              <a:rPr lang="en-US" altLang="zh-CN" sz="4000" dirty="0"/>
              <a:t> Gorgias -&gt; gorgeous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AF7CD4-08A5-4FCB-A867-A739FB2631B1}"/>
              </a:ext>
            </a:extLst>
          </p:cNvPr>
          <p:cNvSpPr txBox="1"/>
          <p:nvPr/>
        </p:nvSpPr>
        <p:spPr>
          <a:xfrm>
            <a:off x="2815816" y="4940292"/>
            <a:ext cx="3176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"splendid, showy, sumptuously adorned" (of clothing)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109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4C6D2-0A3B-46AF-B907-CCC05AB3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Ink Free" panose="03080402000500000000" pitchFamily="66" charset="0"/>
              </a:rPr>
              <a:t>Meanings : gorgeous</a:t>
            </a:r>
            <a:endParaRPr lang="zh-CN" altLang="en-US" b="1" dirty="0">
              <a:latin typeface="Ink Free" panose="03080402000500000000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8B3EA-E39C-488C-9FA9-7A6A4164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1" dirty="0"/>
              <a:t>1. ADJECTIVE</a:t>
            </a:r>
          </a:p>
          <a:p>
            <a:r>
              <a:rPr lang="en-US" altLang="zh-CN" dirty="0"/>
              <a:t>If you say that something is gorgeous, you mean that it gives you a lot of pleasure or is very attractive.</a:t>
            </a:r>
          </a:p>
          <a:p>
            <a:endParaRPr lang="en-US" altLang="zh-CN" i="1" dirty="0"/>
          </a:p>
          <a:p>
            <a:r>
              <a:rPr lang="en-US" altLang="zh-CN" b="1" i="1" dirty="0"/>
              <a:t>EXAMPLES: </a:t>
            </a:r>
          </a:p>
          <a:p>
            <a:r>
              <a:rPr lang="en-US" altLang="zh-CN" dirty="0"/>
              <a:t>...gorgeous mountain scenery. </a:t>
            </a:r>
          </a:p>
          <a:p>
            <a:r>
              <a:rPr lang="en-US" altLang="zh-CN" dirty="0"/>
              <a:t>It's a gorgeous day. </a:t>
            </a:r>
          </a:p>
          <a:p>
            <a:r>
              <a:rPr lang="en-US" altLang="zh-CN" dirty="0"/>
              <a:t>Some of the Renaissance buildings are gorgeous.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41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4C6D2-0A3B-46AF-B907-CCC05AB3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Ink Free" panose="03080402000500000000" pitchFamily="66" charset="0"/>
              </a:rPr>
              <a:t>Meanings : gorgeous</a:t>
            </a:r>
            <a:endParaRPr lang="zh-CN" altLang="en-US" b="1" dirty="0">
              <a:latin typeface="Ink Free" panose="03080402000500000000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8B3EA-E39C-488C-9FA9-7A6A4164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1" dirty="0"/>
              <a:t>2. ADJECTIVE</a:t>
            </a:r>
          </a:p>
          <a:p>
            <a:r>
              <a:rPr lang="en-US" altLang="zh-CN" dirty="0"/>
              <a:t>If you describe someone as gorgeous, you think that they are very attractive.</a:t>
            </a:r>
          </a:p>
          <a:p>
            <a:endParaRPr lang="en-US" altLang="zh-CN" i="1" dirty="0"/>
          </a:p>
          <a:p>
            <a:r>
              <a:rPr lang="en-US" altLang="zh-CN" b="1" i="1" dirty="0"/>
              <a:t>EXAMPLES: </a:t>
            </a:r>
          </a:p>
          <a:p>
            <a:r>
              <a:rPr lang="en-US" altLang="zh-CN" dirty="0"/>
              <a:t>The cosmetics industry uses gorgeous women to sell its skincare products. </a:t>
            </a:r>
          </a:p>
          <a:p>
            <a:r>
              <a:rPr lang="en-US" altLang="zh-CN" dirty="0"/>
              <a:t>All the girls in my house are mad about Ryan, they think he's gorgeous.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59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4C6D2-0A3B-46AF-B907-CCC05AB3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Ink Free" panose="03080402000500000000" pitchFamily="66" charset="0"/>
              </a:rPr>
              <a:t>Meanings : gorgeous</a:t>
            </a:r>
            <a:endParaRPr lang="zh-CN" altLang="en-US" b="1" dirty="0">
              <a:latin typeface="Ink Free" panose="03080402000500000000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8B3EA-E39C-488C-9FA9-7A6A4164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1" dirty="0"/>
              <a:t>3. ADJECTIVE [usually ADJECTIVE noun]</a:t>
            </a:r>
          </a:p>
          <a:p>
            <a:r>
              <a:rPr lang="en-US" altLang="zh-CN" dirty="0"/>
              <a:t>If you describe things such as clothes and colours as gorgeous, you mean they are bright, rich, and impressive.</a:t>
            </a:r>
          </a:p>
          <a:p>
            <a:endParaRPr lang="en-US" altLang="zh-CN" i="1" dirty="0"/>
          </a:p>
          <a:p>
            <a:r>
              <a:rPr lang="en-US" altLang="zh-CN" b="1" i="1" dirty="0"/>
              <a:t>EXAMPLES: </a:t>
            </a:r>
          </a:p>
          <a:p>
            <a:r>
              <a:rPr lang="en-US" altLang="zh-CN" dirty="0"/>
              <a:t>...a red-haired man in the gorgeous uniform of a Marshal of the Empire. 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09A9299-4C9C-41A1-AC2A-26BCD052E76C}"/>
              </a:ext>
            </a:extLst>
          </p:cNvPr>
          <p:cNvGrpSpPr/>
          <p:nvPr/>
        </p:nvGrpSpPr>
        <p:grpSpPr>
          <a:xfrm>
            <a:off x="8472668" y="681037"/>
            <a:ext cx="2242268" cy="2252207"/>
            <a:chOff x="7625301" y="1176793"/>
            <a:chExt cx="2242268" cy="225220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3D0AC13-066E-413D-A78C-74FC0F8D4435}"/>
                </a:ext>
              </a:extLst>
            </p:cNvPr>
            <p:cNvSpPr txBox="1"/>
            <p:nvPr/>
          </p:nvSpPr>
          <p:spPr>
            <a:xfrm rot="20466155">
              <a:off x="7787612" y="1641176"/>
              <a:ext cx="19296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0000"/>
                  </a:solidFill>
                  <a:latin typeface="Ink Free" panose="03080402000500000000" pitchFamily="66" charset="0"/>
                </a:rPr>
                <a:t>original meaning</a:t>
              </a:r>
              <a:endParaRPr lang="zh-CN" altLang="en-US" sz="4000" dirty="0">
                <a:solidFill>
                  <a:srgbClr val="FF0000"/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FAFC1E1-9BA5-43A9-9DAB-FFDB0B39FDEB}"/>
                </a:ext>
              </a:extLst>
            </p:cNvPr>
            <p:cNvSpPr/>
            <p:nvPr/>
          </p:nvSpPr>
          <p:spPr>
            <a:xfrm>
              <a:off x="7625301" y="1176793"/>
              <a:ext cx="2242268" cy="225220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505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CBB25-1EFA-41A7-B81A-D1229404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493"/>
            <a:ext cx="10515600" cy="1938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12000" b="1" dirty="0">
                <a:latin typeface="Ink Free" panose="03080402000500000000" pitchFamily="66" charset="0"/>
              </a:rPr>
              <a:t>extraordinary</a:t>
            </a:r>
            <a:endParaRPr lang="zh-CN" altLang="en-US" sz="12000" b="1" dirty="0">
              <a:latin typeface="Ink Free" panose="03080402000500000000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D17EA7-2D55-42EA-A566-36FD3437473F}"/>
              </a:ext>
            </a:extLst>
          </p:cNvPr>
          <p:cNvSpPr txBox="1"/>
          <p:nvPr/>
        </p:nvSpPr>
        <p:spPr>
          <a:xfrm>
            <a:off x="1235057" y="3337035"/>
            <a:ext cx="972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/>
              <a:t>Latin</a:t>
            </a:r>
            <a:r>
              <a:rPr lang="en-US" altLang="zh-CN" sz="2800" dirty="0"/>
              <a:t> </a:t>
            </a:r>
            <a:r>
              <a:rPr lang="en-US" altLang="zh-CN" sz="2800" dirty="0" err="1"/>
              <a:t>extra+ordinem</a:t>
            </a:r>
            <a:r>
              <a:rPr lang="en-US" altLang="zh-CN" sz="2800" dirty="0"/>
              <a:t> -&gt; </a:t>
            </a:r>
            <a:r>
              <a:rPr lang="en-US" altLang="zh-CN" sz="2800" i="1" dirty="0"/>
              <a:t>Latin </a:t>
            </a:r>
            <a:r>
              <a:rPr lang="en-US" altLang="zh-CN" sz="2800" dirty="0" err="1"/>
              <a:t>extraordinarius</a:t>
            </a:r>
            <a:r>
              <a:rPr lang="en-US" altLang="zh-CN" sz="2800" dirty="0"/>
              <a:t> -&gt; extraordinary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8E932A-0980-429B-A4AC-89F5A7675F66}"/>
              </a:ext>
            </a:extLst>
          </p:cNvPr>
          <p:cNvSpPr txBox="1"/>
          <p:nvPr/>
        </p:nvSpPr>
        <p:spPr>
          <a:xfrm>
            <a:off x="1235057" y="4336456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 of order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4E60D9-1FF5-4C71-8710-8860D3D7954A}"/>
              </a:ext>
            </a:extLst>
          </p:cNvPr>
          <p:cNvSpPr txBox="1"/>
          <p:nvPr/>
        </p:nvSpPr>
        <p:spPr>
          <a:xfrm>
            <a:off x="4956702" y="4336456"/>
            <a:ext cx="182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 of the common order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54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4C6D2-0A3B-46AF-B907-CCC05AB3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Ink Free" panose="03080402000500000000" pitchFamily="66" charset="0"/>
              </a:rPr>
              <a:t>Meanings : extraordinary</a:t>
            </a:r>
            <a:endParaRPr lang="zh-CN" altLang="en-US" b="1" dirty="0">
              <a:latin typeface="Ink Free" panose="03080402000500000000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8B3EA-E39C-488C-9FA9-7A6A4164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1" dirty="0"/>
              <a:t>1. ADJECTIVE [usually ADJECTIVE noun]</a:t>
            </a:r>
          </a:p>
          <a:p>
            <a:r>
              <a:rPr lang="en-US" altLang="zh-CN" dirty="0"/>
              <a:t>If you describe something or someone as extraordinary, you mean that they have some extremely good or special quality.</a:t>
            </a:r>
          </a:p>
          <a:p>
            <a:endParaRPr lang="en-US" altLang="zh-CN" i="1" dirty="0"/>
          </a:p>
          <a:p>
            <a:r>
              <a:rPr lang="en-US" altLang="zh-CN" b="1" i="1" dirty="0"/>
              <a:t>EXAMPLES: </a:t>
            </a:r>
          </a:p>
          <a:p>
            <a:r>
              <a:rPr lang="en-US" altLang="zh-CN" dirty="0"/>
              <a:t>We've made extraordinary progress as a society in that regard. </a:t>
            </a:r>
          </a:p>
          <a:p>
            <a:r>
              <a:rPr lang="en-US" altLang="zh-CN" dirty="0"/>
              <a:t>The task requires extraordinary patience and endurance. </a:t>
            </a:r>
          </a:p>
          <a:p>
            <a:r>
              <a:rPr lang="en-US" altLang="zh-CN" dirty="0" err="1"/>
              <a:t>Rozhdestvensky</a:t>
            </a:r>
            <a:r>
              <a:rPr lang="en-US" altLang="zh-CN" dirty="0"/>
              <a:t> is an extraordinary musician.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052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4C6D2-0A3B-46AF-B907-CCC05AB3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Ink Free" panose="03080402000500000000" pitchFamily="66" charset="0"/>
              </a:rPr>
              <a:t>Meanings : extraordinary</a:t>
            </a:r>
            <a:endParaRPr lang="zh-CN" altLang="en-US" b="1" dirty="0">
              <a:latin typeface="Ink Free" panose="03080402000500000000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8B3EA-E39C-488C-9FA9-7A6A4164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1" dirty="0"/>
              <a:t>2. ADJECTIVE</a:t>
            </a:r>
          </a:p>
          <a:p>
            <a:r>
              <a:rPr lang="en-US" altLang="zh-CN" dirty="0"/>
              <a:t>If you describe something as extraordinary, you mean that it is very unusual or surprising.</a:t>
            </a:r>
          </a:p>
          <a:p>
            <a:endParaRPr lang="en-US" altLang="zh-CN" i="1" dirty="0"/>
          </a:p>
          <a:p>
            <a:r>
              <a:rPr lang="en-US" altLang="zh-CN" b="1" i="1" dirty="0"/>
              <a:t>EXAMPLES: </a:t>
            </a:r>
          </a:p>
          <a:p>
            <a:r>
              <a:rPr lang="en-US" altLang="zh-CN" dirty="0"/>
              <a:t>What an extraordinary thing to happen! </a:t>
            </a:r>
          </a:p>
          <a:p>
            <a:r>
              <a:rPr lang="en-US" altLang="zh-CN" dirty="0"/>
              <a:t>His decision to hold talks is extraordinary because it could mean the real end of the war.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FBBB3D-275E-4674-A8B0-8F6996224286}"/>
              </a:ext>
            </a:extLst>
          </p:cNvPr>
          <p:cNvSpPr txBox="1"/>
          <p:nvPr/>
        </p:nvSpPr>
        <p:spPr>
          <a:xfrm>
            <a:off x="7999890" y="592846"/>
            <a:ext cx="3099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being beyond or out of the common order or rule; not of the usual, or regular kind</a:t>
            </a:r>
            <a:endParaRPr lang="zh-CN" altLang="en-US" sz="20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934E4F2-B346-46FC-AE7F-0E35B95F5929}"/>
              </a:ext>
            </a:extLst>
          </p:cNvPr>
          <p:cNvGrpSpPr/>
          <p:nvPr/>
        </p:nvGrpSpPr>
        <p:grpSpPr>
          <a:xfrm>
            <a:off x="9733296" y="128461"/>
            <a:ext cx="2242268" cy="2252207"/>
            <a:chOff x="7625301" y="1176793"/>
            <a:chExt cx="2242268" cy="225220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DB49563-0B3E-4F46-B766-62818D2A990A}"/>
                </a:ext>
              </a:extLst>
            </p:cNvPr>
            <p:cNvSpPr txBox="1"/>
            <p:nvPr/>
          </p:nvSpPr>
          <p:spPr>
            <a:xfrm rot="20466155">
              <a:off x="7787612" y="1641176"/>
              <a:ext cx="19296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0000"/>
                  </a:solidFill>
                  <a:latin typeface="Ink Free" panose="03080402000500000000" pitchFamily="66" charset="0"/>
                </a:rPr>
                <a:t>original meaning</a:t>
              </a:r>
              <a:endParaRPr lang="zh-CN" altLang="en-US" sz="4000" dirty="0">
                <a:solidFill>
                  <a:srgbClr val="FF0000"/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8A63A28-BC54-4881-8F71-4F5E9961D293}"/>
                </a:ext>
              </a:extLst>
            </p:cNvPr>
            <p:cNvSpPr/>
            <p:nvPr/>
          </p:nvSpPr>
          <p:spPr>
            <a:xfrm>
              <a:off x="7625301" y="1176793"/>
              <a:ext cx="2242268" cy="225220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941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4C6D2-0A3B-46AF-B907-CCC05AB3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Ink Free" panose="03080402000500000000" pitchFamily="66" charset="0"/>
              </a:rPr>
              <a:t>Meanings : extraordinary</a:t>
            </a:r>
            <a:endParaRPr lang="zh-CN" altLang="en-US" b="1" dirty="0">
              <a:latin typeface="Ink Free" panose="03080402000500000000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8B3EA-E39C-488C-9FA9-7A6A4164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1" dirty="0"/>
              <a:t>3. ADJECTIVE [ADJECTIVE noun]</a:t>
            </a:r>
          </a:p>
          <a:p>
            <a:r>
              <a:rPr lang="en-US" altLang="zh-CN" dirty="0"/>
              <a:t>An extraordinary meeting is arranged specially to deal with a particular situation or problem, rather than happening regularly.</a:t>
            </a:r>
          </a:p>
          <a:p>
            <a:endParaRPr lang="en-US" altLang="zh-CN" i="1" dirty="0"/>
          </a:p>
          <a:p>
            <a:r>
              <a:rPr lang="en-US" altLang="zh-CN" b="1" i="1" dirty="0"/>
              <a:t>EXAMPLES: </a:t>
            </a:r>
          </a:p>
          <a:p>
            <a:r>
              <a:rPr lang="en-US" altLang="zh-CN" dirty="0"/>
              <a:t>...at an extraordinary meeting of the sport's ruling body. </a:t>
            </a:r>
          </a:p>
          <a:p>
            <a:r>
              <a:rPr lang="en-US" altLang="zh-CN" dirty="0"/>
              <a:t>Representatives of the colonies met in an extraordinary congress.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01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3191CE1-4AD0-45B7-AAF5-C27DC96D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091"/>
            <a:ext cx="10515600" cy="2852737"/>
          </a:xfrm>
        </p:spPr>
        <p:txBody>
          <a:bodyPr/>
          <a:lstStyle/>
          <a:p>
            <a:r>
              <a:rPr lang="en-US" altLang="zh-CN" dirty="0"/>
              <a:t>Word-Group 1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947987-BF6B-4301-8873-9F8C6BE03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6310" y="3620993"/>
            <a:ext cx="8940302" cy="2342486"/>
          </a:xfrm>
        </p:spPr>
        <p:txBody>
          <a:bodyPr>
            <a:normAutofit/>
          </a:bodyPr>
          <a:lstStyle/>
          <a:p>
            <a:r>
              <a:rPr lang="en-US" altLang="zh-CN" sz="7200" b="1" dirty="0">
                <a:solidFill>
                  <a:prstClr val="black"/>
                </a:solidFill>
                <a:latin typeface="Ink Free" panose="03080402000500000000" pitchFamily="66" charset="0"/>
                <a:ea typeface="等线 Light" panose="02010600030101010101" pitchFamily="2" charset="-122"/>
                <a:cs typeface="+mj-cs"/>
              </a:rPr>
              <a:t>How to praise something/someone?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363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CBB25-1EFA-41A7-B81A-D1229404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083"/>
            <a:ext cx="10515600" cy="20539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12000" b="1" dirty="0">
                <a:latin typeface="Ink Free" panose="03080402000500000000" pitchFamily="66" charset="0"/>
              </a:rPr>
              <a:t>stunning</a:t>
            </a:r>
            <a:endParaRPr lang="zh-CN" altLang="en-US" sz="12000" b="1" dirty="0">
              <a:latin typeface="Ink Free" panose="03080402000500000000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A8412F-8685-4D8E-8B44-D80C4470F3C6}"/>
              </a:ext>
            </a:extLst>
          </p:cNvPr>
          <p:cNvSpPr txBox="1"/>
          <p:nvPr/>
        </p:nvSpPr>
        <p:spPr>
          <a:xfrm>
            <a:off x="4289394" y="3950563"/>
            <a:ext cx="361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stun -&gt; stunning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49233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4C6D2-0A3B-46AF-B907-CCC05AB3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Ink Free" panose="03080402000500000000" pitchFamily="66" charset="0"/>
              </a:rPr>
              <a:t>Meanings : stunning</a:t>
            </a:r>
            <a:endParaRPr lang="zh-CN" altLang="en-US" b="1" dirty="0">
              <a:latin typeface="Ink Free" panose="03080402000500000000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8B3EA-E39C-488C-9FA9-7A6A4164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1" dirty="0"/>
              <a:t>1. ADJECTIVE [usually ADJECTIVE noun]</a:t>
            </a:r>
          </a:p>
          <a:p>
            <a:r>
              <a:rPr lang="en-US" altLang="zh-CN" dirty="0"/>
              <a:t>A stunning person or thing is extremely beautiful or impressive.</a:t>
            </a:r>
          </a:p>
          <a:p>
            <a:endParaRPr lang="en-US" altLang="zh-CN" i="1" dirty="0"/>
          </a:p>
          <a:p>
            <a:endParaRPr lang="en-US" altLang="zh-CN" i="1" dirty="0"/>
          </a:p>
          <a:p>
            <a:r>
              <a:rPr lang="en-US" altLang="zh-CN" b="1" i="1" dirty="0"/>
              <a:t>EXAMPLES: </a:t>
            </a:r>
          </a:p>
          <a:p>
            <a:r>
              <a:rPr lang="en-US" altLang="zh-CN" dirty="0"/>
              <a:t>She was 55 and still a stunning woman. </a:t>
            </a:r>
          </a:p>
          <a:p>
            <a:r>
              <a:rPr lang="en-US" altLang="zh-CN" dirty="0"/>
              <a:t>A stunning display of fireworks lit up the sky. 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37A2742-5EC8-4CCB-83B8-D4DF988981D2}"/>
              </a:ext>
            </a:extLst>
          </p:cNvPr>
          <p:cNvGrpSpPr/>
          <p:nvPr/>
        </p:nvGrpSpPr>
        <p:grpSpPr>
          <a:xfrm>
            <a:off x="8446035" y="564584"/>
            <a:ext cx="2242268" cy="2252207"/>
            <a:chOff x="7625301" y="1176793"/>
            <a:chExt cx="2242268" cy="225220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3A30F3D-937D-4698-B6B6-EEE7F1238AC3}"/>
                </a:ext>
              </a:extLst>
            </p:cNvPr>
            <p:cNvSpPr txBox="1"/>
            <p:nvPr/>
          </p:nvSpPr>
          <p:spPr>
            <a:xfrm rot="20466155">
              <a:off x="7787612" y="1641176"/>
              <a:ext cx="19296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0000"/>
                  </a:solidFill>
                  <a:latin typeface="Ink Free" panose="03080402000500000000" pitchFamily="66" charset="0"/>
                </a:rPr>
                <a:t>original meaning</a:t>
              </a:r>
              <a:endParaRPr lang="zh-CN" altLang="en-US" sz="4000" dirty="0">
                <a:solidFill>
                  <a:srgbClr val="FF0000"/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F75AC93-975D-4E09-AA1F-5DFA689AA4F0}"/>
                </a:ext>
              </a:extLst>
            </p:cNvPr>
            <p:cNvSpPr/>
            <p:nvPr/>
          </p:nvSpPr>
          <p:spPr>
            <a:xfrm>
              <a:off x="7625301" y="1176793"/>
              <a:ext cx="2242268" cy="225220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671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4C6D2-0A3B-46AF-B907-CCC05AB3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Ink Free" panose="03080402000500000000" pitchFamily="66" charset="0"/>
              </a:rPr>
              <a:t>Meanings : stunning</a:t>
            </a:r>
            <a:endParaRPr lang="zh-CN" altLang="en-US" b="1" dirty="0">
              <a:latin typeface="Ink Free" panose="03080402000500000000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8B3EA-E39C-488C-9FA9-7A6A4164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1" dirty="0"/>
              <a:t>2. ADJECTIVE [usually ADJECTIVE noun]</a:t>
            </a:r>
          </a:p>
          <a:p>
            <a:r>
              <a:rPr lang="en-US" altLang="zh-CN" dirty="0"/>
              <a:t>A stunning event is extremely unusual or unexpected.</a:t>
            </a:r>
          </a:p>
          <a:p>
            <a:endParaRPr lang="en-US" altLang="zh-CN" i="1" dirty="0"/>
          </a:p>
          <a:p>
            <a:endParaRPr lang="en-US" altLang="zh-CN" i="1" dirty="0"/>
          </a:p>
          <a:p>
            <a:r>
              <a:rPr lang="en-US" altLang="zh-CN" b="1" i="1" dirty="0"/>
              <a:t>EXAMPLES: </a:t>
            </a:r>
          </a:p>
          <a:p>
            <a:r>
              <a:rPr lang="en-US" altLang="zh-CN" dirty="0"/>
              <a:t>The minister resigned last night after a stunning defeat in Sunday's vote. </a:t>
            </a:r>
          </a:p>
          <a:p>
            <a:r>
              <a:rPr lang="en-US" altLang="zh-CN" dirty="0"/>
              <a:t>The secret that she had confided to him was a stunning piece of news.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772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CBB25-1EFA-41A7-B81A-D1229404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371"/>
            <a:ext cx="10515600" cy="19296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12000" b="1" dirty="0">
                <a:latin typeface="Ink Free" panose="03080402000500000000" pitchFamily="66" charset="0"/>
              </a:rPr>
              <a:t>dazzling</a:t>
            </a:r>
            <a:endParaRPr lang="zh-CN" altLang="en-US" sz="12000" b="1" dirty="0">
              <a:latin typeface="Ink Free" panose="03080402000500000000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1AC6F3-EBA8-4687-B4A9-17BF7BB6FAE6}"/>
              </a:ext>
            </a:extLst>
          </p:cNvPr>
          <p:cNvSpPr txBox="1"/>
          <p:nvPr/>
        </p:nvSpPr>
        <p:spPr>
          <a:xfrm>
            <a:off x="5700945" y="4021585"/>
            <a:ext cx="3453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dazzle -&gt; dazzling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F9F9D1-EB6D-4413-A502-451C66A5A15E}"/>
              </a:ext>
            </a:extLst>
          </p:cNvPr>
          <p:cNvSpPr txBox="1"/>
          <p:nvPr/>
        </p:nvSpPr>
        <p:spPr>
          <a:xfrm>
            <a:off x="3997909" y="5198945"/>
            <a:ext cx="308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be stupefied, be confused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346244-23AA-438A-A0EA-E19D855EB1C7}"/>
              </a:ext>
            </a:extLst>
          </p:cNvPr>
          <p:cNvSpPr txBox="1"/>
          <p:nvPr/>
        </p:nvSpPr>
        <p:spPr>
          <a:xfrm>
            <a:off x="1704513" y="2876365"/>
            <a:ext cx="1571347" cy="1322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3339FB-2298-4F92-936E-FA955C500B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85" t="29355" r="31080" b="27974"/>
          <a:stretch/>
        </p:blipFill>
        <p:spPr>
          <a:xfrm>
            <a:off x="6988205" y="4948449"/>
            <a:ext cx="878891" cy="90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6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4C6D2-0A3B-46AF-B907-CCC05AB3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Ink Free" panose="03080402000500000000" pitchFamily="66" charset="0"/>
              </a:rPr>
              <a:t>Meanings : dazzling</a:t>
            </a:r>
            <a:endParaRPr lang="zh-CN" altLang="en-US" b="1" dirty="0">
              <a:latin typeface="Ink Free" panose="03080402000500000000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8B3EA-E39C-488C-9FA9-7A6A4164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1" dirty="0"/>
              <a:t>1. ADJECTIVE </a:t>
            </a:r>
          </a:p>
          <a:p>
            <a:r>
              <a:rPr lang="en-US" altLang="zh-CN" dirty="0"/>
              <a:t>Something that is dazzling is very impressive or beautiful.</a:t>
            </a:r>
            <a:endParaRPr lang="en-US" altLang="zh-CN" i="1" dirty="0"/>
          </a:p>
          <a:p>
            <a:endParaRPr lang="en-US" altLang="zh-CN" i="1" dirty="0"/>
          </a:p>
          <a:p>
            <a:pPr marL="0" indent="0">
              <a:buNone/>
            </a:pPr>
            <a:endParaRPr lang="en-US" altLang="zh-CN" i="1" dirty="0"/>
          </a:p>
          <a:p>
            <a:r>
              <a:rPr lang="en-US" altLang="zh-CN" b="1" i="1" dirty="0"/>
              <a:t>EXAMPLES: </a:t>
            </a:r>
          </a:p>
          <a:p>
            <a:r>
              <a:rPr lang="en-US" altLang="zh-CN" dirty="0"/>
              <a:t>He gave </a:t>
            </a:r>
            <a:r>
              <a:rPr lang="en-US" altLang="zh-CN" dirty="0" err="1"/>
              <a:t>Alberg</a:t>
            </a:r>
            <a:r>
              <a:rPr lang="en-US" altLang="zh-CN" dirty="0"/>
              <a:t> a dazzling smile.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322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4C6D2-0A3B-46AF-B907-CCC05AB3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Ink Free" panose="03080402000500000000" pitchFamily="66" charset="0"/>
              </a:rPr>
              <a:t>Meanings : dazzling</a:t>
            </a:r>
            <a:endParaRPr lang="zh-CN" altLang="en-US" b="1" dirty="0">
              <a:latin typeface="Ink Free" panose="03080402000500000000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8B3EA-E39C-488C-9FA9-7A6A4164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1" dirty="0"/>
              <a:t>2. ADJECTIVE </a:t>
            </a:r>
          </a:p>
          <a:p>
            <a:r>
              <a:rPr lang="en-US" altLang="zh-CN" dirty="0"/>
              <a:t>A dazzling light is very bright and makes you unable to see properly for a short time.</a:t>
            </a:r>
            <a:endParaRPr lang="en-US" altLang="zh-CN" i="1" dirty="0"/>
          </a:p>
          <a:p>
            <a:pPr marL="0" indent="0">
              <a:buNone/>
            </a:pPr>
            <a:endParaRPr lang="en-US" altLang="zh-CN" i="1" dirty="0"/>
          </a:p>
          <a:p>
            <a:r>
              <a:rPr lang="en-US" altLang="zh-CN" b="1" i="1" dirty="0"/>
              <a:t>EXAMPLES: </a:t>
            </a:r>
          </a:p>
          <a:p>
            <a:r>
              <a:rPr lang="en-US" altLang="zh-CN" dirty="0"/>
              <a:t>He shielded his eyes against the dazzling declining sun. </a:t>
            </a:r>
          </a:p>
        </p:txBody>
      </p:sp>
    </p:spTree>
    <p:extLst>
      <p:ext uri="{BB962C8B-B14F-4D97-AF65-F5344CB8AC3E}">
        <p14:creationId xmlns:p14="http://schemas.microsoft.com/office/powerpoint/2010/main" val="1148156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58FDF-206F-4277-AFF2-1F006B4F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Ink Free" panose="03080402000500000000" pitchFamily="66" charset="0"/>
              </a:rPr>
              <a:t>What are the                   ?</a:t>
            </a:r>
            <a:endParaRPr lang="zh-CN" altLang="en-US" b="1" dirty="0">
              <a:latin typeface="Ink Free" panose="03080402000500000000" pitchFamily="66" charset="0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84A7089-B9CA-4000-BE06-2977206494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2681" cy="4981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755">
                  <a:extLst>
                    <a:ext uri="{9D8B030D-6E8A-4147-A177-3AD203B41FA5}">
                      <a16:colId xmlns:a16="http://schemas.microsoft.com/office/drawing/2014/main" val="2316402064"/>
                    </a:ext>
                  </a:extLst>
                </a:gridCol>
                <a:gridCol w="1353906">
                  <a:extLst>
                    <a:ext uri="{9D8B030D-6E8A-4147-A177-3AD203B41FA5}">
                      <a16:colId xmlns:a16="http://schemas.microsoft.com/office/drawing/2014/main" val="4060721465"/>
                    </a:ext>
                  </a:extLst>
                </a:gridCol>
                <a:gridCol w="1353906">
                  <a:extLst>
                    <a:ext uri="{9D8B030D-6E8A-4147-A177-3AD203B41FA5}">
                      <a16:colId xmlns:a16="http://schemas.microsoft.com/office/drawing/2014/main" val="4158994769"/>
                    </a:ext>
                  </a:extLst>
                </a:gridCol>
                <a:gridCol w="5973114">
                  <a:extLst>
                    <a:ext uri="{9D8B030D-6E8A-4147-A177-3AD203B41FA5}">
                      <a16:colId xmlns:a16="http://schemas.microsoft.com/office/drawing/2014/main" val="2355899479"/>
                    </a:ext>
                  </a:extLst>
                </a:gridCol>
              </a:tblGrid>
              <a:tr h="497760">
                <a:tc>
                  <a:txBody>
                    <a:bodyPr/>
                    <a:lstStyle/>
                    <a:p>
                      <a:pPr algn="ctr" fontAlgn="ctr"/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things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people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specialty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extLst>
                  <a:ext uri="{0D108BD9-81ED-4DB2-BD59-A6C34878D82A}">
                    <a16:rowId xmlns:a16="http://schemas.microsoft.com/office/drawing/2014/main" val="110210668"/>
                  </a:ext>
                </a:extLst>
              </a:tr>
              <a:tr h="747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beautiful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√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√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describe a skillful action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extLst>
                  <a:ext uri="{0D108BD9-81ED-4DB2-BD59-A6C34878D82A}">
                    <a16:rowId xmlns:a16="http://schemas.microsoft.com/office/drawing/2014/main" val="3837115973"/>
                  </a:ext>
                </a:extLst>
              </a:tr>
              <a:tr h="747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splendid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√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>
                          <a:effectLst/>
                        </a:rPr>
                        <a:t>exclamation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extLst>
                  <a:ext uri="{0D108BD9-81ED-4DB2-BD59-A6C34878D82A}">
                    <a16:rowId xmlns:a16="http://schemas.microsoft.com/office/drawing/2014/main" val="2860258539"/>
                  </a:ext>
                </a:extLst>
              </a:tr>
              <a:tr h="747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gorgeous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√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√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attractive; bright&amp;rich&amp;colorful things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extLst>
                  <a:ext uri="{0D108BD9-81ED-4DB2-BD59-A6C34878D82A}">
                    <a16:rowId xmlns:a16="http://schemas.microsoft.com/office/drawing/2014/main" val="3150033043"/>
                  </a:ext>
                </a:extLst>
              </a:tr>
              <a:tr h="747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extraordinary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√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√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special&amp;uncommon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extLst>
                  <a:ext uri="{0D108BD9-81ED-4DB2-BD59-A6C34878D82A}">
                    <a16:rowId xmlns:a16="http://schemas.microsoft.com/office/drawing/2014/main" val="275597260"/>
                  </a:ext>
                </a:extLst>
              </a:tr>
              <a:tr h="747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stunning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√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√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impressive&amp;unexpected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extLst>
                  <a:ext uri="{0D108BD9-81ED-4DB2-BD59-A6C34878D82A}">
                    <a16:rowId xmlns:a16="http://schemas.microsoft.com/office/drawing/2014/main" val="3422088064"/>
                  </a:ext>
                </a:extLst>
              </a:tr>
              <a:tr h="747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dazzling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300" u="none" strike="noStrike">
                          <a:effectLst/>
                        </a:rPr>
                        <a:t>√</a:t>
                      </a:r>
                      <a:endParaRPr lang="zh-CN" alt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>
                          <a:effectLst/>
                        </a:rPr>
                        <a:t>describe light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957" marR="9957" marT="9957" marB="0" anchor="ctr"/>
                </a:tc>
                <a:extLst>
                  <a:ext uri="{0D108BD9-81ED-4DB2-BD59-A6C34878D82A}">
                    <a16:rowId xmlns:a16="http://schemas.microsoft.com/office/drawing/2014/main" val="217133256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224973F-6700-424B-9690-24E2EC0D92EE}"/>
              </a:ext>
            </a:extLst>
          </p:cNvPr>
          <p:cNvSpPr txBox="1"/>
          <p:nvPr/>
        </p:nvSpPr>
        <p:spPr>
          <a:xfrm>
            <a:off x="4234649" y="628859"/>
            <a:ext cx="3036163" cy="773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prstClr val="black"/>
                </a:solidFill>
                <a:latin typeface="Ink Free" panose="03080402000500000000" pitchFamily="66" charset="0"/>
                <a:ea typeface="等线 Light" panose="02010600030101010101" pitchFamily="2" charset="-122"/>
                <a:cs typeface="+mj-cs"/>
              </a:rPr>
              <a:t>Differences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6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8A8CC-4415-42D0-98F8-4CF14142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Ink Free" panose="03080402000500000000" pitchFamily="66" charset="0"/>
              </a:rPr>
              <a:t>Fill in the Blanks             : </a:t>
            </a:r>
            <a:endParaRPr lang="zh-CN" altLang="en-US" b="1" dirty="0">
              <a:latin typeface="Ink Free" panose="03080402000500000000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66E5D-635B-4807-8EE8-6701CA22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You went traveling to a scenery spot which you liked a lot, and then you would say, “Wow, this place is __________”.</a:t>
            </a:r>
          </a:p>
          <a:p>
            <a:r>
              <a:rPr lang="en-US" altLang="zh-CN" dirty="0"/>
              <a:t>( beautiful/splendid/gorgeous/extraordinary/stunning/dazzling/… )</a:t>
            </a:r>
          </a:p>
          <a:p>
            <a:endParaRPr lang="en-US" altLang="zh-CN" dirty="0"/>
          </a:p>
          <a:p>
            <a:r>
              <a:rPr lang="en-US" altLang="zh-CN" dirty="0"/>
              <a:t>You encountered a girl who made you flipped at first sight, and then you would say, “Wow, this girl is __________”.</a:t>
            </a:r>
          </a:p>
          <a:p>
            <a:r>
              <a:rPr lang="en-US" altLang="zh-CN" dirty="0"/>
              <a:t>( beautiful/gorgeous/extraordinary/stunning/… )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D495DA-AD74-4EF9-AE4B-704C9EC1A1AE}"/>
              </a:ext>
            </a:extLst>
          </p:cNvPr>
          <p:cNvSpPr txBox="1"/>
          <p:nvPr/>
        </p:nvSpPr>
        <p:spPr>
          <a:xfrm>
            <a:off x="4962617" y="603995"/>
            <a:ext cx="2796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Ink Free" panose="03080402000500000000" pitchFamily="66" charset="0"/>
              </a:rPr>
              <a:t>(again)</a:t>
            </a:r>
            <a:endParaRPr lang="zh-CN" altLang="en-US" sz="44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3191CE1-4AD0-45B7-AAF5-C27DC96D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091"/>
            <a:ext cx="10515600" cy="2852737"/>
          </a:xfrm>
        </p:spPr>
        <p:txBody>
          <a:bodyPr/>
          <a:lstStyle/>
          <a:p>
            <a:r>
              <a:rPr lang="en-US" altLang="zh-CN" dirty="0"/>
              <a:t>Word-Group 2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947987-BF6B-4301-8873-9F8C6BE03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6310" y="3620992"/>
            <a:ext cx="8940302" cy="2247071"/>
          </a:xfrm>
        </p:spPr>
        <p:txBody>
          <a:bodyPr>
            <a:normAutofit/>
          </a:bodyPr>
          <a:lstStyle/>
          <a:p>
            <a:r>
              <a:rPr lang="en-US" altLang="zh-CN" sz="7200" b="1" dirty="0">
                <a:solidFill>
                  <a:prstClr val="black"/>
                </a:solidFill>
                <a:latin typeface="Ink Free" panose="03080402000500000000" pitchFamily="66" charset="0"/>
                <a:ea typeface="等线 Light" panose="02010600030101010101" pitchFamily="2" charset="-122"/>
                <a:cs typeface="+mj-cs"/>
              </a:rPr>
              <a:t>How to  develop your skills?</a:t>
            </a:r>
          </a:p>
        </p:txBody>
      </p:sp>
    </p:spTree>
    <p:extLst>
      <p:ext uri="{BB962C8B-B14F-4D97-AF65-F5344CB8AC3E}">
        <p14:creationId xmlns:p14="http://schemas.microsoft.com/office/powerpoint/2010/main" val="2800209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6C27BF-E300-4FF1-94BB-DA3471519DA9}"/>
              </a:ext>
            </a:extLst>
          </p:cNvPr>
          <p:cNvSpPr txBox="1"/>
          <p:nvPr/>
        </p:nvSpPr>
        <p:spPr>
          <a:xfrm>
            <a:off x="2245389" y="2274838"/>
            <a:ext cx="7701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lackadder ITC" panose="04020505051007020D02" pitchFamily="82" charset="0"/>
                <a:ea typeface="华文仿宋" panose="02010600040101010101" pitchFamily="2" charset="-122"/>
                <a:cs typeface="+mn-cs"/>
              </a:rPr>
              <a:t>drill 								exercise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lackadder ITC" panose="04020505051007020D02" pitchFamily="82" charset="0"/>
                <a:ea typeface="华文仿宋" panose="02010600040101010101" pitchFamily="2" charset="-122"/>
                <a:cs typeface="+mn-cs"/>
              </a:rPr>
              <a:t> practice 						training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lackadder ITC" panose="04020505051007020D02" pitchFamily="82" charset="0"/>
              <a:ea typeface="华文仿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85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8A8CC-4415-42D0-98F8-4CF14142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zh-CN" b="1" dirty="0">
                <a:latin typeface="Ink Free" panose="03080402000500000000" pitchFamily="66" charset="0"/>
              </a:rPr>
              <a:t>Fill in the Blanks : </a:t>
            </a:r>
            <a:endParaRPr lang="zh-CN" altLang="en-US" b="1" dirty="0">
              <a:latin typeface="Ink Free" panose="03080402000500000000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66E5D-635B-4807-8EE8-6701CA226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379720" cy="480218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You went traveling to a scenery spot which you liked a lot, and then you would say, “Wow, this place is __________”.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You encountered a girl who made you flipped at first sight, and then you would say, “Wow, this girl is _________”.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269F0B5-ED83-4F0F-A1EC-A8D25433FF2C}"/>
              </a:ext>
            </a:extLst>
          </p:cNvPr>
          <p:cNvSpPr txBox="1">
            <a:spLocks/>
          </p:cNvSpPr>
          <p:nvPr/>
        </p:nvSpPr>
        <p:spPr>
          <a:xfrm>
            <a:off x="7347668" y="365125"/>
            <a:ext cx="41737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Ink Free" panose="03080402000500000000" pitchFamily="66" charset="0"/>
              </a:rPr>
              <a:t>Usable Words : </a:t>
            </a:r>
            <a:endParaRPr lang="zh-CN" altLang="en-US" b="1" dirty="0">
              <a:latin typeface="Ink Free" panose="03080402000500000000" pitchFamily="66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A112B26-3059-4BDA-951F-5AE3BDCF38F3}"/>
              </a:ext>
            </a:extLst>
          </p:cNvPr>
          <p:cNvSpPr txBox="1">
            <a:spLocks/>
          </p:cNvSpPr>
          <p:nvPr/>
        </p:nvSpPr>
        <p:spPr>
          <a:xfrm>
            <a:off x="7347668" y="1797395"/>
            <a:ext cx="2806148" cy="4802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Beautiful</a:t>
            </a:r>
          </a:p>
          <a:p>
            <a:r>
              <a:rPr lang="en-US" altLang="zh-CN" dirty="0"/>
              <a:t>Splendid</a:t>
            </a:r>
          </a:p>
          <a:p>
            <a:r>
              <a:rPr lang="en-US" altLang="zh-CN" dirty="0"/>
              <a:t>Gorgeous</a:t>
            </a:r>
          </a:p>
          <a:p>
            <a:r>
              <a:rPr lang="en-US" altLang="zh-CN" dirty="0"/>
              <a:t>Extraordinary</a:t>
            </a:r>
          </a:p>
          <a:p>
            <a:r>
              <a:rPr lang="en-US" altLang="zh-CN" dirty="0"/>
              <a:t>Magnificent</a:t>
            </a:r>
          </a:p>
          <a:p>
            <a:r>
              <a:rPr lang="en-US" altLang="zh-CN" dirty="0"/>
              <a:t>Exquisite</a:t>
            </a:r>
          </a:p>
          <a:p>
            <a:r>
              <a:rPr lang="en-US" altLang="zh-CN" dirty="0"/>
              <a:t>Glorious</a:t>
            </a:r>
          </a:p>
          <a:p>
            <a:r>
              <a:rPr lang="en-US" altLang="zh-CN" dirty="0"/>
              <a:t>Impressive</a:t>
            </a:r>
          </a:p>
          <a:p>
            <a:r>
              <a:rPr lang="en-US" altLang="zh-CN" dirty="0"/>
              <a:t>Stunning</a:t>
            </a:r>
          </a:p>
          <a:p>
            <a:r>
              <a:rPr lang="en-US" altLang="zh-CN" dirty="0"/>
              <a:t>Superb</a:t>
            </a:r>
          </a:p>
          <a:p>
            <a:r>
              <a:rPr lang="en-US" altLang="zh-CN" dirty="0"/>
              <a:t>Dazzling</a:t>
            </a:r>
          </a:p>
          <a:p>
            <a:r>
              <a:rPr lang="en-US" altLang="zh-CN" dirty="0"/>
              <a:t>Ravishing</a:t>
            </a:r>
          </a:p>
        </p:txBody>
      </p:sp>
    </p:spTree>
    <p:extLst>
      <p:ext uri="{BB962C8B-B14F-4D97-AF65-F5344CB8AC3E}">
        <p14:creationId xmlns:p14="http://schemas.microsoft.com/office/powerpoint/2010/main" val="1071977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3A8EA-98AF-40E0-B7DC-438157155048}"/>
              </a:ext>
            </a:extLst>
          </p:cNvPr>
          <p:cNvSpPr txBox="1"/>
          <p:nvPr/>
        </p:nvSpPr>
        <p:spPr>
          <a:xfrm>
            <a:off x="1134207" y="513130"/>
            <a:ext cx="264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lackadder ITC" panose="04020505051007020D02" pitchFamily="82" charset="0"/>
                <a:ea typeface="华文仿宋" panose="02010600040101010101" pitchFamily="2" charset="-122"/>
                <a:cs typeface="+mn-cs"/>
              </a:rPr>
              <a:t>1.drill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lackadder ITC" panose="04020505051007020D02" pitchFamily="82" charset="0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594DD4-4813-4D7D-9403-EA3D24A4CF50}"/>
              </a:ext>
            </a:extLst>
          </p:cNvPr>
          <p:cNvSpPr txBox="1"/>
          <p:nvPr/>
        </p:nvSpPr>
        <p:spPr>
          <a:xfrm>
            <a:off x="1429305" y="1462171"/>
            <a:ext cx="9964914" cy="5250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1)	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tool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or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machine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that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makes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holes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华文仿宋" panose="02010600040101010101" pitchFamily="2" charset="-122"/>
                <a:cs typeface="Times New Roman" panose="02020603050405020304" pitchFamily="18" charset="0"/>
              </a:rPr>
              <a:t>a dentist’s drill		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华文仿宋" panose="02010600040101010101" pitchFamily="2" charset="-122"/>
                <a:cs typeface="Times New Roman" panose="02020603050405020304" pitchFamily="18" charset="0"/>
              </a:rPr>
              <a:t>		a drill bit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( bit, a small piece of something —— so here it is the top of the drill )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2)	to make a hole in something with a special tool——comes from meaning 1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华文仿宋" panose="02010600040101010101" pitchFamily="2" charset="-122"/>
                <a:cs typeface="Times New Roman" panose="02020603050405020304" pitchFamily="18" charset="0"/>
              </a:rPr>
              <a:t>drill for oil nearby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3)	an activity that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practises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a particular skill and often involves repeating the same thing several times, especially a military exercise intended to train soldiers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华文仿宋" panose="02010600040101010101" pitchFamily="2" charset="-122"/>
                <a:cs typeface="Times New Roman" panose="02020603050405020304" pitchFamily="18" charset="0"/>
              </a:rPr>
              <a:t>This may be explained by the fact that one have to drill repeatedly to make a hole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华文仿宋" panose="02010600040101010101" pitchFamily="2" charset="-122"/>
                <a:cs typeface="Times New Roman" panose="02020603050405020304" pitchFamily="18" charset="0"/>
              </a:rPr>
              <a:t>and knowing how to drill is a certain skill.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4)	to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practise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something, especially military exercises, or to make someone do this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——comes from meaning 3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to tell someone something repeatedly to make them remember it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same explanation with meaning 3, the sound of drilling really tortures others, and so is chattering on others again and again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4BEE8E-7A9B-4182-90D5-FF271511C2A6}"/>
              </a:ext>
            </a:extLst>
          </p:cNvPr>
          <p:cNvSpPr txBox="1"/>
          <p:nvPr/>
        </p:nvSpPr>
        <p:spPr>
          <a:xfrm>
            <a:off x="5131292" y="340882"/>
            <a:ext cx="475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latin typeface="Ink Free" panose="03080402000500000000" pitchFamily="66" charset="0"/>
              </a:rPr>
              <a:t>Dutch</a:t>
            </a:r>
            <a:r>
              <a:rPr lang="en-US" altLang="zh-CN" sz="3600" dirty="0">
                <a:latin typeface="Ink Free" panose="03080402000500000000" pitchFamily="66" charset="0"/>
              </a:rPr>
              <a:t> </a:t>
            </a:r>
            <a:r>
              <a:rPr lang="en-US" altLang="zh-CN" sz="3600" dirty="0" err="1">
                <a:latin typeface="Ink Free" panose="03080402000500000000" pitchFamily="66" charset="0"/>
              </a:rPr>
              <a:t>dril</a:t>
            </a:r>
            <a:r>
              <a:rPr lang="en-US" altLang="zh-CN" sz="3600" dirty="0">
                <a:latin typeface="Ink Free" panose="03080402000500000000" pitchFamily="66" charset="0"/>
              </a:rPr>
              <a:t>, </a:t>
            </a:r>
            <a:r>
              <a:rPr lang="en-US" altLang="zh-CN" sz="3600" dirty="0" err="1">
                <a:latin typeface="Ink Free" panose="03080402000500000000" pitchFamily="66" charset="0"/>
              </a:rPr>
              <a:t>drille</a:t>
            </a:r>
            <a:r>
              <a:rPr lang="en-US" altLang="zh-CN" sz="3600" dirty="0">
                <a:latin typeface="Ink Free" panose="03080402000500000000" pitchFamily="66" charset="0"/>
              </a:rPr>
              <a:t> -&gt; drill</a:t>
            </a:r>
            <a:endParaRPr lang="zh-CN" altLang="en-US" sz="3600" dirty="0">
              <a:latin typeface="Ink Free" panose="03080402000500000000" pitchFamily="66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F8A141-228B-4405-AFAF-A197F32A8CEC}"/>
              </a:ext>
            </a:extLst>
          </p:cNvPr>
          <p:cNvSpPr/>
          <p:nvPr/>
        </p:nvSpPr>
        <p:spPr>
          <a:xfrm>
            <a:off x="6258755" y="910529"/>
            <a:ext cx="1491450" cy="145740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57C2697-0D6A-4DD7-B2A1-DBA5E318C6D5}"/>
              </a:ext>
            </a:extLst>
          </p:cNvPr>
          <p:cNvGrpSpPr/>
          <p:nvPr/>
        </p:nvGrpSpPr>
        <p:grpSpPr>
          <a:xfrm>
            <a:off x="4840757" y="1124558"/>
            <a:ext cx="1491450" cy="492595"/>
            <a:chOff x="5370995" y="1194162"/>
            <a:chExt cx="1491450" cy="492595"/>
          </a:xfrm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EF50C1F0-2EA6-49F9-BB00-792D72782EA4}"/>
                </a:ext>
              </a:extLst>
            </p:cNvPr>
            <p:cNvSpPr/>
            <p:nvPr/>
          </p:nvSpPr>
          <p:spPr>
            <a:xfrm>
              <a:off x="5370995" y="1194162"/>
              <a:ext cx="1491450" cy="492595"/>
            </a:xfrm>
            <a:custGeom>
              <a:avLst/>
              <a:gdLst>
                <a:gd name="connsiteX0" fmla="*/ 0 w 1899821"/>
                <a:gd name="connsiteY0" fmla="*/ 412696 h 412696"/>
                <a:gd name="connsiteX1" fmla="*/ 452761 w 1899821"/>
                <a:gd name="connsiteY1" fmla="*/ 4323 h 412696"/>
                <a:gd name="connsiteX2" fmla="*/ 1899821 w 1899821"/>
                <a:gd name="connsiteY2" fmla="*/ 199631 h 4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821" h="412696">
                  <a:moveTo>
                    <a:pt x="0" y="412696"/>
                  </a:moveTo>
                  <a:cubicBezTo>
                    <a:pt x="68062" y="226265"/>
                    <a:pt x="136124" y="39834"/>
                    <a:pt x="452761" y="4323"/>
                  </a:cubicBezTo>
                  <a:cubicBezTo>
                    <a:pt x="769398" y="-31188"/>
                    <a:pt x="1636450" y="162641"/>
                    <a:pt x="1899821" y="199631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BF9769D-9C5C-4EE9-BEE7-57FEDC873C7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6351270" y="1293495"/>
              <a:ext cx="511175" cy="138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62D4904-C1A4-4151-AA67-F3AC06DEA373}"/>
              </a:ext>
            </a:extLst>
          </p:cNvPr>
          <p:cNvGrpSpPr/>
          <p:nvPr/>
        </p:nvGrpSpPr>
        <p:grpSpPr>
          <a:xfrm>
            <a:off x="9434532" y="513130"/>
            <a:ext cx="2242268" cy="2252207"/>
            <a:chOff x="7625301" y="1176793"/>
            <a:chExt cx="2242268" cy="2252207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6393C08-1DE6-4F2A-ABBE-9BA0608968F2}"/>
                </a:ext>
              </a:extLst>
            </p:cNvPr>
            <p:cNvSpPr txBox="1"/>
            <p:nvPr/>
          </p:nvSpPr>
          <p:spPr>
            <a:xfrm rot="20466155">
              <a:off x="7787612" y="1641176"/>
              <a:ext cx="19296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0000"/>
                  </a:solidFill>
                  <a:latin typeface="Ink Free" panose="03080402000500000000" pitchFamily="66" charset="0"/>
                </a:rPr>
                <a:t>original meaning</a:t>
              </a:r>
              <a:endParaRPr lang="zh-CN" altLang="en-US" sz="4000" dirty="0">
                <a:solidFill>
                  <a:srgbClr val="FF0000"/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F073EBD-F639-41CE-B16C-F0D98ECC696E}"/>
                </a:ext>
              </a:extLst>
            </p:cNvPr>
            <p:cNvSpPr/>
            <p:nvPr/>
          </p:nvSpPr>
          <p:spPr>
            <a:xfrm>
              <a:off x="7625301" y="1176793"/>
              <a:ext cx="2242268" cy="225220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21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3A8EA-98AF-40E0-B7DC-438157155048}"/>
              </a:ext>
            </a:extLst>
          </p:cNvPr>
          <p:cNvSpPr txBox="1"/>
          <p:nvPr/>
        </p:nvSpPr>
        <p:spPr>
          <a:xfrm>
            <a:off x="1134207" y="513130"/>
            <a:ext cx="264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lackadder ITC" panose="04020505051007020D02" pitchFamily="82" charset="0"/>
                <a:ea typeface="华文仿宋" panose="02010600040101010101" pitchFamily="2" charset="-122"/>
                <a:cs typeface="+mn-cs"/>
              </a:rPr>
              <a:t>2.exercise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lackadder ITC" panose="04020505051007020D02" pitchFamily="82" charset="0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594DD4-4813-4D7D-9403-EA3D24A4CF50}"/>
              </a:ext>
            </a:extLst>
          </p:cNvPr>
          <p:cNvSpPr txBox="1"/>
          <p:nvPr/>
        </p:nvSpPr>
        <p:spPr>
          <a:xfrm>
            <a:off x="1134207" y="1528793"/>
            <a:ext cx="10522174" cy="48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1)	physical activity that you do to make your body strong and healthy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This means that it should be quite common in one’s life and it often represents a healthy life style.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华文仿宋" panose="02010600040101010101" pitchFamily="2" charset="-122"/>
                <a:cs typeface="Times New Roman" panose="02020603050405020304" pitchFamily="18" charset="0"/>
              </a:rPr>
              <a:t>Eat healthily and take plenty of exercise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2)	an action or actions intended to improve something or make something happen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华文仿宋" panose="02010600040101010101" pitchFamily="2" charset="-122"/>
                <a:cs typeface="Times New Roman" panose="02020603050405020304" pitchFamily="18" charset="0"/>
              </a:rPr>
              <a:t>Ships from eight navies will be taking part in an exercise in the Pacific to improve their efficiency in combat.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3)	a short piece of written work that you do to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practise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something you are learning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华文仿宋" panose="02010600040101010101" pitchFamily="2" charset="-122"/>
                <a:cs typeface="Times New Roman" panose="02020603050405020304" pitchFamily="18" charset="0"/>
              </a:rPr>
              <a:t>we’re always doing exercise in order to improve our study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In a nut shell, exercise is usually used to show that you take the action so as to make progress in  a certain field, say, health, grades and so on.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CC3C9E-0B78-468B-9A4E-F1B4C1F97699}"/>
              </a:ext>
            </a:extLst>
          </p:cNvPr>
          <p:cNvSpPr txBox="1"/>
          <p:nvPr/>
        </p:nvSpPr>
        <p:spPr>
          <a:xfrm>
            <a:off x="5175682" y="355108"/>
            <a:ext cx="3835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Ink Free" panose="03080402000500000000" pitchFamily="66" charset="0"/>
                <a:ea typeface="等线" panose="02010600030101010101" pitchFamily="2" charset="-122"/>
              </a:rPr>
              <a:t>French</a:t>
            </a:r>
            <a:r>
              <a:rPr lang="en-US" altLang="zh-CN" sz="2000" dirty="0">
                <a:latin typeface="Ink Free" panose="03080402000500000000" pitchFamily="66" charset="0"/>
                <a:ea typeface="等线" panose="02010600030101010101" pitchFamily="2" charset="-122"/>
              </a:rPr>
              <a:t> </a:t>
            </a:r>
            <a:r>
              <a:rPr lang="en-US" altLang="zh-CN" sz="2000" dirty="0" err="1">
                <a:latin typeface="Ink Free" panose="03080402000500000000" pitchFamily="66" charset="0"/>
                <a:ea typeface="等线" panose="02010600030101010101" pitchFamily="2" charset="-122"/>
              </a:rPr>
              <a:t>exercice</a:t>
            </a:r>
            <a:r>
              <a:rPr lang="en-US" altLang="zh-CN" sz="2000" dirty="0">
                <a:latin typeface="Ink Free" panose="03080402000500000000" pitchFamily="66" charset="0"/>
                <a:ea typeface="等线" panose="02010600030101010101" pitchFamily="2" charset="-122"/>
              </a:rPr>
              <a:t> -&gt; exercise</a:t>
            </a:r>
            <a:endParaRPr lang="zh-CN" altLang="en-US" sz="2000" dirty="0">
              <a:latin typeface="Ink Free" panose="03080402000500000000" pitchFamily="66" charset="0"/>
              <a:ea typeface="等线" panose="0201060003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84CFDC8-0578-4F02-9967-E5F54F717664}"/>
              </a:ext>
            </a:extLst>
          </p:cNvPr>
          <p:cNvGrpSpPr/>
          <p:nvPr/>
        </p:nvGrpSpPr>
        <p:grpSpPr>
          <a:xfrm>
            <a:off x="9288265" y="355108"/>
            <a:ext cx="2242268" cy="2252207"/>
            <a:chOff x="7625301" y="1176793"/>
            <a:chExt cx="2242268" cy="225220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9499AAD-EEC3-4393-8604-EFD2CEF9D5A0}"/>
                </a:ext>
              </a:extLst>
            </p:cNvPr>
            <p:cNvSpPr txBox="1"/>
            <p:nvPr/>
          </p:nvSpPr>
          <p:spPr>
            <a:xfrm rot="20466155">
              <a:off x="7787612" y="1641176"/>
              <a:ext cx="19296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0000"/>
                  </a:solidFill>
                  <a:latin typeface="Ink Free" panose="03080402000500000000" pitchFamily="66" charset="0"/>
                </a:rPr>
                <a:t>original meaning</a:t>
              </a:r>
              <a:endParaRPr lang="zh-CN" altLang="en-US" sz="4000" dirty="0">
                <a:solidFill>
                  <a:srgbClr val="FF0000"/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95BB408-036E-42BF-B2C5-2AAA617C82AB}"/>
                </a:ext>
              </a:extLst>
            </p:cNvPr>
            <p:cNvSpPr/>
            <p:nvPr/>
          </p:nvSpPr>
          <p:spPr>
            <a:xfrm>
              <a:off x="7625301" y="1176793"/>
              <a:ext cx="2242268" cy="225220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547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3A8EA-98AF-40E0-B7DC-438157155048}"/>
              </a:ext>
            </a:extLst>
          </p:cNvPr>
          <p:cNvSpPr txBox="1"/>
          <p:nvPr/>
        </p:nvSpPr>
        <p:spPr>
          <a:xfrm>
            <a:off x="1134207" y="291188"/>
            <a:ext cx="264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lackadder ITC" panose="04020505051007020D02" pitchFamily="82" charset="0"/>
                <a:ea typeface="华文仿宋" panose="02010600040101010101" pitchFamily="2" charset="-122"/>
                <a:cs typeface="+mn-cs"/>
              </a:rPr>
              <a:t>3.practice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lackadder ITC" panose="04020505051007020D02" pitchFamily="82" charset="0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594DD4-4813-4D7D-9403-EA3D24A4CF50}"/>
              </a:ext>
            </a:extLst>
          </p:cNvPr>
          <p:cNvSpPr txBox="1"/>
          <p:nvPr/>
        </p:nvSpPr>
        <p:spPr>
          <a:xfrm>
            <a:off x="1134207" y="1422261"/>
            <a:ext cx="10690848" cy="5230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action rather than thought		highlighting the contrast between the 2 concepts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华文仿宋" panose="02010600040101010101" pitchFamily="2" charset="-122"/>
                <a:cs typeface="Times New Roman" panose="02020603050405020304" pitchFamily="18" charset="0"/>
              </a:rPr>
              <a:t>       put these proposals / thoughts into practice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2)	something that is usually or regularly done, often as a habit, tradition, or custom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华文仿宋" panose="02010600040101010101" pitchFamily="2" charset="-122"/>
                <a:cs typeface="Times New Roman" panose="02020603050405020304" pitchFamily="18" charset="0"/>
              </a:rPr>
              <a:t>It's common practice in the States to tip the hairdresser.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华文仿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unlike traditions and customs, practices also mean the occupational habits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3)	the act of doing something regularly or repeatedly to improve your skill at doing it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the main difference from exercise is that a practice should be taken out regularly		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华文仿宋" panose="02010600040101010101" pitchFamily="2" charset="-122"/>
                <a:cs typeface="Times New Roman" panose="02020603050405020304" pitchFamily="18" charset="0"/>
              </a:rPr>
              <a:t>I’m a little out of practice.	</a:t>
            </a:r>
            <a:endParaRPr lang="en-US" altLang="zh-CN" sz="2000" dirty="0">
              <a:solidFill>
                <a:prstClr val="black"/>
              </a:solidFill>
              <a:latin typeface="Ink Free" panose="03080402000500000000" pitchFamily="66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华文仿宋" panose="02010600040101010101" pitchFamily="2" charset="-122"/>
                <a:cs typeface="Times New Roman" panose="02020603050405020304" pitchFamily="18" charset="0"/>
              </a:rPr>
              <a:t>       Practice makes perfect.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To sum up, practice differs from ideas and thoughts, or rather like practice is the actions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that realize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thoughts and proposals. When compared with drill, it involves less “mechanical repetition”.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F6366-03F1-4871-986A-1E32481B29EA}"/>
              </a:ext>
            </a:extLst>
          </p:cNvPr>
          <p:cNvSpPr txBox="1"/>
          <p:nvPr/>
        </p:nvSpPr>
        <p:spPr>
          <a:xfrm>
            <a:off x="5175682" y="355108"/>
            <a:ext cx="3835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Ink Free" panose="03080402000500000000" pitchFamily="66" charset="0"/>
                <a:ea typeface="等线" panose="02010600030101010101" pitchFamily="2" charset="-122"/>
              </a:rPr>
              <a:t>French</a:t>
            </a:r>
            <a:r>
              <a:rPr lang="en-US" altLang="zh-CN" sz="2000" dirty="0">
                <a:latin typeface="Ink Free" panose="03080402000500000000" pitchFamily="66" charset="0"/>
                <a:ea typeface="等线" panose="02010600030101010101" pitchFamily="2" charset="-122"/>
              </a:rPr>
              <a:t>  </a:t>
            </a:r>
            <a:r>
              <a:rPr lang="en-US" altLang="zh-CN" sz="2000" dirty="0" err="1">
                <a:latin typeface="Ink Free" panose="03080402000500000000" pitchFamily="66" charset="0"/>
                <a:ea typeface="等线" panose="02010600030101010101" pitchFamily="2" charset="-122"/>
              </a:rPr>
              <a:t>practiser</a:t>
            </a:r>
            <a:r>
              <a:rPr lang="en-US" altLang="zh-CN" sz="2000" dirty="0">
                <a:latin typeface="Ink Free" panose="03080402000500000000" pitchFamily="66" charset="0"/>
                <a:ea typeface="等线" panose="02010600030101010101" pitchFamily="2" charset="-122"/>
              </a:rPr>
              <a:t> -&gt; practice</a:t>
            </a:r>
            <a:endParaRPr lang="zh-CN" altLang="en-US" sz="2000" dirty="0">
              <a:latin typeface="Ink Free" panose="03080402000500000000" pitchFamily="66" charset="0"/>
              <a:ea typeface="等线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084FF7-DF18-4BB6-A196-183ECD0DC68B}"/>
              </a:ext>
            </a:extLst>
          </p:cNvPr>
          <p:cNvGrpSpPr/>
          <p:nvPr/>
        </p:nvGrpSpPr>
        <p:grpSpPr>
          <a:xfrm>
            <a:off x="9288265" y="355108"/>
            <a:ext cx="2242268" cy="2252207"/>
            <a:chOff x="7625301" y="1176793"/>
            <a:chExt cx="2242268" cy="225220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2536AAC-FD7E-4CB7-B2F5-E34702E67EB4}"/>
                </a:ext>
              </a:extLst>
            </p:cNvPr>
            <p:cNvSpPr txBox="1"/>
            <p:nvPr/>
          </p:nvSpPr>
          <p:spPr>
            <a:xfrm rot="20466155">
              <a:off x="7787612" y="1641176"/>
              <a:ext cx="19296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0000"/>
                  </a:solidFill>
                  <a:latin typeface="Ink Free" panose="03080402000500000000" pitchFamily="66" charset="0"/>
                </a:rPr>
                <a:t>original meaning</a:t>
              </a:r>
              <a:endParaRPr lang="zh-CN" altLang="en-US" sz="4000" dirty="0">
                <a:solidFill>
                  <a:srgbClr val="FF0000"/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0D4986C-0C61-4171-8FCE-8F5EB39AAA36}"/>
                </a:ext>
              </a:extLst>
            </p:cNvPr>
            <p:cNvSpPr/>
            <p:nvPr/>
          </p:nvSpPr>
          <p:spPr>
            <a:xfrm>
              <a:off x="7625301" y="1176793"/>
              <a:ext cx="2242268" cy="225220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41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3A8EA-98AF-40E0-B7DC-438157155048}"/>
              </a:ext>
            </a:extLst>
          </p:cNvPr>
          <p:cNvSpPr txBox="1"/>
          <p:nvPr/>
        </p:nvSpPr>
        <p:spPr>
          <a:xfrm>
            <a:off x="1134207" y="87001"/>
            <a:ext cx="264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lackadder ITC" panose="04020505051007020D02" pitchFamily="82" charset="0"/>
                <a:ea typeface="华文仿宋" panose="02010600040101010101" pitchFamily="2" charset="-122"/>
                <a:cs typeface="+mn-cs"/>
              </a:rPr>
              <a:t>4.training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lackadder ITC" panose="04020505051007020D02" pitchFamily="82" charset="0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594DD4-4813-4D7D-9403-EA3D24A4CF50}"/>
              </a:ext>
            </a:extLst>
          </p:cNvPr>
          <p:cNvSpPr txBox="1"/>
          <p:nvPr/>
        </p:nvSpPr>
        <p:spPr>
          <a:xfrm>
            <a:off x="1134207" y="1102664"/>
            <a:ext cx="10664216" cy="5600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1)	the process of learning the skills you need to do a particular job or activity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So you usually have a clear goal when you train for something as you are preparing for that goal.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华文仿宋" panose="02010600040101010101" pitchFamily="2" charset="-122"/>
                <a:cs typeface="Times New Roman" panose="02020603050405020304" pitchFamily="18" charset="0"/>
              </a:rPr>
              <a:t>be in training for something		be good training for something 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Now we’ll step into the meanings of extraordinary uses of train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1)	bring something in its train——have something as a result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华文仿宋" panose="02010600040101010101" pitchFamily="2" charset="-122"/>
                <a:cs typeface="Times New Roman" panose="02020603050405020304" pitchFamily="18" charset="0"/>
              </a:rPr>
              <a:t>Unemployment brings great difficulties in its train.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in one’s train——following behind someone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华文仿宋" panose="02010600040101010101" pitchFamily="2" charset="-122"/>
                <a:cs typeface="Times New Roman" panose="02020603050405020304" pitchFamily="18" charset="0"/>
              </a:rPr>
              <a:t>In the train of the rich and famous came the journalists.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	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a train of thought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华文仿宋" panose="02010600040101010101" pitchFamily="2" charset="-122"/>
                <a:cs typeface="Times New Roman" panose="02020603050405020304" pitchFamily="18" charset="0"/>
              </a:rPr>
              <a:t>The phone ringing interrupted my (train of) thought.    (emphasizing)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ride the gravy train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2)	in train——being prepared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华文仿宋" panose="02010600040101010101" pitchFamily="2" charset="-122"/>
                <a:cs typeface="Times New Roman" panose="02020603050405020304" pitchFamily="18" charset="0"/>
              </a:rPr>
              <a:t>Changes to the law have been set in train.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6CAE43-34EC-48DD-AB3F-D2DD2CF5D78E}"/>
              </a:ext>
            </a:extLst>
          </p:cNvPr>
          <p:cNvSpPr txBox="1"/>
          <p:nvPr/>
        </p:nvSpPr>
        <p:spPr>
          <a:xfrm>
            <a:off x="4998128" y="355108"/>
            <a:ext cx="4012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Ink Free" panose="03080402000500000000" pitchFamily="66" charset="0"/>
                <a:ea typeface="等线" panose="02010600030101010101" pitchFamily="2" charset="-122"/>
              </a:rPr>
              <a:t>French</a:t>
            </a:r>
            <a:r>
              <a:rPr lang="en-US" altLang="zh-CN" sz="2000" dirty="0">
                <a:latin typeface="Ink Free" panose="03080402000500000000" pitchFamily="66" charset="0"/>
                <a:ea typeface="等线" panose="02010600030101010101" pitchFamily="2" charset="-122"/>
              </a:rPr>
              <a:t>  train -&gt; train -&gt; training</a:t>
            </a:r>
            <a:endParaRPr lang="zh-CN" altLang="en-US" sz="2000" dirty="0">
              <a:latin typeface="Ink Free" panose="03080402000500000000" pitchFamily="66" charset="0"/>
              <a:ea typeface="等线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D29A1E1-2B61-4717-9B22-0C8796B6896A}"/>
              </a:ext>
            </a:extLst>
          </p:cNvPr>
          <p:cNvGrpSpPr/>
          <p:nvPr/>
        </p:nvGrpSpPr>
        <p:grpSpPr>
          <a:xfrm>
            <a:off x="9687760" y="248576"/>
            <a:ext cx="2242268" cy="2252207"/>
            <a:chOff x="7625301" y="1176793"/>
            <a:chExt cx="2242268" cy="225220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F99C0C-CDCF-46F8-A75F-29DCDCF0835B}"/>
                </a:ext>
              </a:extLst>
            </p:cNvPr>
            <p:cNvSpPr txBox="1"/>
            <p:nvPr/>
          </p:nvSpPr>
          <p:spPr>
            <a:xfrm rot="20466155">
              <a:off x="7787612" y="1641176"/>
              <a:ext cx="19296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0000"/>
                  </a:solidFill>
                  <a:latin typeface="Ink Free" panose="03080402000500000000" pitchFamily="66" charset="0"/>
                </a:rPr>
                <a:t>original meaning</a:t>
              </a:r>
              <a:endParaRPr lang="zh-CN" altLang="en-US" sz="4000" dirty="0">
                <a:solidFill>
                  <a:srgbClr val="FF0000"/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AB6225B-4838-4629-AEBC-DB29A6F24191}"/>
                </a:ext>
              </a:extLst>
            </p:cNvPr>
            <p:cNvSpPr/>
            <p:nvPr/>
          </p:nvSpPr>
          <p:spPr>
            <a:xfrm>
              <a:off x="7625301" y="1176793"/>
              <a:ext cx="2242268" cy="225220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690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5F6145-E35F-4FF0-89A4-DB65BC7858E7}"/>
              </a:ext>
            </a:extLst>
          </p:cNvPr>
          <p:cNvSpPr txBox="1"/>
          <p:nvPr/>
        </p:nvSpPr>
        <p:spPr>
          <a:xfrm>
            <a:off x="1236616" y="309958"/>
            <a:ext cx="9718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lackadder ITC" panose="04020505051007020D02" pitchFamily="82" charset="0"/>
                <a:ea typeface="华文仿宋" panose="02010600040101010101" pitchFamily="2" charset="-122"/>
                <a:cs typeface="+mn-cs"/>
              </a:rPr>
              <a:t>Here are some quick _____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lackadder ITC" panose="04020505051007020D02" pitchFamily="82" charset="0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3B6C46-4393-4D50-A31C-3CF639A86371}"/>
              </a:ext>
            </a:extLst>
          </p:cNvPr>
          <p:cNvSpPr txBox="1"/>
          <p:nvPr/>
        </p:nvSpPr>
        <p:spPr>
          <a:xfrm>
            <a:off x="485310" y="1308183"/>
            <a:ext cx="11221375" cy="521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1.	We watched the soldiers _____ on the parade ground.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2.	I do stomach _____ most days to tighten abdominal muscles.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3.	It seemed like a good idea before we started, but in _____ it was a disaster.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4.	It was _____ into us at an early age that we should always say “please” and “thank you”.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5.	What is standard _____ in a situation like this?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6.	It is a three-stage examination, with a considerable element of on-the-job _____ required.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7.	Both soldiers spent two weeks in _____ before being allowed to rejoin their unit.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38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3191CE1-4AD0-45B7-AAF5-C27DC96D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521"/>
            <a:ext cx="10515600" cy="2342486"/>
          </a:xfrm>
        </p:spPr>
        <p:txBody>
          <a:bodyPr/>
          <a:lstStyle/>
          <a:p>
            <a:r>
              <a:rPr lang="en-US" altLang="zh-CN" dirty="0"/>
              <a:t>Supplement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947987-BF6B-4301-8873-9F8C6BE03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6310" y="3620993"/>
            <a:ext cx="8940302" cy="2342486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7200" dirty="0">
                <a:solidFill>
                  <a:prstClr val="black"/>
                </a:solidFill>
                <a:latin typeface="Ink Free" panose="03080402000500000000" pitchFamily="66" charset="0"/>
                <a:ea typeface="华文仿宋" panose="02010600040101010101" pitchFamily="2" charset="-122"/>
              </a:rPr>
              <a:t>It’s quite convenient to replace convenient.</a:t>
            </a:r>
            <a:endParaRPr lang="zh-CN" altLang="en-US" sz="7200" dirty="0">
              <a:solidFill>
                <a:prstClr val="black"/>
              </a:solidFill>
              <a:latin typeface="Ink Free" panose="03080402000500000000" pitchFamily="66" charset="0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158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CBB25-1EFA-41A7-B81A-D1229404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371"/>
            <a:ext cx="10515600" cy="19296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12000" b="1" dirty="0">
                <a:latin typeface="Ink Free" panose="03080402000500000000" pitchFamily="66" charset="0"/>
              </a:rPr>
              <a:t>convenient</a:t>
            </a:r>
            <a:endParaRPr lang="zh-CN" altLang="en-US" sz="12000" b="1" dirty="0">
              <a:latin typeface="Ink Free" panose="03080402000500000000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1AC6F3-EBA8-4687-B4A9-17BF7BB6FAE6}"/>
              </a:ext>
            </a:extLst>
          </p:cNvPr>
          <p:cNvSpPr txBox="1"/>
          <p:nvPr/>
        </p:nvSpPr>
        <p:spPr>
          <a:xfrm>
            <a:off x="2863788" y="3986187"/>
            <a:ext cx="646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Latin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convenientem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-&gt; </a:t>
            </a: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convenient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F9F9D1-EB6D-4413-A502-451C66A5A15E}"/>
              </a:ext>
            </a:extLst>
          </p:cNvPr>
          <p:cNvSpPr txBox="1"/>
          <p:nvPr/>
        </p:nvSpPr>
        <p:spPr>
          <a:xfrm>
            <a:off x="2863788" y="5068300"/>
            <a:ext cx="3086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fit, suitable, proper; affording accommodation; opportune, favorable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346244-23AA-438A-A0EA-E19D855EB1C7}"/>
              </a:ext>
            </a:extLst>
          </p:cNvPr>
          <p:cNvSpPr txBox="1"/>
          <p:nvPr/>
        </p:nvSpPr>
        <p:spPr>
          <a:xfrm>
            <a:off x="1704513" y="2876365"/>
            <a:ext cx="1571347" cy="1322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812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3A8EA-98AF-40E0-B7DC-438157155048}"/>
              </a:ext>
            </a:extLst>
          </p:cNvPr>
          <p:cNvSpPr txBox="1"/>
          <p:nvPr/>
        </p:nvSpPr>
        <p:spPr>
          <a:xfrm>
            <a:off x="1134207" y="513130"/>
            <a:ext cx="6651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lackadder ITC" panose="04020505051007020D02" pitchFamily="82" charset="0"/>
                <a:ea typeface="华文仿宋" panose="02010600040101010101" pitchFamily="2" charset="-122"/>
                <a:cs typeface="+mn-cs"/>
              </a:rPr>
              <a:t>1.Common  way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lackadder ITC" panose="04020505051007020D02" pitchFamily="82" charset="0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594DD4-4813-4D7D-9403-EA3D24A4CF50}"/>
              </a:ext>
            </a:extLst>
          </p:cNvPr>
          <p:cNvSpPr txBox="1"/>
          <p:nvPr/>
        </p:nvSpPr>
        <p:spPr>
          <a:xfrm>
            <a:off x="1950427" y="2440539"/>
            <a:ext cx="8291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convenient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convenience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conveniently</a:t>
            </a:r>
          </a:p>
        </p:txBody>
      </p:sp>
    </p:spTree>
    <p:extLst>
      <p:ext uri="{BB962C8B-B14F-4D97-AF65-F5344CB8AC3E}">
        <p14:creationId xmlns:p14="http://schemas.microsoft.com/office/powerpoint/2010/main" val="2191130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3A8EA-98AF-40E0-B7DC-438157155048}"/>
              </a:ext>
            </a:extLst>
          </p:cNvPr>
          <p:cNvSpPr txBox="1"/>
          <p:nvPr/>
        </p:nvSpPr>
        <p:spPr>
          <a:xfrm>
            <a:off x="1134207" y="513130"/>
            <a:ext cx="8018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lackadder ITC" panose="04020505051007020D02" pitchFamily="82" charset="0"/>
                <a:ea typeface="华文仿宋" panose="02010600040101010101" pitchFamily="2" charset="-122"/>
                <a:cs typeface="+mn-cs"/>
              </a:rPr>
              <a:t>2.Adj replacement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lackadder ITC" panose="04020505051007020D02" pitchFamily="82" charset="0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594DD4-4813-4D7D-9403-EA3D24A4CF50}"/>
              </a:ext>
            </a:extLst>
          </p:cNvPr>
          <p:cNvSpPr txBox="1"/>
          <p:nvPr/>
        </p:nvSpPr>
        <p:spPr>
          <a:xfrm>
            <a:off x="1950427" y="2085748"/>
            <a:ext cx="8291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easy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accessible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handy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suitable</a:t>
            </a:r>
          </a:p>
        </p:txBody>
      </p:sp>
    </p:spTree>
    <p:extLst>
      <p:ext uri="{BB962C8B-B14F-4D97-AF65-F5344CB8AC3E}">
        <p14:creationId xmlns:p14="http://schemas.microsoft.com/office/powerpoint/2010/main" val="978509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3A8EA-98AF-40E0-B7DC-438157155048}"/>
              </a:ext>
            </a:extLst>
          </p:cNvPr>
          <p:cNvSpPr txBox="1"/>
          <p:nvPr/>
        </p:nvSpPr>
        <p:spPr>
          <a:xfrm>
            <a:off x="1134207" y="513130"/>
            <a:ext cx="9594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lackadder ITC" panose="04020505051007020D02" pitchFamily="82" charset="0"/>
                <a:ea typeface="华文仿宋" panose="02010600040101010101" pitchFamily="2" charset="-122"/>
                <a:cs typeface="+mn-cs"/>
              </a:rPr>
              <a:t>3.Adv replacement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lackadder ITC" panose="04020505051007020D02" pitchFamily="82" charset="0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594DD4-4813-4D7D-9403-EA3D24A4CF50}"/>
              </a:ext>
            </a:extLst>
          </p:cNvPr>
          <p:cNvSpPr txBox="1"/>
          <p:nvPr/>
        </p:nvSpPr>
        <p:spPr>
          <a:xfrm>
            <a:off x="2437814" y="1820555"/>
            <a:ext cx="82911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1)	readily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	be readily available / understandable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2)	freely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	move freely 		speak freely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3)	easily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	be easily accessible / recognizable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	with ease or at ease</a:t>
            </a:r>
          </a:p>
        </p:txBody>
      </p:sp>
    </p:spTree>
    <p:extLst>
      <p:ext uri="{BB962C8B-B14F-4D97-AF65-F5344CB8AC3E}">
        <p14:creationId xmlns:p14="http://schemas.microsoft.com/office/powerpoint/2010/main" val="232443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CBB25-1EFA-41A7-B81A-D1229404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50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12000" b="1" dirty="0">
                <a:latin typeface="Ink Free" panose="03080402000500000000" pitchFamily="66" charset="0"/>
              </a:rPr>
              <a:t>beautiful</a:t>
            </a:r>
            <a:endParaRPr lang="zh-CN" altLang="en-US" sz="12000" b="1" dirty="0">
              <a:latin typeface="Ink Free" panose="03080402000500000000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AA326A-A666-4946-9372-9EB0C822805E}"/>
              </a:ext>
            </a:extLst>
          </p:cNvPr>
          <p:cNvSpPr txBox="1"/>
          <p:nvPr/>
        </p:nvSpPr>
        <p:spPr>
          <a:xfrm>
            <a:off x="3106972" y="4158533"/>
            <a:ext cx="5978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beauty -&gt; beautiful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05133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3A8EA-98AF-40E0-B7DC-438157155048}"/>
              </a:ext>
            </a:extLst>
          </p:cNvPr>
          <p:cNvSpPr txBox="1"/>
          <p:nvPr/>
        </p:nvSpPr>
        <p:spPr>
          <a:xfrm>
            <a:off x="1134207" y="513130"/>
            <a:ext cx="9594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lackadder ITC" panose="04020505051007020D02" pitchFamily="82" charset="0"/>
                <a:ea typeface="华文仿宋" panose="02010600040101010101" pitchFamily="2" charset="-122"/>
                <a:cs typeface="+mn-cs"/>
              </a:rPr>
              <a:t>4.Verb replacement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lackadder ITC" panose="04020505051007020D02" pitchFamily="82" charset="0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594DD4-4813-4D7D-9403-EA3D24A4CF50}"/>
              </a:ext>
            </a:extLst>
          </p:cNvPr>
          <p:cNvSpPr txBox="1"/>
          <p:nvPr/>
        </p:nvSpPr>
        <p:spPr>
          <a:xfrm>
            <a:off x="2437814" y="1905506"/>
            <a:ext cx="82911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1)	facilitate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	facilitate learning and teaching / tracking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2)	accommodate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	accommodate the special needs of the old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965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3A8EA-98AF-40E0-B7DC-438157155048}"/>
              </a:ext>
            </a:extLst>
          </p:cNvPr>
          <p:cNvSpPr txBox="1"/>
          <p:nvPr/>
        </p:nvSpPr>
        <p:spPr>
          <a:xfrm>
            <a:off x="1134207" y="513130"/>
            <a:ext cx="9594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lackadder ITC" panose="04020505051007020D02" pitchFamily="82" charset="0"/>
                <a:ea typeface="华文仿宋" panose="02010600040101010101" pitchFamily="2" charset="-122"/>
                <a:cs typeface="+mn-cs"/>
              </a:rPr>
              <a:t>5.Parings replacement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lackadder ITC" panose="04020505051007020D02" pitchFamily="82" charset="0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594DD4-4813-4D7D-9403-EA3D24A4CF50}"/>
              </a:ext>
            </a:extLst>
          </p:cNvPr>
          <p:cNvSpPr txBox="1"/>
          <p:nvPr/>
        </p:nvSpPr>
        <p:spPr>
          <a:xfrm>
            <a:off x="1649981" y="2131929"/>
            <a:ext cx="88920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provide convenience for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bring convenience to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be a great convenience to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at sb’s convenience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for the convenience and benefit of sb</a:t>
            </a:r>
          </a:p>
        </p:txBody>
      </p:sp>
    </p:spTree>
    <p:extLst>
      <p:ext uri="{BB962C8B-B14F-4D97-AF65-F5344CB8AC3E}">
        <p14:creationId xmlns:p14="http://schemas.microsoft.com/office/powerpoint/2010/main" val="1842803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3A8EA-98AF-40E0-B7DC-438157155048}"/>
              </a:ext>
            </a:extLst>
          </p:cNvPr>
          <p:cNvSpPr txBox="1"/>
          <p:nvPr/>
        </p:nvSpPr>
        <p:spPr>
          <a:xfrm>
            <a:off x="1134207" y="513130"/>
            <a:ext cx="9594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lackadder ITC" panose="04020505051007020D02" pitchFamily="82" charset="0"/>
                <a:ea typeface="华文仿宋" panose="02010600040101010101" pitchFamily="2" charset="-122"/>
                <a:cs typeface="+mn-cs"/>
              </a:rPr>
              <a:t>6.Others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lackadder ITC" panose="04020505051007020D02" pitchFamily="82" charset="0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FAF3A4-555E-4189-A3E3-EC641E5CC095}"/>
              </a:ext>
            </a:extLst>
          </p:cNvPr>
          <p:cNvSpPr txBox="1"/>
          <p:nvPr/>
        </p:nvSpPr>
        <p:spPr>
          <a:xfrm>
            <a:off x="1564234" y="1706879"/>
            <a:ext cx="87346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for analytical / statistical convenience / purpose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convenience food / store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instant noodles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sticky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note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have money to spare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relieve oneself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do sb a favor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for the sakes of convenience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do everything to suit sb’s convenience</a:t>
            </a:r>
          </a:p>
        </p:txBody>
      </p:sp>
    </p:spTree>
    <p:extLst>
      <p:ext uri="{BB962C8B-B14F-4D97-AF65-F5344CB8AC3E}">
        <p14:creationId xmlns:p14="http://schemas.microsoft.com/office/powerpoint/2010/main" val="2413820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E604D10-4B1C-484D-A5C8-FEE118EFF035}"/>
              </a:ext>
            </a:extLst>
          </p:cNvPr>
          <p:cNvSpPr txBox="1"/>
          <p:nvPr/>
        </p:nvSpPr>
        <p:spPr>
          <a:xfrm>
            <a:off x="779417" y="2828835"/>
            <a:ext cx="10633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lackadder ITC" panose="04020505051007020D02" pitchFamily="82" charset="0"/>
                <a:ea typeface="华文仿宋" panose="02010600040101010101" pitchFamily="2" charset="-122"/>
                <a:cs typeface="+mn-cs"/>
              </a:rPr>
              <a:t>Thank you for </a:t>
            </a: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华文仿宋" panose="02010600040101010101" pitchFamily="2" charset="-122"/>
              </a:rPr>
              <a:t>your</a:t>
            </a: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lackadder ITC" panose="04020505051007020D02" pitchFamily="82" charset="0"/>
                <a:ea typeface="华文仿宋" panose="02010600040101010101" pitchFamily="2" charset="-122"/>
                <a:cs typeface="+mn-cs"/>
              </a:rPr>
              <a:t> </a:t>
            </a: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华文仿宋" panose="02010600040101010101" pitchFamily="2" charset="-122"/>
              </a:rPr>
              <a:t>kind attention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k Free" panose="03080402000500000000" pitchFamily="66" charset="0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32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4C6D2-0A3B-46AF-B907-CCC05AB3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Ink Free" panose="03080402000500000000" pitchFamily="66" charset="0"/>
              </a:rPr>
              <a:t>Meanings : beautiful</a:t>
            </a:r>
            <a:endParaRPr lang="zh-CN" altLang="en-US" b="1" dirty="0">
              <a:latin typeface="Ink Free" panose="03080402000500000000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8B3EA-E39C-488C-9FA9-7A6A4164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1" dirty="0"/>
              <a:t>1. ADJECTIVE</a:t>
            </a:r>
          </a:p>
          <a:p>
            <a:r>
              <a:rPr lang="en-US" altLang="zh-CN" dirty="0"/>
              <a:t>A beautiful person is very attractive to look at.</a:t>
            </a:r>
          </a:p>
          <a:p>
            <a:endParaRPr lang="en-US" altLang="zh-CN" i="1" dirty="0"/>
          </a:p>
          <a:p>
            <a:endParaRPr lang="en-US" altLang="zh-CN" i="1" dirty="0"/>
          </a:p>
          <a:p>
            <a:r>
              <a:rPr lang="en-US" altLang="zh-CN" b="1" i="1" dirty="0"/>
              <a:t>EXAMPLES: </a:t>
            </a:r>
          </a:p>
          <a:p>
            <a:r>
              <a:rPr lang="en-US" altLang="zh-CN" dirty="0"/>
              <a:t>She was a very beautiful woman. </a:t>
            </a:r>
          </a:p>
          <a:p>
            <a:r>
              <a:rPr lang="en-US" altLang="zh-CN" dirty="0"/>
              <a:t>To me he is the most beautiful child in the world. 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511198F-E4BF-4014-9DB6-2E27EC8DC615}"/>
              </a:ext>
            </a:extLst>
          </p:cNvPr>
          <p:cNvGrpSpPr/>
          <p:nvPr/>
        </p:nvGrpSpPr>
        <p:grpSpPr>
          <a:xfrm>
            <a:off x="7718066" y="1176793"/>
            <a:ext cx="2242268" cy="2252207"/>
            <a:chOff x="7625301" y="1176793"/>
            <a:chExt cx="2242268" cy="225220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ECD4420-9063-4A1F-BB3D-DDC336C86237}"/>
                </a:ext>
              </a:extLst>
            </p:cNvPr>
            <p:cNvSpPr txBox="1"/>
            <p:nvPr/>
          </p:nvSpPr>
          <p:spPr>
            <a:xfrm rot="20466155">
              <a:off x="7787612" y="1641176"/>
              <a:ext cx="19296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0000"/>
                  </a:solidFill>
                  <a:latin typeface="Ink Free" panose="03080402000500000000" pitchFamily="66" charset="0"/>
                </a:rPr>
                <a:t>original meaning</a:t>
              </a:r>
              <a:endParaRPr lang="zh-CN" altLang="en-US" sz="4000" dirty="0">
                <a:solidFill>
                  <a:srgbClr val="FF0000"/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A811BBF-88E4-4F4A-B5BA-88826F6033AD}"/>
                </a:ext>
              </a:extLst>
            </p:cNvPr>
            <p:cNvSpPr/>
            <p:nvPr/>
          </p:nvSpPr>
          <p:spPr>
            <a:xfrm>
              <a:off x="7625301" y="1176793"/>
              <a:ext cx="2242268" cy="225220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48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4C6D2-0A3B-46AF-B907-CCC05AB3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Ink Free" panose="03080402000500000000" pitchFamily="66" charset="0"/>
              </a:rPr>
              <a:t>Meanings : beautiful</a:t>
            </a:r>
            <a:endParaRPr lang="zh-CN" altLang="en-US" b="1" dirty="0">
              <a:latin typeface="Ink Free" panose="03080402000500000000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8B3EA-E39C-488C-9FA9-7A6A4164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1" dirty="0"/>
              <a:t>2. ADJECTIVE</a:t>
            </a:r>
          </a:p>
          <a:p>
            <a:r>
              <a:rPr lang="en-US" altLang="zh-CN" dirty="0"/>
              <a:t>If you describe something as beautiful, you mean that it is very attractive or pleasing.</a:t>
            </a:r>
          </a:p>
          <a:p>
            <a:endParaRPr lang="en-US" altLang="zh-CN" i="1" dirty="0"/>
          </a:p>
          <a:p>
            <a:r>
              <a:rPr lang="en-US" altLang="zh-CN" b="1" i="1" dirty="0"/>
              <a:t>EXAMPLES: </a:t>
            </a:r>
          </a:p>
          <a:p>
            <a:r>
              <a:rPr lang="en-US" altLang="zh-CN" dirty="0"/>
              <a:t>New England is beautiful. </a:t>
            </a:r>
          </a:p>
          <a:p>
            <a:r>
              <a:rPr lang="en-US" altLang="zh-CN" dirty="0"/>
              <a:t>It was a beautiful morning. </a:t>
            </a:r>
          </a:p>
          <a:p>
            <a:r>
              <a:rPr lang="en-US" altLang="zh-CN" dirty="0"/>
              <a:t>He has beautiful manners.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28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4C6D2-0A3B-46AF-B907-CCC05AB3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Ink Free" panose="03080402000500000000" pitchFamily="66" charset="0"/>
              </a:rPr>
              <a:t>Meanings : beautiful</a:t>
            </a:r>
            <a:endParaRPr lang="zh-CN" altLang="en-US" b="1" dirty="0">
              <a:latin typeface="Ink Free" panose="03080402000500000000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8B3EA-E39C-488C-9FA9-7A6A4164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1" dirty="0"/>
              <a:t>3. ADJECTIVE</a:t>
            </a:r>
          </a:p>
          <a:p>
            <a:r>
              <a:rPr lang="en-US" altLang="zh-CN" dirty="0"/>
              <a:t>You can describe something that someone does as beautiful when they do it very skillfully.</a:t>
            </a:r>
          </a:p>
          <a:p>
            <a:endParaRPr lang="en-US" altLang="zh-CN" i="1" dirty="0"/>
          </a:p>
          <a:p>
            <a:r>
              <a:rPr lang="en-US" altLang="zh-CN" b="1" i="1" dirty="0"/>
              <a:t>EXAMPLES: </a:t>
            </a:r>
          </a:p>
          <a:p>
            <a:r>
              <a:rPr lang="en-US" altLang="zh-CN" dirty="0"/>
              <a:t>That's a beautiful shot!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27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CBB25-1EFA-41A7-B81A-D1229404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976"/>
            <a:ext cx="10515600" cy="18240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12000" b="1" dirty="0">
                <a:latin typeface="Ink Free" panose="03080402000500000000" pitchFamily="66" charset="0"/>
              </a:rPr>
              <a:t>splendid</a:t>
            </a:r>
            <a:endParaRPr lang="zh-CN" altLang="en-US" sz="12000" b="1" dirty="0">
              <a:latin typeface="Ink Free" panose="03080402000500000000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997A86-59E2-40A2-84A3-04E6DBF87D7E}"/>
              </a:ext>
            </a:extLst>
          </p:cNvPr>
          <p:cNvSpPr txBox="1"/>
          <p:nvPr/>
        </p:nvSpPr>
        <p:spPr>
          <a:xfrm>
            <a:off x="1543878" y="4967305"/>
            <a:ext cx="3586040" cy="1365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"bright, shining, glittering; sumptuous, gorgeous, grand; illustrious, distinguished, noble; showy, fine, specious,"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AE4C13-8F8E-4BEB-9949-2EAF28219602}"/>
              </a:ext>
            </a:extLst>
          </p:cNvPr>
          <p:cNvSpPr txBox="1"/>
          <p:nvPr/>
        </p:nvSpPr>
        <p:spPr>
          <a:xfrm>
            <a:off x="1543878" y="3910768"/>
            <a:ext cx="910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/>
              <a:t>Latin</a:t>
            </a:r>
            <a:r>
              <a:rPr lang="en-US" altLang="zh-CN" sz="3600" dirty="0"/>
              <a:t> </a:t>
            </a:r>
            <a:r>
              <a:rPr lang="en-US" altLang="zh-CN" sz="3600" dirty="0" err="1"/>
              <a:t>splendidus</a:t>
            </a:r>
            <a:r>
              <a:rPr lang="en-US" altLang="zh-CN" sz="3600" dirty="0"/>
              <a:t> -&gt; </a:t>
            </a:r>
            <a:r>
              <a:rPr lang="en-US" altLang="zh-CN" sz="3600" dirty="0" err="1"/>
              <a:t>splendidious</a:t>
            </a:r>
            <a:r>
              <a:rPr lang="en-US" altLang="zh-CN" sz="3600" dirty="0"/>
              <a:t> -&gt; splendid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1772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4C6D2-0A3B-46AF-B907-CCC05AB3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Ink Free" panose="03080402000500000000" pitchFamily="66" charset="0"/>
              </a:rPr>
              <a:t>Meanings : splendid</a:t>
            </a:r>
            <a:endParaRPr lang="zh-CN" altLang="en-US" b="1" dirty="0">
              <a:latin typeface="Ink Free" panose="03080402000500000000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8B3EA-E39C-488C-9FA9-7A6A4164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1" dirty="0"/>
              <a:t>1. ADJECTIVE [usually ADJECTIVE noun]</a:t>
            </a:r>
          </a:p>
          <a:p>
            <a:r>
              <a:rPr lang="en-US" altLang="zh-CN" dirty="0"/>
              <a:t>If you say that something is splendid, you mean that it is very good.</a:t>
            </a:r>
          </a:p>
          <a:p>
            <a:endParaRPr lang="en-US" altLang="zh-CN" i="1" dirty="0"/>
          </a:p>
          <a:p>
            <a:r>
              <a:rPr lang="en-US" altLang="zh-CN" b="1" i="1" dirty="0"/>
              <a:t>EXAMPLES: </a:t>
            </a:r>
          </a:p>
          <a:p>
            <a:r>
              <a:rPr lang="en-US" altLang="zh-CN" dirty="0"/>
              <a:t>The book includes a wealth of splendid photographs. </a:t>
            </a:r>
          </a:p>
          <a:p>
            <a:r>
              <a:rPr lang="en-US" altLang="zh-CN" dirty="0"/>
              <a:t>Our house has got a splendid view across to the Cotswolds. </a:t>
            </a:r>
          </a:p>
          <a:p>
            <a:r>
              <a:rPr lang="en-US" altLang="zh-CN" dirty="0"/>
              <a:t>I found him to be splendid company during the hour of our acquaintance.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49129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积分​​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079_TF22378848.potx" id="{F62FB227-606A-4DCF-9454-C7C2A6DCEDA3}" vid="{FF5F72B6-EF16-44B6-9476-2E94BA64039B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2075</Words>
  <Application>Microsoft Office PowerPoint</Application>
  <PresentationFormat>宽屏</PresentationFormat>
  <Paragraphs>318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Microsoft YaHei UI</vt:lpstr>
      <vt:lpstr>等线</vt:lpstr>
      <vt:lpstr>等线 Light</vt:lpstr>
      <vt:lpstr>Arial</vt:lpstr>
      <vt:lpstr>Blackadder ITC</vt:lpstr>
      <vt:lpstr>Ink Free</vt:lpstr>
      <vt:lpstr>Times New Roman</vt:lpstr>
      <vt:lpstr>Tw Cen MT</vt:lpstr>
      <vt:lpstr>Wingdings 3</vt:lpstr>
      <vt:lpstr>Office 主题​​</vt:lpstr>
      <vt:lpstr>积分​​</vt:lpstr>
      <vt:lpstr>Project 2 Presentation</vt:lpstr>
      <vt:lpstr>Word-Group 1</vt:lpstr>
      <vt:lpstr>Fill in the Blanks : </vt:lpstr>
      <vt:lpstr>PowerPoint 演示文稿</vt:lpstr>
      <vt:lpstr>Meanings : beautiful</vt:lpstr>
      <vt:lpstr>Meanings : beautiful</vt:lpstr>
      <vt:lpstr>Meanings : beautiful</vt:lpstr>
      <vt:lpstr>PowerPoint 演示文稿</vt:lpstr>
      <vt:lpstr>Meanings : splendid</vt:lpstr>
      <vt:lpstr>Meanings : splendid</vt:lpstr>
      <vt:lpstr>Meanings : splendid</vt:lpstr>
      <vt:lpstr>PowerPoint 演示文稿</vt:lpstr>
      <vt:lpstr>Meanings : gorgeous</vt:lpstr>
      <vt:lpstr>Meanings : gorgeous</vt:lpstr>
      <vt:lpstr>Meanings : gorgeous</vt:lpstr>
      <vt:lpstr>PowerPoint 演示文稿</vt:lpstr>
      <vt:lpstr>Meanings : extraordinary</vt:lpstr>
      <vt:lpstr>Meanings : extraordinary</vt:lpstr>
      <vt:lpstr>Meanings : extraordinary</vt:lpstr>
      <vt:lpstr>PowerPoint 演示文稿</vt:lpstr>
      <vt:lpstr>Meanings : stunning</vt:lpstr>
      <vt:lpstr>Meanings : stunning</vt:lpstr>
      <vt:lpstr>PowerPoint 演示文稿</vt:lpstr>
      <vt:lpstr>Meanings : dazzling</vt:lpstr>
      <vt:lpstr>Meanings : dazzling</vt:lpstr>
      <vt:lpstr>What are the                   ?</vt:lpstr>
      <vt:lpstr>Fill in the Blanks             : </vt:lpstr>
      <vt:lpstr>Word-Group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Supplement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晖</dc:creator>
  <cp:lastModifiedBy>王 翰辉</cp:lastModifiedBy>
  <cp:revision>38</cp:revision>
  <dcterms:created xsi:type="dcterms:W3CDTF">2020-05-11T15:08:44Z</dcterms:created>
  <dcterms:modified xsi:type="dcterms:W3CDTF">2020-05-15T14:21:04Z</dcterms:modified>
</cp:coreProperties>
</file>