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wmf" ContentType="image/x-wmf"/>
  <Override PartName="/ppt/media/image13.png" ContentType="image/png"/>
  <Override PartName="/ppt/media/image8.png" ContentType="image/png"/>
  <Override PartName="/ppt/media/image2.wmf" ContentType="image/x-wmf"/>
  <Override PartName="/ppt/media/image3.wmf" ContentType="image/x-wmf"/>
  <Override PartName="/ppt/media/image7.jpeg" ContentType="image/jpe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9.png" ContentType="image/png"/>
  <Override PartName="/ppt/media/image14.png" ContentType="image/png"/>
  <Override PartName="/ppt/media/image12.png" ContentType="image/png"/>
  <Override PartName="/ppt/media/image15.png" ContentType="image/png"/>
  <Override PartName="/ppt/media/image16.png" ContentType="image/png"/>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9975" cy="428085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fr-FR" sz="4400" spc="-1" strike="noStrike">
                <a:solidFill>
                  <a:srgbClr val="000000"/>
                </a:solidFill>
                <a:latin typeface="Arial"/>
              </a:rPr>
              <a:t>Cliquez pour déplacer la diapo</a:t>
            </a:r>
            <a:endParaRPr b="0" lang="fr-FR" sz="4400" spc="-1" strike="noStrike">
              <a:solidFill>
                <a:srgbClr val="000000"/>
              </a:solidFill>
              <a:latin typeface="Arial"/>
            </a:endParaRPr>
          </a:p>
        </p:txBody>
      </p:sp>
      <p:sp>
        <p:nvSpPr>
          <p:cNvPr id="4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fr-FR" sz="2000" spc="-1" strike="noStrike">
                <a:solidFill>
                  <a:srgbClr val="000000"/>
                </a:solidFill>
                <a:latin typeface="Arial"/>
              </a:rPr>
              <a:t>Cliquez pour modifier le format des notes</a:t>
            </a:r>
            <a:endParaRPr b="0" lang="fr-FR" sz="2000" spc="-1" strike="noStrike">
              <a:solidFill>
                <a:srgbClr val="000000"/>
              </a:solidFill>
              <a:latin typeface="Arial"/>
            </a:endParaRPr>
          </a:p>
        </p:txBody>
      </p:sp>
      <p:sp>
        <p:nvSpPr>
          <p:cNvPr id="4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solidFill>
                  <a:srgbClr val="000000"/>
                </a:solidFill>
                <a:latin typeface="Times New Roman"/>
              </a:rPr>
              <a:t>&lt;en-tête&gt;</a:t>
            </a:r>
            <a:endParaRPr b="0" lang="fr-FR" sz="1400" spc="-1" strike="noStrike">
              <a:solidFill>
                <a:srgbClr val="000000"/>
              </a:solidFill>
              <a:latin typeface="Times New Roman"/>
            </a:endParaRPr>
          </a:p>
        </p:txBody>
      </p:sp>
      <p:sp>
        <p:nvSpPr>
          <p:cNvPr id="4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solidFill>
                  <a:srgbClr val="000000"/>
                </a:solidFill>
                <a:latin typeface="Times New Roman"/>
              </a:defRPr>
            </a:lvl1pPr>
          </a:lstStyle>
          <a:p>
            <a:pPr indent="0" algn="r">
              <a:buNone/>
            </a:pPr>
            <a:fld id="{0653608A-EF26-48F5-85D1-416D44464727}" type="slidenum">
              <a:rPr b="0" lang="fr-FR" sz="1400" spc="-1" strike="noStrike">
                <a:solidFill>
                  <a:srgbClr val="000000"/>
                </a:solidFill>
                <a:latin typeface="Times New Roman"/>
              </a:rPr>
              <a:t>&lt;numéro&gt;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336760" y="1143000"/>
            <a:ext cx="2183760" cy="3085560"/>
          </a:xfrm>
          <a:prstGeom prst="rect">
            <a:avLst/>
          </a:prstGeom>
          <a:ln w="0">
            <a:noFill/>
          </a:ln>
        </p:spPr>
      </p:sp>
      <p:sp>
        <p:nvSpPr>
          <p:cNvPr id="9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fr-FR" sz="1800" spc="-1" strike="noStrike">
              <a:solidFill>
                <a:srgbClr val="000000"/>
              </a:solidFill>
              <a:latin typeface="Arial"/>
            </a:endParaRPr>
          </a:p>
        </p:txBody>
      </p:sp>
      <p:sp>
        <p:nvSpPr>
          <p:cNvPr id="96" name="PlaceHolder 3"/>
          <p:cNvSpPr>
            <a:spLocks noGrp="1"/>
          </p:cNvSpPr>
          <p:nvPr>
            <p:ph type="sldNum" idx="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fr-FR" sz="1200" spc="-1" strike="noStrike">
                <a:solidFill>
                  <a:srgbClr val="000000"/>
                </a:solidFill>
                <a:latin typeface="Arial"/>
                <a:ea typeface="+mn-ea"/>
              </a:defRPr>
            </a:lvl1pPr>
          </a:lstStyle>
          <a:p>
            <a:pPr indent="0" algn="r">
              <a:lnSpc>
                <a:spcPct val="100000"/>
              </a:lnSpc>
              <a:buNone/>
              <a:tabLst>
                <a:tab algn="l" pos="0"/>
              </a:tabLst>
            </a:pPr>
            <a:fld id="{FCA3F0F9-7846-44E0-9E7F-C514837F5DA7}" type="slidenum">
              <a:rPr b="0" lang="fr-FR" sz="1200" spc="-1" strike="noStrike">
                <a:solidFill>
                  <a:srgbClr val="000000"/>
                </a:solidFill>
                <a:latin typeface="Arial"/>
                <a:ea typeface="+mn-ea"/>
              </a:rPr>
              <a:t>&lt;numéro&gt;</a:t>
            </a:fld>
            <a:endParaRPr b="0" lang="fr-F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 name="PlaceHolder 2"/>
          <p:cNvSpPr>
            <a:spLocks noGrp="1"/>
          </p:cNvSpPr>
          <p:nvPr>
            <p:ph/>
          </p:nvPr>
        </p:nvSpPr>
        <p:spPr>
          <a:xfrm>
            <a:off x="1513800" y="10017000"/>
            <a:ext cx="2725128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3"/>
          <p:cNvSpPr>
            <a:spLocks noGrp="1"/>
          </p:cNvSpPr>
          <p:nvPr>
            <p:ph/>
          </p:nvPr>
        </p:nvSpPr>
        <p:spPr>
          <a:xfrm>
            <a:off x="1513800" y="22985280"/>
            <a:ext cx="2725128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1513800" y="1001700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15477480" y="1001700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1513800" y="2298528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15477480" y="2298528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 name="PlaceHolder 2"/>
          <p:cNvSpPr>
            <a:spLocks noGrp="1"/>
          </p:cNvSpPr>
          <p:nvPr>
            <p:ph/>
          </p:nvPr>
        </p:nvSpPr>
        <p:spPr>
          <a:xfrm>
            <a:off x="1513800" y="10017000"/>
            <a:ext cx="877464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3"/>
          <p:cNvSpPr>
            <a:spLocks noGrp="1"/>
          </p:cNvSpPr>
          <p:nvPr>
            <p:ph/>
          </p:nvPr>
        </p:nvSpPr>
        <p:spPr>
          <a:xfrm>
            <a:off x="10727640" y="10017000"/>
            <a:ext cx="877464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4"/>
          <p:cNvSpPr>
            <a:spLocks noGrp="1"/>
          </p:cNvSpPr>
          <p:nvPr>
            <p:ph/>
          </p:nvPr>
        </p:nvSpPr>
        <p:spPr>
          <a:xfrm>
            <a:off x="19941480" y="10017000"/>
            <a:ext cx="877464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5"/>
          <p:cNvSpPr>
            <a:spLocks noGrp="1"/>
          </p:cNvSpPr>
          <p:nvPr>
            <p:ph/>
          </p:nvPr>
        </p:nvSpPr>
        <p:spPr>
          <a:xfrm>
            <a:off x="1513800" y="22985280"/>
            <a:ext cx="877464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6"/>
          <p:cNvSpPr>
            <a:spLocks noGrp="1"/>
          </p:cNvSpPr>
          <p:nvPr>
            <p:ph/>
          </p:nvPr>
        </p:nvSpPr>
        <p:spPr>
          <a:xfrm>
            <a:off x="10727640" y="22985280"/>
            <a:ext cx="877464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3" name="PlaceHolder 7"/>
          <p:cNvSpPr>
            <a:spLocks noGrp="1"/>
          </p:cNvSpPr>
          <p:nvPr>
            <p:ph/>
          </p:nvPr>
        </p:nvSpPr>
        <p:spPr>
          <a:xfrm>
            <a:off x="19941480" y="22985280"/>
            <a:ext cx="877464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type="subTitle"/>
          </p:nvPr>
        </p:nvSpPr>
        <p:spPr>
          <a:xfrm>
            <a:off x="1513800" y="10017000"/>
            <a:ext cx="27251280" cy="248284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1513800" y="10017000"/>
            <a:ext cx="27251280" cy="24828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1513800" y="10017000"/>
            <a:ext cx="13298400" cy="24828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15477480" y="10017000"/>
            <a:ext cx="13298400" cy="24828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513800" y="1707840"/>
            <a:ext cx="27251280" cy="331376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 name="PlaceHolder 2"/>
          <p:cNvSpPr>
            <a:spLocks noGrp="1"/>
          </p:cNvSpPr>
          <p:nvPr>
            <p:ph/>
          </p:nvPr>
        </p:nvSpPr>
        <p:spPr>
          <a:xfrm>
            <a:off x="1513800" y="1001700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 name="PlaceHolder 3"/>
          <p:cNvSpPr>
            <a:spLocks noGrp="1"/>
          </p:cNvSpPr>
          <p:nvPr>
            <p:ph/>
          </p:nvPr>
        </p:nvSpPr>
        <p:spPr>
          <a:xfrm>
            <a:off x="15477480" y="10017000"/>
            <a:ext cx="13298400" cy="24828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0" name="PlaceHolder 4"/>
          <p:cNvSpPr>
            <a:spLocks noGrp="1"/>
          </p:cNvSpPr>
          <p:nvPr>
            <p:ph/>
          </p:nvPr>
        </p:nvSpPr>
        <p:spPr>
          <a:xfrm>
            <a:off x="1513800" y="2298528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1513800" y="10017000"/>
            <a:ext cx="13298400" cy="24828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 name="PlaceHolder 3"/>
          <p:cNvSpPr>
            <a:spLocks noGrp="1"/>
          </p:cNvSpPr>
          <p:nvPr>
            <p:ph/>
          </p:nvPr>
        </p:nvSpPr>
        <p:spPr>
          <a:xfrm>
            <a:off x="15477480" y="1001700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4" name="PlaceHolder 4"/>
          <p:cNvSpPr>
            <a:spLocks noGrp="1"/>
          </p:cNvSpPr>
          <p:nvPr>
            <p:ph/>
          </p:nvPr>
        </p:nvSpPr>
        <p:spPr>
          <a:xfrm>
            <a:off x="15477480" y="2298528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 name="PlaceHolder 2"/>
          <p:cNvSpPr>
            <a:spLocks noGrp="1"/>
          </p:cNvSpPr>
          <p:nvPr>
            <p:ph/>
          </p:nvPr>
        </p:nvSpPr>
        <p:spPr>
          <a:xfrm>
            <a:off x="1513800" y="1001700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7" name="PlaceHolder 3"/>
          <p:cNvSpPr>
            <a:spLocks noGrp="1"/>
          </p:cNvSpPr>
          <p:nvPr>
            <p:ph/>
          </p:nvPr>
        </p:nvSpPr>
        <p:spPr>
          <a:xfrm>
            <a:off x="15477480" y="10017000"/>
            <a:ext cx="1329840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8" name="PlaceHolder 4"/>
          <p:cNvSpPr>
            <a:spLocks noGrp="1"/>
          </p:cNvSpPr>
          <p:nvPr>
            <p:ph/>
          </p:nvPr>
        </p:nvSpPr>
        <p:spPr>
          <a:xfrm>
            <a:off x="1513800" y="22985280"/>
            <a:ext cx="27251280" cy="118429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riangle isocèle 10"/>
          <p:cNvSpPr/>
          <p:nvPr/>
        </p:nvSpPr>
        <p:spPr>
          <a:xfrm rot="16200000">
            <a:off x="21879360" y="-3124800"/>
            <a:ext cx="5273640" cy="11525760"/>
          </a:xfrm>
          <a:custGeom>
            <a:avLst/>
            <a:gdLst>
              <a:gd name="textAreaLeft" fmla="*/ 0 w 5273640"/>
              <a:gd name="textAreaRight" fmla="*/ 5274360 w 5273640"/>
              <a:gd name="textAreaTop" fmla="*/ 0 h 11525760"/>
              <a:gd name="textAreaBottom" fmla="*/ 11526480 h 11525760"/>
            </a:gdLst>
            <a:ahLst/>
            <a:rect l="textAreaLeft" t="textAreaTop" r="textAreaRight" b="textAreaBottom"/>
            <a:pathLst>
              <a:path w="2165734" h="4187832">
                <a:moveTo>
                  <a:pt x="0" y="4174397"/>
                </a:moveTo>
                <a:lnTo>
                  <a:pt x="2164660" y="0"/>
                </a:lnTo>
                <a:cubicBezTo>
                  <a:pt x="2167064" y="1400325"/>
                  <a:pt x="2164923" y="2810636"/>
                  <a:pt x="2163203" y="4187832"/>
                </a:cubicBezTo>
                <a:lnTo>
                  <a:pt x="0" y="4174397"/>
                </a:lnTo>
                <a:close/>
              </a:path>
            </a:pathLst>
          </a:custGeom>
          <a:gradFill rotWithShape="0">
            <a:gsLst>
              <a:gs pos="0">
                <a:srgbClr val="ffffff">
                  <a:alpha val="0"/>
                </a:srgbClr>
              </a:gs>
              <a:gs pos="100000">
                <a:srgbClr val="9d1747"/>
              </a:gs>
            </a:gsLst>
            <a:lin ang="10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8200" spc="-1" strike="noStrike">
                <a:solidFill>
                  <a:schemeClr val="lt1"/>
                </a:solidFill>
                <a:latin typeface="Arial"/>
                <a:ea typeface="DejaVu Sans"/>
              </a:rPr>
              <a:t> </a:t>
            </a:r>
            <a:endParaRPr b="0" lang="fr-FR" sz="8200" spc="-1" strike="noStrike">
              <a:solidFill>
                <a:srgbClr val="000000"/>
              </a:solidFill>
              <a:latin typeface="Arial"/>
            </a:endParaRPr>
          </a:p>
        </p:txBody>
      </p:sp>
      <p:sp>
        <p:nvSpPr>
          <p:cNvPr id="1" name="Triangle isocèle 7"/>
          <p:cNvSpPr/>
          <p:nvPr/>
        </p:nvSpPr>
        <p:spPr>
          <a:xfrm rot="16200000">
            <a:off x="27594720" y="-688680"/>
            <a:ext cx="1994400" cy="3374640"/>
          </a:xfrm>
          <a:custGeom>
            <a:avLst/>
            <a:gdLst>
              <a:gd name="textAreaLeft" fmla="*/ 0 w 1994400"/>
              <a:gd name="textAreaRight" fmla="*/ 1995120 w 1994400"/>
              <a:gd name="textAreaTop" fmla="*/ 0 h 3374640"/>
              <a:gd name="textAreaBottom" fmla="*/ 3375360 h 3374640"/>
            </a:gdLst>
            <a:ahLst/>
            <a:rect l="textAreaLeft" t="textAreaTop" r="textAreaRight" b="textAreaBottom"/>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rotWithShape="0">
            <a:gsLst>
              <a:gs pos="0">
                <a:srgbClr val="ffffff">
                  <a:alpha val="0"/>
                </a:srgbClr>
              </a:gs>
              <a:gs pos="100000">
                <a:srgbClr val="9d1747"/>
              </a:gs>
            </a:gsLst>
            <a:lin ang="10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8200" spc="-1" strike="noStrike">
                <a:solidFill>
                  <a:schemeClr val="lt1"/>
                </a:solidFill>
                <a:latin typeface="Arial"/>
                <a:ea typeface="DejaVu Sans"/>
              </a:rPr>
              <a:t> </a:t>
            </a:r>
            <a:endParaRPr b="0" lang="fr-FR" sz="8200" spc="-1" strike="noStrike">
              <a:solidFill>
                <a:srgbClr val="000000"/>
              </a:solidFill>
              <a:latin typeface="Arial"/>
            </a:endParaRPr>
          </a:p>
        </p:txBody>
      </p:sp>
      <p:sp>
        <p:nvSpPr>
          <p:cNvPr id="2" name="Triangle isocèle 5"/>
          <p:cNvSpPr/>
          <p:nvPr/>
        </p:nvSpPr>
        <p:spPr>
          <a:xfrm rot="16200000">
            <a:off x="27873360" y="231480"/>
            <a:ext cx="2293920" cy="2517480"/>
          </a:xfrm>
          <a:prstGeom prst="triangle">
            <a:avLst>
              <a:gd name="adj" fmla="val 50000"/>
            </a:avLst>
          </a:prstGeom>
          <a:gradFill rotWithShape="0">
            <a:gsLst>
              <a:gs pos="0">
                <a:srgbClr val="ffffff">
                  <a:alpha val="0"/>
                </a:srgbClr>
              </a:gs>
              <a:gs pos="100000">
                <a:srgbClr val="9d1747"/>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8200" spc="-1" strike="noStrike">
                <a:solidFill>
                  <a:schemeClr val="lt1"/>
                </a:solidFill>
                <a:latin typeface="Arial"/>
                <a:ea typeface="DejaVu Sans"/>
              </a:rPr>
              <a:t>  </a:t>
            </a:r>
            <a:endParaRPr b="0" lang="fr-FR" sz="8200" spc="-1" strike="noStrike">
              <a:solidFill>
                <a:srgbClr val="000000"/>
              </a:solidFill>
              <a:latin typeface="Arial"/>
            </a:endParaRPr>
          </a:p>
        </p:txBody>
      </p:sp>
      <p:pic>
        <p:nvPicPr>
          <p:cNvPr id="3" name="Picture 4" descr="S:\serv_com\01_CHARTE-INSA-Rennes\2014\08_Modèles-PPT\Triangle-bas.eps"/>
          <p:cNvPicPr/>
          <p:nvPr/>
        </p:nvPicPr>
        <p:blipFill>
          <a:blip r:embed="rId2"/>
          <a:stretch/>
        </p:blipFill>
        <p:spPr>
          <a:xfrm>
            <a:off x="6040440" y="41551200"/>
            <a:ext cx="5211000" cy="1256760"/>
          </a:xfrm>
          <a:prstGeom prst="rect">
            <a:avLst/>
          </a:prstGeom>
          <a:ln w="0">
            <a:noFill/>
          </a:ln>
        </p:spPr>
      </p:pic>
      <p:pic>
        <p:nvPicPr>
          <p:cNvPr id="4" name="Image 9" descr=""/>
          <p:cNvPicPr/>
          <p:nvPr/>
        </p:nvPicPr>
        <p:blipFill>
          <a:blip r:embed="rId3"/>
          <a:stretch/>
        </p:blipFill>
        <p:spPr>
          <a:xfrm>
            <a:off x="1177200" y="1234800"/>
            <a:ext cx="8635320" cy="2208960"/>
          </a:xfrm>
          <a:prstGeom prst="rect">
            <a:avLst/>
          </a:prstGeom>
          <a:ln w="0">
            <a:noFill/>
          </a:ln>
        </p:spPr>
      </p:pic>
      <p:pic>
        <p:nvPicPr>
          <p:cNvPr id="5" name="Image 8" descr=""/>
          <p:cNvPicPr/>
          <p:nvPr/>
        </p:nvPicPr>
        <p:blipFill>
          <a:blip r:embed="rId4"/>
          <a:stretch/>
        </p:blipFill>
        <p:spPr>
          <a:xfrm>
            <a:off x="25570800" y="39636720"/>
            <a:ext cx="4381560" cy="2691720"/>
          </a:xfrm>
          <a:prstGeom prst="rect">
            <a:avLst/>
          </a:prstGeom>
          <a:ln w="0">
            <a:noFill/>
          </a:ln>
        </p:spPr>
      </p:pic>
      <p:sp>
        <p:nvSpPr>
          <p:cNvPr id="6" name="PlaceHolder 1"/>
          <p:cNvSpPr>
            <a:spLocks noGrp="1"/>
          </p:cNvSpPr>
          <p:nvPr>
            <p:ph type="title"/>
          </p:nvPr>
        </p:nvSpPr>
        <p:spPr>
          <a:xfrm>
            <a:off x="1513800" y="1707840"/>
            <a:ext cx="27251280" cy="714852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7" name="PlaceHolder 2"/>
          <p:cNvSpPr>
            <a:spLocks noGrp="1"/>
          </p:cNvSpPr>
          <p:nvPr>
            <p:ph type="body"/>
          </p:nvPr>
        </p:nvSpPr>
        <p:spPr>
          <a:xfrm>
            <a:off x="1513800" y="10017000"/>
            <a:ext cx="27251280" cy="2482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slideLayout" Target="../slideLayouts/slideLayout1.xml"/><Relationship Id="rId1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Espace réservé du contenu 2"/>
          <p:cNvSpPr/>
          <p:nvPr/>
        </p:nvSpPr>
        <p:spPr>
          <a:xfrm>
            <a:off x="609480" y="15627600"/>
            <a:ext cx="29159280" cy="21840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9"/>
              </a:spcBef>
              <a:tabLst>
                <a:tab algn="l" pos="0"/>
              </a:tabLst>
            </a:pPr>
            <a:r>
              <a:rPr b="1" lang="fr-FR" sz="6000" spc="-1" strike="noStrike" u="sng">
                <a:solidFill>
                  <a:schemeClr val="accent5"/>
                </a:solidFill>
                <a:uFillTx/>
                <a:latin typeface="Arial"/>
                <a:ea typeface="DejaVu Sans"/>
              </a:rPr>
              <a:t>Résultats</a:t>
            </a:r>
            <a:endParaRPr b="0" lang="fr-FR" sz="6000" spc="-1" strike="noStrike">
              <a:solidFill>
                <a:srgbClr val="000000"/>
              </a:solidFill>
              <a:latin typeface="Arial"/>
            </a:endParaRPr>
          </a:p>
          <a:p>
            <a:pPr marL="457200">
              <a:lnSpc>
                <a:spcPct val="100000"/>
              </a:lnSpc>
              <a:spcBef>
                <a:spcPts val="961"/>
              </a:spcBef>
              <a:tabLst>
                <a:tab algn="l" pos="0"/>
              </a:tabLst>
            </a:pPr>
            <a:r>
              <a:rPr b="1" lang="fr-FR" sz="4800" spc="-1" strike="noStrike">
                <a:solidFill>
                  <a:srgbClr val="5f5e5e"/>
                </a:solidFill>
                <a:latin typeface="Arial"/>
                <a:ea typeface="DejaVu Sans"/>
              </a:rPr>
              <a:t>1)  Analyse théorique </a:t>
            </a:r>
            <a:endParaRPr b="0" lang="fr-FR" sz="4800" spc="-1" strike="noStrike">
              <a:solidFill>
                <a:srgbClr val="000000"/>
              </a:solidFill>
              <a:latin typeface="Arial"/>
            </a:endParaRPr>
          </a:p>
        </p:txBody>
      </p:sp>
      <p:sp>
        <p:nvSpPr>
          <p:cNvPr id="51" name="Espace réservé du contenu 2"/>
          <p:cNvSpPr/>
          <p:nvPr/>
        </p:nvSpPr>
        <p:spPr>
          <a:xfrm>
            <a:off x="609480" y="3401640"/>
            <a:ext cx="29159280" cy="42174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FR" sz="8000" spc="-1" strike="noStrike">
              <a:solidFill>
                <a:srgbClr val="000000"/>
              </a:solidFill>
              <a:latin typeface="Arial"/>
            </a:endParaRPr>
          </a:p>
          <a:p>
            <a:pPr>
              <a:lnSpc>
                <a:spcPct val="100000"/>
              </a:lnSpc>
              <a:tabLst>
                <a:tab algn="l" pos="0"/>
              </a:tabLst>
            </a:pPr>
            <a:r>
              <a:rPr b="1" lang="fr-FR" sz="8000" spc="-1" strike="noStrike">
                <a:solidFill>
                  <a:schemeClr val="accent5"/>
                </a:solidFill>
                <a:latin typeface="Arial"/>
                <a:ea typeface="DejaVu Sans"/>
              </a:rPr>
              <a:t>Modélisation des impacts des gaz à effets de serre</a:t>
            </a:r>
            <a:endParaRPr b="0" lang="fr-FR" sz="8000" spc="-1" strike="noStrike">
              <a:solidFill>
                <a:srgbClr val="000000"/>
              </a:solidFill>
              <a:latin typeface="Arial"/>
            </a:endParaRPr>
          </a:p>
        </p:txBody>
      </p:sp>
      <p:sp>
        <p:nvSpPr>
          <p:cNvPr id="52" name="Rectangle 6"/>
          <p:cNvSpPr/>
          <p:nvPr/>
        </p:nvSpPr>
        <p:spPr>
          <a:xfrm>
            <a:off x="609480" y="7255440"/>
            <a:ext cx="21599280" cy="1551960"/>
          </a:xfrm>
          <a:prstGeom prst="rect">
            <a:avLst/>
          </a:prstGeom>
          <a:noFill/>
          <a:ln w="0">
            <a:noFill/>
          </a:ln>
        </p:spPr>
        <p:style>
          <a:lnRef idx="0"/>
          <a:fillRef idx="0"/>
          <a:effectRef idx="0"/>
          <a:fontRef idx="minor"/>
        </p:style>
        <p:txBody>
          <a:bodyPr lIns="90000" rIns="90000" tIns="45000" bIns="45000" anchor="t">
            <a:spAutoFit/>
          </a:bodyPr>
          <a:p>
            <a:pPr marL="914400">
              <a:lnSpc>
                <a:spcPct val="100000"/>
              </a:lnSpc>
            </a:pPr>
            <a:r>
              <a:rPr b="0" lang="fr-FR" sz="4800" spc="-1" strike="noStrike" u="sng">
                <a:solidFill>
                  <a:srgbClr val="5f5e5e"/>
                </a:solidFill>
                <a:uFillTx/>
                <a:latin typeface="Arial"/>
                <a:ea typeface="DejaVu Sans"/>
              </a:rPr>
              <a:t>Étudiants STPI2</a:t>
            </a:r>
            <a:r>
              <a:rPr b="0" lang="fr-FR" sz="4800" spc="-1" strike="noStrike">
                <a:solidFill>
                  <a:srgbClr val="5f5e5e"/>
                </a:solidFill>
                <a:latin typeface="Arial"/>
                <a:ea typeface="DejaVu Sans"/>
              </a:rPr>
              <a:t> : </a:t>
            </a:r>
            <a:r>
              <a:rPr b="1" lang="fr-FR" sz="4800" spc="-1" strike="noStrike">
                <a:solidFill>
                  <a:srgbClr val="5f5e5e"/>
                </a:solidFill>
                <a:latin typeface="Arial"/>
                <a:ea typeface="DejaVu Sans"/>
              </a:rPr>
              <a:t>Romane LANERES, Clara MELINE, Anouk PETITGAS, Tom PHILIPPE, Arthur SARRAU, Nina ZEDDOUN</a:t>
            </a:r>
            <a:endParaRPr b="0" lang="fr-FR" sz="4800" spc="-1" strike="noStrike">
              <a:solidFill>
                <a:srgbClr val="000000"/>
              </a:solidFill>
              <a:latin typeface="Arial"/>
            </a:endParaRPr>
          </a:p>
        </p:txBody>
      </p:sp>
      <p:sp>
        <p:nvSpPr>
          <p:cNvPr id="53" name="Rectangle 27"/>
          <p:cNvSpPr/>
          <p:nvPr/>
        </p:nvSpPr>
        <p:spPr>
          <a:xfrm>
            <a:off x="20878920" y="152280"/>
            <a:ext cx="62755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fr-FR" sz="4800" spc="-1" strike="noStrike">
                <a:solidFill>
                  <a:srgbClr val="4f4d50"/>
                </a:solidFill>
                <a:latin typeface="Arial"/>
                <a:ea typeface="DejaVu Sans"/>
              </a:rPr>
              <a:t>Projet 39 / 2023-24</a:t>
            </a:r>
            <a:endParaRPr b="0" lang="fr-FR" sz="4800" spc="-1" strike="noStrike">
              <a:solidFill>
                <a:srgbClr val="000000"/>
              </a:solidFill>
              <a:latin typeface="Arial"/>
            </a:endParaRPr>
          </a:p>
        </p:txBody>
      </p:sp>
      <p:sp>
        <p:nvSpPr>
          <p:cNvPr id="54" name="Espace réservé du contenu 2"/>
          <p:cNvSpPr/>
          <p:nvPr/>
        </p:nvSpPr>
        <p:spPr>
          <a:xfrm>
            <a:off x="609480" y="11944800"/>
            <a:ext cx="29159280" cy="34426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9"/>
              </a:spcBef>
              <a:tabLst>
                <a:tab algn="l" pos="0"/>
              </a:tabLst>
            </a:pPr>
            <a:r>
              <a:rPr b="1" lang="fr-FR" sz="6000" spc="-1" strike="noStrike" u="sng">
                <a:solidFill>
                  <a:schemeClr val="accent5"/>
                </a:solidFill>
                <a:uFillTx/>
                <a:latin typeface="Arial"/>
                <a:ea typeface="DejaVu Sans"/>
              </a:rPr>
              <a:t>Objectifs</a:t>
            </a:r>
            <a:endParaRPr b="0" lang="fr-FR" sz="6000" spc="-1" strike="noStrike">
              <a:solidFill>
                <a:srgbClr val="000000"/>
              </a:solidFill>
              <a:latin typeface="Arial"/>
            </a:endParaRPr>
          </a:p>
          <a:p>
            <a:pPr marL="457200">
              <a:lnSpc>
                <a:spcPct val="100000"/>
              </a:lnSpc>
              <a:spcBef>
                <a:spcPts val="961"/>
              </a:spcBef>
              <a:tabLst>
                <a:tab algn="l" pos="0"/>
              </a:tabLst>
            </a:pPr>
            <a:r>
              <a:rPr b="1" lang="fr-FR" sz="4800" spc="-1" strike="noStrike">
                <a:solidFill>
                  <a:srgbClr val="5f5e5e"/>
                </a:solidFill>
                <a:latin typeface="Arial"/>
                <a:ea typeface="DejaVu Sans"/>
              </a:rPr>
              <a:t>Étude théorique, description des mécanismes de régulation thermique de l’atmosphère</a:t>
            </a:r>
            <a:br>
              <a:rPr sz="4800"/>
            </a:br>
            <a:r>
              <a:rPr b="1" lang="fr-FR" sz="4800" spc="-1" strike="noStrike">
                <a:solidFill>
                  <a:srgbClr val="5f5e5e"/>
                </a:solidFill>
                <a:latin typeface="Arial"/>
                <a:ea typeface="DejaVu Sans"/>
              </a:rPr>
              <a:t>terrestre en s’appuyant sur des modèles numériques, reproduction du phénomène de l’équilibre thermique de la Terre.</a:t>
            </a:r>
            <a:endParaRPr b="0" lang="fr-FR" sz="4800" spc="-1" strike="noStrike">
              <a:solidFill>
                <a:srgbClr val="000000"/>
              </a:solidFill>
              <a:latin typeface="Arial"/>
            </a:endParaRPr>
          </a:p>
          <a:p>
            <a:pPr marL="914400">
              <a:lnSpc>
                <a:spcPct val="100000"/>
              </a:lnSpc>
              <a:spcBef>
                <a:spcPts val="1321"/>
              </a:spcBef>
              <a:tabLst>
                <a:tab algn="l" pos="0"/>
              </a:tabLst>
            </a:pPr>
            <a:endParaRPr b="0" lang="fr-FR" sz="6600" spc="-1" strike="noStrike">
              <a:solidFill>
                <a:srgbClr val="000000"/>
              </a:solidFill>
              <a:latin typeface="Arial"/>
            </a:endParaRPr>
          </a:p>
          <a:p>
            <a:pPr marL="914400">
              <a:lnSpc>
                <a:spcPct val="100000"/>
              </a:lnSpc>
              <a:spcBef>
                <a:spcPts val="1321"/>
              </a:spcBef>
              <a:tabLst>
                <a:tab algn="l" pos="0"/>
              </a:tabLst>
            </a:pPr>
            <a:endParaRPr b="0" lang="fr-FR" sz="6600" spc="-1" strike="noStrike">
              <a:solidFill>
                <a:srgbClr val="000000"/>
              </a:solidFill>
              <a:latin typeface="Arial"/>
            </a:endParaRPr>
          </a:p>
        </p:txBody>
      </p:sp>
      <p:sp>
        <p:nvSpPr>
          <p:cNvPr id="55" name="Rectangle 33"/>
          <p:cNvSpPr/>
          <p:nvPr/>
        </p:nvSpPr>
        <p:spPr>
          <a:xfrm>
            <a:off x="609480" y="8931600"/>
            <a:ext cx="21599280" cy="820800"/>
          </a:xfrm>
          <a:prstGeom prst="rect">
            <a:avLst/>
          </a:prstGeom>
          <a:noFill/>
          <a:ln w="0">
            <a:noFill/>
          </a:ln>
        </p:spPr>
        <p:style>
          <a:lnRef idx="0"/>
          <a:fillRef idx="0"/>
          <a:effectRef idx="0"/>
          <a:fontRef idx="minor"/>
        </p:style>
        <p:txBody>
          <a:bodyPr lIns="90000" rIns="90000" tIns="45000" bIns="45000" anchor="t">
            <a:spAutoFit/>
          </a:bodyPr>
          <a:p>
            <a:pPr marL="914400">
              <a:lnSpc>
                <a:spcPct val="100000"/>
              </a:lnSpc>
            </a:pPr>
            <a:r>
              <a:rPr b="0" lang="fr-FR" sz="4800" spc="-1" strike="noStrike" u="sng">
                <a:solidFill>
                  <a:srgbClr val="5f5e5e"/>
                </a:solidFill>
                <a:uFillTx/>
                <a:latin typeface="Arial"/>
                <a:ea typeface="DejaVu Sans"/>
              </a:rPr>
              <a:t>Enseignant-responsable</a:t>
            </a:r>
            <a:r>
              <a:rPr b="0" lang="fr-FR" sz="4800" spc="-1" strike="noStrike">
                <a:solidFill>
                  <a:srgbClr val="5f5e5e"/>
                </a:solidFill>
                <a:latin typeface="Arial"/>
                <a:ea typeface="DejaVu Sans"/>
              </a:rPr>
              <a:t> :  </a:t>
            </a:r>
            <a:r>
              <a:rPr b="1" lang="fr-FR" sz="4800" spc="-1" strike="noStrike">
                <a:solidFill>
                  <a:srgbClr val="5f5e5e"/>
                </a:solidFill>
                <a:latin typeface="Arial"/>
                <a:ea typeface="DejaVu Sans"/>
              </a:rPr>
              <a:t>Samuel PAILLAT</a:t>
            </a:r>
            <a:endParaRPr b="0" lang="fr-FR" sz="4800" spc="-1" strike="noStrike">
              <a:solidFill>
                <a:srgbClr val="000000"/>
              </a:solidFill>
              <a:latin typeface="Arial"/>
            </a:endParaRPr>
          </a:p>
        </p:txBody>
      </p:sp>
      <p:sp>
        <p:nvSpPr>
          <p:cNvPr id="56" name="Légende encadrée avec une bordure 1 3"/>
          <p:cNvSpPr/>
          <p:nvPr/>
        </p:nvSpPr>
        <p:spPr>
          <a:xfrm>
            <a:off x="-10166040" y="3037680"/>
            <a:ext cx="8497800" cy="4229640"/>
          </a:xfrm>
          <a:prstGeom prst="accentBorderCallout1">
            <a:avLst>
              <a:gd name="adj1" fmla="val 36551"/>
              <a:gd name="adj2" fmla="val 110021"/>
              <a:gd name="adj3" fmla="val 42694"/>
              <a:gd name="adj4" fmla="val 110023"/>
            </a:avLst>
          </a:prstGeom>
          <a:solidFill>
            <a:schemeClr val="bg1"/>
          </a:solidFill>
          <a:ln w="9525">
            <a:solidFill>
              <a:srgbClr val="5f5e5e"/>
            </a:solidFill>
            <a:round/>
          </a:ln>
        </p:spPr>
        <p:style>
          <a:lnRef idx="0"/>
          <a:fillRef idx="0"/>
          <a:effectRef idx="0"/>
          <a:fontRef idx="minor"/>
        </p:style>
        <p:txBody>
          <a:bodyPr numCol="1" spcCol="0" lIns="90000" rIns="90000" tIns="45000" bIns="45000" anchor="ctr">
            <a:noAutofit/>
          </a:bodyPr>
          <a:p>
            <a:pPr algn="ctr">
              <a:lnSpc>
                <a:spcPct val="100000"/>
              </a:lnSpc>
              <a:tabLst>
                <a:tab algn="l" pos="0"/>
              </a:tabLst>
            </a:pPr>
            <a:r>
              <a:rPr b="0" lang="en-GB" sz="4800" spc="-1" strike="noStrike">
                <a:solidFill>
                  <a:srgbClr val="5f5e5e"/>
                </a:solidFill>
                <a:latin typeface="Arial"/>
                <a:ea typeface="DejaVu Sans"/>
              </a:rPr>
              <a:t>zone de</a:t>
            </a:r>
            <a:br>
              <a:rPr sz="4800"/>
            </a:br>
            <a:r>
              <a:rPr b="0" lang="en-GB" sz="4800" spc="-1" strike="noStrike">
                <a:solidFill>
                  <a:srgbClr val="5f5e5e"/>
                </a:solidFill>
                <a:latin typeface="Arial"/>
                <a:ea typeface="DejaVu Sans"/>
              </a:rPr>
              <a:t>titre du projet</a:t>
            </a:r>
            <a:endParaRPr b="0" lang="fr-FR" sz="4800" spc="-1" strike="noStrike">
              <a:solidFill>
                <a:srgbClr val="000000"/>
              </a:solidFill>
              <a:latin typeface="Arial"/>
            </a:endParaRPr>
          </a:p>
        </p:txBody>
      </p:sp>
      <p:sp>
        <p:nvSpPr>
          <p:cNvPr id="57" name="Légende encadrée avec une bordure 1 35"/>
          <p:cNvSpPr/>
          <p:nvPr/>
        </p:nvSpPr>
        <p:spPr>
          <a:xfrm>
            <a:off x="-10166040" y="7620120"/>
            <a:ext cx="8497800" cy="3290040"/>
          </a:xfrm>
          <a:prstGeom prst="accentBorderCallout1">
            <a:avLst>
              <a:gd name="adj1" fmla="val 36551"/>
              <a:gd name="adj2" fmla="val 110021"/>
              <a:gd name="adj3" fmla="val 42694"/>
              <a:gd name="adj4" fmla="val 110023"/>
            </a:avLst>
          </a:prstGeom>
          <a:solidFill>
            <a:schemeClr val="bg1"/>
          </a:solidFill>
          <a:ln w="9525">
            <a:solidFill>
              <a:srgbClr val="5f5e5e"/>
            </a:solidFill>
            <a:round/>
          </a:ln>
        </p:spPr>
        <p:style>
          <a:lnRef idx="0"/>
          <a:fillRef idx="0"/>
          <a:effectRef idx="0"/>
          <a:fontRef idx="minor"/>
        </p:style>
        <p:txBody>
          <a:bodyPr numCol="1" spcCol="0" lIns="90000" rIns="90000" tIns="45000" bIns="45000" anchor="ctr">
            <a:noAutofit/>
          </a:bodyPr>
          <a:p>
            <a:pPr algn="ctr">
              <a:lnSpc>
                <a:spcPct val="100000"/>
              </a:lnSpc>
            </a:pPr>
            <a:r>
              <a:rPr b="0" lang="en-GB" sz="4800" spc="-1" strike="noStrike">
                <a:solidFill>
                  <a:srgbClr val="5f5e5e"/>
                </a:solidFill>
                <a:latin typeface="Arial"/>
                <a:ea typeface="DejaVu Sans"/>
              </a:rPr>
              <a:t>zone de</a:t>
            </a:r>
            <a:br>
              <a:rPr sz="4800"/>
            </a:br>
            <a:r>
              <a:rPr b="0" lang="en-GB" sz="4800" spc="-1" strike="noStrike">
                <a:solidFill>
                  <a:srgbClr val="5f5e5e"/>
                </a:solidFill>
                <a:latin typeface="Arial"/>
                <a:ea typeface="DejaVu Sans"/>
              </a:rPr>
              <a:t>noms auteurs</a:t>
            </a:r>
            <a:endParaRPr b="0" lang="fr-FR" sz="4800" spc="-1" strike="noStrike">
              <a:solidFill>
                <a:srgbClr val="000000"/>
              </a:solidFill>
              <a:latin typeface="Arial"/>
            </a:endParaRPr>
          </a:p>
        </p:txBody>
      </p:sp>
      <p:sp>
        <p:nvSpPr>
          <p:cNvPr id="58" name="Légende encadrée avec une bordure 1 36"/>
          <p:cNvSpPr/>
          <p:nvPr/>
        </p:nvSpPr>
        <p:spPr>
          <a:xfrm>
            <a:off x="-10166040" y="11885400"/>
            <a:ext cx="8497800" cy="3290040"/>
          </a:xfrm>
          <a:prstGeom prst="accentBorderCallout1">
            <a:avLst>
              <a:gd name="adj1" fmla="val 36551"/>
              <a:gd name="adj2" fmla="val 110021"/>
              <a:gd name="adj3" fmla="val 42694"/>
              <a:gd name="adj4" fmla="val 110023"/>
            </a:avLst>
          </a:prstGeom>
          <a:solidFill>
            <a:schemeClr val="bg1"/>
          </a:solidFill>
          <a:ln w="9525">
            <a:solidFill>
              <a:srgbClr val="5f5e5e"/>
            </a:solidFill>
            <a:round/>
          </a:ln>
        </p:spPr>
        <p:style>
          <a:lnRef idx="0"/>
          <a:fillRef idx="0"/>
          <a:effectRef idx="0"/>
          <a:fontRef idx="minor"/>
        </p:style>
        <p:txBody>
          <a:bodyPr numCol="1" spcCol="0" lIns="90000" rIns="90000" tIns="45000" bIns="45000" anchor="ctr">
            <a:noAutofit/>
          </a:bodyPr>
          <a:p>
            <a:pPr algn="ctr">
              <a:lnSpc>
                <a:spcPct val="100000"/>
              </a:lnSpc>
              <a:tabLst>
                <a:tab algn="l" pos="0"/>
              </a:tabLst>
            </a:pPr>
            <a:r>
              <a:rPr b="0" lang="en-GB" sz="4800" spc="-1" strike="noStrike">
                <a:solidFill>
                  <a:srgbClr val="5f5e5e"/>
                </a:solidFill>
                <a:latin typeface="Arial"/>
                <a:ea typeface="DejaVu Sans"/>
              </a:rPr>
              <a:t>zone objectifs du projet</a:t>
            </a:r>
            <a:endParaRPr b="0" lang="fr-FR" sz="4800" spc="-1" strike="noStrike">
              <a:solidFill>
                <a:srgbClr val="000000"/>
              </a:solidFill>
              <a:latin typeface="Arial"/>
            </a:endParaRPr>
          </a:p>
          <a:p>
            <a:pPr algn="ctr">
              <a:lnSpc>
                <a:spcPct val="100000"/>
              </a:lnSpc>
              <a:tabLst>
                <a:tab algn="l" pos="0"/>
              </a:tabLst>
            </a:pPr>
            <a:r>
              <a:rPr b="0" lang="en-GB" sz="4800" spc="-1" strike="noStrike">
                <a:solidFill>
                  <a:srgbClr val="5f5e5e"/>
                </a:solidFill>
                <a:latin typeface="Arial"/>
                <a:ea typeface="DejaVu Sans"/>
              </a:rPr>
              <a:t>(en 3 lignes maxi)</a:t>
            </a:r>
            <a:endParaRPr b="0" lang="fr-FR" sz="4800" spc="-1" strike="noStrike">
              <a:solidFill>
                <a:srgbClr val="000000"/>
              </a:solidFill>
              <a:latin typeface="Arial"/>
            </a:endParaRPr>
          </a:p>
        </p:txBody>
      </p:sp>
      <p:sp>
        <p:nvSpPr>
          <p:cNvPr id="59" name="Légende encadrée avec une bordure 1 38"/>
          <p:cNvSpPr/>
          <p:nvPr/>
        </p:nvSpPr>
        <p:spPr>
          <a:xfrm>
            <a:off x="-10166040" y="15733440"/>
            <a:ext cx="8497800" cy="21735000"/>
          </a:xfrm>
          <a:prstGeom prst="accentBorderCallout1">
            <a:avLst>
              <a:gd name="adj1" fmla="val 36551"/>
              <a:gd name="adj2" fmla="val 110021"/>
              <a:gd name="adj3" fmla="val 42694"/>
              <a:gd name="adj4" fmla="val 110023"/>
            </a:avLst>
          </a:prstGeom>
          <a:solidFill>
            <a:schemeClr val="bg1"/>
          </a:solidFill>
          <a:ln w="9525">
            <a:solidFill>
              <a:srgbClr val="5f5e5e"/>
            </a:solidFill>
            <a:round/>
          </a:ln>
        </p:spPr>
        <p:style>
          <a:lnRef idx="0"/>
          <a:fillRef idx="0"/>
          <a:effectRef idx="0"/>
          <a:fontRef idx="minor"/>
        </p:style>
        <p:txBody>
          <a:bodyPr numCol="1" spcCol="0" lIns="90000" rIns="90000" tIns="45000" bIns="45000" anchor="ctr">
            <a:noAutofit/>
          </a:bodyPr>
          <a:p>
            <a:pPr algn="ctr">
              <a:lnSpc>
                <a:spcPct val="100000"/>
              </a:lnSpc>
              <a:tabLst>
                <a:tab algn="l" pos="0"/>
              </a:tabLst>
            </a:pPr>
            <a:r>
              <a:rPr b="0" lang="en-GB" sz="4800" spc="-1" strike="noStrike">
                <a:solidFill>
                  <a:srgbClr val="5f5e5e"/>
                </a:solidFill>
                <a:latin typeface="Arial"/>
                <a:ea typeface="DejaVu Sans"/>
              </a:rPr>
              <a:t>zone</a:t>
            </a:r>
            <a:endParaRPr b="0" lang="fr-FR" sz="4800" spc="-1" strike="noStrike">
              <a:solidFill>
                <a:srgbClr val="000000"/>
              </a:solidFill>
              <a:latin typeface="Arial"/>
            </a:endParaRPr>
          </a:p>
          <a:p>
            <a:pPr algn="ctr">
              <a:lnSpc>
                <a:spcPct val="100000"/>
              </a:lnSpc>
              <a:tabLst>
                <a:tab algn="l" pos="0"/>
              </a:tabLst>
            </a:pPr>
            <a:r>
              <a:rPr b="0" lang="en-GB" sz="4800" spc="-1" strike="noStrike">
                <a:solidFill>
                  <a:srgbClr val="5f5e5e"/>
                </a:solidFill>
                <a:latin typeface="Arial"/>
                <a:ea typeface="DejaVu Sans"/>
              </a:rPr>
              <a:t>résultats</a:t>
            </a:r>
            <a:br>
              <a:rPr sz="4800"/>
            </a:br>
            <a:r>
              <a:rPr b="0" lang="en-GB" sz="4800" spc="-1" strike="noStrike">
                <a:solidFill>
                  <a:srgbClr val="5f5e5e"/>
                </a:solidFill>
                <a:latin typeface="Arial"/>
                <a:ea typeface="DejaVu Sans"/>
              </a:rPr>
              <a:t>commentaires</a:t>
            </a:r>
            <a:endParaRPr b="0" lang="fr-FR" sz="4800" spc="-1" strike="noStrike">
              <a:solidFill>
                <a:srgbClr val="000000"/>
              </a:solidFill>
              <a:latin typeface="Arial"/>
            </a:endParaRPr>
          </a:p>
          <a:p>
            <a:pPr algn="ctr">
              <a:lnSpc>
                <a:spcPct val="100000"/>
              </a:lnSpc>
              <a:tabLst>
                <a:tab algn="l" pos="0"/>
              </a:tabLst>
            </a:pPr>
            <a:r>
              <a:rPr b="0" lang="en-GB" sz="4800" spc="-1" strike="noStrike">
                <a:solidFill>
                  <a:srgbClr val="5f5e5e"/>
                </a:solidFill>
                <a:latin typeface="Arial"/>
                <a:ea typeface="DejaVu Sans"/>
              </a:rPr>
              <a:t>analyse</a:t>
            </a:r>
            <a:endParaRPr b="0" lang="fr-FR" sz="4800" spc="-1" strike="noStrike">
              <a:solidFill>
                <a:srgbClr val="000000"/>
              </a:solidFill>
              <a:latin typeface="Arial"/>
            </a:endParaRPr>
          </a:p>
        </p:txBody>
      </p:sp>
      <p:sp>
        <p:nvSpPr>
          <p:cNvPr id="60" name="Légende encadrée avec une bordure 1 40"/>
          <p:cNvSpPr/>
          <p:nvPr/>
        </p:nvSpPr>
        <p:spPr>
          <a:xfrm>
            <a:off x="-10166040" y="0"/>
            <a:ext cx="8497800" cy="1451520"/>
          </a:xfrm>
          <a:prstGeom prst="accentBorderCallout1">
            <a:avLst>
              <a:gd name="adj1" fmla="val 36551"/>
              <a:gd name="adj2" fmla="val 110021"/>
              <a:gd name="adj3" fmla="val 42694"/>
              <a:gd name="adj4" fmla="val 110023"/>
            </a:avLst>
          </a:prstGeom>
          <a:solidFill>
            <a:schemeClr val="bg1"/>
          </a:solidFill>
          <a:ln w="9525">
            <a:solidFill>
              <a:srgbClr val="5f5e5e"/>
            </a:solidFill>
            <a:round/>
          </a:ln>
        </p:spPr>
        <p:style>
          <a:lnRef idx="0"/>
          <a:fillRef idx="0"/>
          <a:effectRef idx="0"/>
          <a:fontRef idx="minor"/>
        </p:style>
        <p:txBody>
          <a:bodyPr numCol="1" spcCol="0" lIns="90000" rIns="90000" tIns="45000" bIns="45000" anchor="ctr">
            <a:noAutofit/>
          </a:bodyPr>
          <a:p>
            <a:pPr algn="ctr">
              <a:lnSpc>
                <a:spcPct val="100000"/>
              </a:lnSpc>
              <a:tabLst>
                <a:tab algn="l" pos="0"/>
              </a:tabLst>
            </a:pPr>
            <a:r>
              <a:rPr b="0" lang="en-GB" sz="4800" spc="-1" strike="noStrike">
                <a:solidFill>
                  <a:srgbClr val="5f5e5e"/>
                </a:solidFill>
                <a:latin typeface="Arial"/>
                <a:ea typeface="DejaVu Sans"/>
              </a:rPr>
              <a:t>zone</a:t>
            </a:r>
            <a:br>
              <a:rPr sz="4800"/>
            </a:br>
            <a:r>
              <a:rPr b="0" lang="en-GB" sz="4800" spc="-1" strike="noStrike">
                <a:solidFill>
                  <a:srgbClr val="5f5e5e"/>
                </a:solidFill>
                <a:latin typeface="Arial"/>
                <a:ea typeface="DejaVu Sans"/>
              </a:rPr>
              <a:t>références projet</a:t>
            </a:r>
            <a:endParaRPr b="0" lang="fr-FR" sz="4800" spc="-1" strike="noStrike">
              <a:solidFill>
                <a:srgbClr val="000000"/>
              </a:solidFill>
              <a:latin typeface="Arial"/>
            </a:endParaRPr>
          </a:p>
        </p:txBody>
      </p:sp>
      <p:sp>
        <p:nvSpPr>
          <p:cNvPr id="61" name="Espace réservé du contenu 2"/>
          <p:cNvSpPr/>
          <p:nvPr/>
        </p:nvSpPr>
        <p:spPr>
          <a:xfrm>
            <a:off x="609480" y="37757160"/>
            <a:ext cx="25837920" cy="413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9"/>
              </a:spcBef>
              <a:tabLst>
                <a:tab algn="l" pos="0"/>
              </a:tabLst>
            </a:pPr>
            <a:r>
              <a:rPr b="1" lang="fr-FR" sz="6000" spc="-1" strike="noStrike" u="sng">
                <a:solidFill>
                  <a:schemeClr val="accent5"/>
                </a:solidFill>
                <a:uFillTx/>
                <a:latin typeface="Arial"/>
                <a:ea typeface="DejaVu Sans"/>
              </a:rPr>
              <a:t>Conclusions - Applications – Perspectives</a:t>
            </a:r>
            <a:endParaRPr b="0" lang="fr-FR" sz="6000" spc="-1" strike="noStrike">
              <a:solidFill>
                <a:srgbClr val="000000"/>
              </a:solidFill>
              <a:latin typeface="Arial"/>
            </a:endParaRPr>
          </a:p>
          <a:p>
            <a:pPr>
              <a:lnSpc>
                <a:spcPct val="100000"/>
              </a:lnSpc>
              <a:spcBef>
                <a:spcPts val="839"/>
              </a:spcBef>
              <a:tabLst>
                <a:tab algn="l" pos="0"/>
              </a:tabLst>
            </a:pPr>
            <a:r>
              <a:rPr b="1" lang="fr-FR" sz="4200" spc="-1" strike="noStrike">
                <a:solidFill>
                  <a:srgbClr val="5f5e5e"/>
                </a:solidFill>
                <a:latin typeface="Arial"/>
                <a:ea typeface="DejaVu Sans"/>
              </a:rPr>
              <a:t>Nous avons modélisé l’atmosphère terrestre de 3 manières différentes (sans effet de serre / avec CO</a:t>
            </a:r>
            <a:r>
              <a:rPr b="1" lang="fr-FR" sz="4200" spc="-1" strike="noStrike" baseline="-8000">
                <a:solidFill>
                  <a:srgbClr val="5f5e5e"/>
                </a:solidFill>
                <a:latin typeface="Arial"/>
                <a:ea typeface="DejaVu Sans"/>
              </a:rPr>
              <a:t>2</a:t>
            </a:r>
            <a:r>
              <a:rPr b="1" lang="fr-FR" sz="4200" spc="-1" strike="noStrike">
                <a:solidFill>
                  <a:srgbClr val="5f5e5e"/>
                </a:solidFill>
                <a:latin typeface="Arial"/>
                <a:ea typeface="DejaVu Sans"/>
              </a:rPr>
              <a:t> et atmosphère isotherme / avec CO</a:t>
            </a:r>
            <a:r>
              <a:rPr b="1" lang="fr-FR" sz="4200" spc="-1" strike="noStrike" baseline="-8000">
                <a:solidFill>
                  <a:srgbClr val="5f5e5e"/>
                </a:solidFill>
                <a:latin typeface="Arial"/>
                <a:ea typeface="DejaVu Sans"/>
              </a:rPr>
              <a:t>2</a:t>
            </a:r>
            <a:r>
              <a:rPr b="1" lang="fr-FR" sz="4200" spc="-1" strike="noStrike">
                <a:solidFill>
                  <a:srgbClr val="5f5e5e"/>
                </a:solidFill>
                <a:latin typeface="Arial"/>
                <a:ea typeface="DejaVu Sans"/>
              </a:rPr>
              <a:t> et température variable selon l’altitude. </a:t>
            </a:r>
            <a:r>
              <a:rPr b="0" lang="fr-FR" sz="4200" spc="-1" strike="noStrike">
                <a:solidFill>
                  <a:srgbClr val="5f5e5e"/>
                </a:solidFill>
                <a:latin typeface="Arial"/>
                <a:ea typeface="DejaVu Sans"/>
              </a:rPr>
              <a:t>Ce projet nous a permis de développer notre compréhension de l’effet de serre et d’approfondir le cours de transfert thermique et nos compétences pratiques, notamment avec l’utilisation de différents logiciels tant pour la modélisation que le traitement de texte.</a:t>
            </a:r>
            <a:endParaRPr b="0" lang="fr-FR" sz="4200" spc="-1" strike="noStrike">
              <a:solidFill>
                <a:srgbClr val="000000"/>
              </a:solidFill>
              <a:latin typeface="Arial"/>
            </a:endParaRPr>
          </a:p>
          <a:p>
            <a:pPr marL="914400">
              <a:lnSpc>
                <a:spcPct val="100000"/>
              </a:lnSpc>
              <a:spcBef>
                <a:spcPts val="1321"/>
              </a:spcBef>
              <a:tabLst>
                <a:tab algn="l" pos="0"/>
              </a:tabLst>
            </a:pPr>
            <a:endParaRPr b="0" lang="fr-FR" sz="6600" spc="-1" strike="noStrike">
              <a:solidFill>
                <a:srgbClr val="000000"/>
              </a:solidFill>
              <a:latin typeface="Arial"/>
            </a:endParaRPr>
          </a:p>
          <a:p>
            <a:pPr marL="914400">
              <a:lnSpc>
                <a:spcPct val="100000"/>
              </a:lnSpc>
              <a:spcBef>
                <a:spcPts val="1321"/>
              </a:spcBef>
              <a:tabLst>
                <a:tab algn="l" pos="0"/>
              </a:tabLst>
            </a:pPr>
            <a:endParaRPr b="0" lang="fr-FR" sz="6600" spc="-1" strike="noStrike">
              <a:solidFill>
                <a:srgbClr val="000000"/>
              </a:solidFill>
              <a:latin typeface="Arial"/>
            </a:endParaRPr>
          </a:p>
        </p:txBody>
      </p:sp>
      <p:sp>
        <p:nvSpPr>
          <p:cNvPr id="62" name="Légende encadrée avec une bordure 1 15"/>
          <p:cNvSpPr/>
          <p:nvPr/>
        </p:nvSpPr>
        <p:spPr>
          <a:xfrm>
            <a:off x="-10166040" y="38080080"/>
            <a:ext cx="8497800" cy="2831760"/>
          </a:xfrm>
          <a:prstGeom prst="accentBorderCallout1">
            <a:avLst>
              <a:gd name="adj1" fmla="val 36551"/>
              <a:gd name="adj2" fmla="val 110021"/>
              <a:gd name="adj3" fmla="val 42694"/>
              <a:gd name="adj4" fmla="val 110023"/>
            </a:avLst>
          </a:prstGeom>
          <a:solidFill>
            <a:schemeClr val="bg1"/>
          </a:solidFill>
          <a:ln w="9525">
            <a:solidFill>
              <a:srgbClr val="5f5e5e"/>
            </a:solidFill>
            <a:round/>
          </a:ln>
        </p:spPr>
        <p:style>
          <a:lnRef idx="0"/>
          <a:fillRef idx="0"/>
          <a:effectRef idx="0"/>
          <a:fontRef idx="minor"/>
        </p:style>
        <p:txBody>
          <a:bodyPr numCol="1" spcCol="0" lIns="90000" rIns="90000" tIns="45000" bIns="45000" anchor="ctr">
            <a:noAutofit/>
          </a:bodyPr>
          <a:p>
            <a:pPr algn="ctr">
              <a:lnSpc>
                <a:spcPct val="100000"/>
              </a:lnSpc>
            </a:pPr>
            <a:r>
              <a:rPr b="0" lang="en-GB" sz="4800" spc="-1" strike="noStrike">
                <a:solidFill>
                  <a:srgbClr val="5f5e5e"/>
                </a:solidFill>
                <a:latin typeface="Arial"/>
                <a:ea typeface="DejaVu Sans"/>
              </a:rPr>
              <a:t>zone Conclusions - Applications - Perspectives</a:t>
            </a:r>
            <a:endParaRPr b="0" lang="fr-FR" sz="4800" spc="-1" strike="noStrike">
              <a:solidFill>
                <a:srgbClr val="000000"/>
              </a:solidFill>
              <a:latin typeface="Arial"/>
            </a:endParaRPr>
          </a:p>
          <a:p>
            <a:pPr algn="ctr">
              <a:lnSpc>
                <a:spcPct val="100000"/>
              </a:lnSpc>
              <a:tabLst>
                <a:tab algn="l" pos="0"/>
              </a:tabLst>
            </a:pPr>
            <a:r>
              <a:rPr b="0" lang="en-GB" sz="4800" spc="-1" strike="noStrike">
                <a:solidFill>
                  <a:srgbClr val="5f5e5e"/>
                </a:solidFill>
                <a:latin typeface="Arial"/>
                <a:ea typeface="DejaVu Sans"/>
              </a:rPr>
              <a:t>(en 3 lignes maxi)</a:t>
            </a:r>
            <a:endParaRPr b="0" lang="fr-FR" sz="4800" spc="-1" strike="noStrike">
              <a:solidFill>
                <a:srgbClr val="000000"/>
              </a:solidFill>
              <a:latin typeface="Arial"/>
            </a:endParaRPr>
          </a:p>
        </p:txBody>
      </p:sp>
      <p:sp>
        <p:nvSpPr>
          <p:cNvPr id="63" name="Rectangle 16"/>
          <p:cNvSpPr/>
          <p:nvPr/>
        </p:nvSpPr>
        <p:spPr>
          <a:xfrm>
            <a:off x="22115880" y="6979320"/>
            <a:ext cx="7081560" cy="3320280"/>
          </a:xfrm>
          <a:prstGeom prst="rect">
            <a:avLst/>
          </a:prstGeom>
          <a:noFill/>
          <a:ln w="0">
            <a:solidFill>
              <a:srgbClr val="808080"/>
            </a:solidFill>
          </a:ln>
        </p:spPr>
        <p:style>
          <a:lnRef idx="0"/>
          <a:fillRef idx="0"/>
          <a:effectRef idx="0"/>
          <a:fontRef idx="minor"/>
        </p:style>
        <p:txBody>
          <a:bodyPr lIns="90000" rIns="90000" tIns="45000" bIns="45000" anchor="ctr">
            <a:noAutofit/>
          </a:bodyPr>
          <a:p>
            <a:pPr algn="ctr">
              <a:lnSpc>
                <a:spcPct val="100000"/>
              </a:lnSpc>
            </a:pPr>
            <a:r>
              <a:rPr b="0" i="1" lang="fr-FR" sz="4800" spc="-1" strike="noStrike">
                <a:solidFill>
                  <a:srgbClr val="5f5e5e"/>
                </a:solidFill>
                <a:latin typeface="Arial"/>
                <a:ea typeface="DejaVu Sans"/>
              </a:rPr>
              <a:t>photo équipe projet</a:t>
            </a:r>
            <a:endParaRPr b="0" lang="fr-FR" sz="4800" spc="-1" strike="noStrike">
              <a:solidFill>
                <a:srgbClr val="000000"/>
              </a:solidFill>
              <a:latin typeface="Arial"/>
            </a:endParaRPr>
          </a:p>
        </p:txBody>
      </p:sp>
      <p:sp>
        <p:nvSpPr>
          <p:cNvPr id="64" name="Rectangle 17"/>
          <p:cNvSpPr/>
          <p:nvPr/>
        </p:nvSpPr>
        <p:spPr>
          <a:xfrm>
            <a:off x="11398320" y="1269360"/>
            <a:ext cx="15706080" cy="234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fr-FR" sz="4400" spc="-1" strike="noStrike" cap="small">
                <a:solidFill>
                  <a:srgbClr val="4f4d50"/>
                </a:solidFill>
                <a:latin typeface="Arial Black"/>
                <a:ea typeface="DejaVu Sans"/>
              </a:rPr>
              <a:t>département</a:t>
            </a:r>
            <a:endParaRPr b="0" lang="fr-FR" sz="4400" spc="-1" strike="noStrike">
              <a:solidFill>
                <a:srgbClr val="000000"/>
              </a:solidFill>
              <a:latin typeface="Arial"/>
            </a:endParaRPr>
          </a:p>
          <a:p>
            <a:pPr>
              <a:lnSpc>
                <a:spcPct val="100000"/>
              </a:lnSpc>
            </a:pPr>
            <a:r>
              <a:rPr b="1" lang="fr-FR" sz="4400" spc="-1" strike="noStrike" cap="small">
                <a:solidFill>
                  <a:srgbClr val="4f4d50"/>
                </a:solidFill>
                <a:latin typeface="Arial Black"/>
                <a:ea typeface="DejaVu Sans"/>
              </a:rPr>
              <a:t>Sciences et Technologies Pour l'Ingénieur</a:t>
            </a:r>
            <a:endParaRPr b="0" lang="fr-FR" sz="4400" spc="-1" strike="noStrike">
              <a:solidFill>
                <a:srgbClr val="000000"/>
              </a:solidFill>
              <a:latin typeface="Arial"/>
            </a:endParaRPr>
          </a:p>
          <a:p>
            <a:pPr>
              <a:lnSpc>
                <a:spcPct val="100000"/>
              </a:lnSpc>
            </a:pPr>
            <a:r>
              <a:rPr b="0" lang="fr-FR" sz="6000" spc="-1" strike="noStrike" cap="small">
                <a:solidFill>
                  <a:srgbClr val="a6a6a6"/>
                </a:solidFill>
                <a:latin typeface="Arial Black"/>
                <a:ea typeface="DejaVu Sans"/>
              </a:rPr>
              <a:t>Projet de Physique</a:t>
            </a:r>
            <a:endParaRPr b="0" lang="fr-FR" sz="6000" spc="-1" strike="noStrike">
              <a:solidFill>
                <a:srgbClr val="000000"/>
              </a:solidFill>
              <a:latin typeface="Arial"/>
            </a:endParaRPr>
          </a:p>
        </p:txBody>
      </p:sp>
      <p:pic>
        <p:nvPicPr>
          <p:cNvPr id="65" name="Image 18" descr="schemaflux.png"/>
          <p:cNvPicPr/>
          <p:nvPr/>
        </p:nvPicPr>
        <p:blipFill>
          <a:blip r:embed="rId1"/>
          <a:srcRect l="0" t="0" r="0" b="9076"/>
          <a:stretch/>
        </p:blipFill>
        <p:spPr>
          <a:xfrm>
            <a:off x="706320" y="18038160"/>
            <a:ext cx="8531640" cy="5429880"/>
          </a:xfrm>
          <a:prstGeom prst="rect">
            <a:avLst/>
          </a:prstGeom>
          <a:ln w="0">
            <a:noFill/>
          </a:ln>
        </p:spPr>
      </p:pic>
      <p:sp>
        <p:nvSpPr>
          <p:cNvPr id="66" name="ZoneTexte 19"/>
          <p:cNvSpPr/>
          <p:nvPr/>
        </p:nvSpPr>
        <p:spPr>
          <a:xfrm>
            <a:off x="2403000" y="23648760"/>
            <a:ext cx="115660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2200" spc="-1" strike="noStrike">
                <a:solidFill>
                  <a:srgbClr val="5f5e5e"/>
                </a:solidFill>
                <a:latin typeface="Arial"/>
                <a:ea typeface="DejaVu Sans"/>
              </a:rPr>
              <a:t>Figure 1 : Bilan radiatif terrestre</a:t>
            </a:r>
            <a:endParaRPr b="0" lang="fr-FR" sz="2200" spc="-1" strike="noStrike">
              <a:solidFill>
                <a:srgbClr val="000000"/>
              </a:solidFill>
              <a:latin typeface="Arial"/>
            </a:endParaRPr>
          </a:p>
        </p:txBody>
      </p:sp>
      <p:sp>
        <p:nvSpPr>
          <p:cNvPr id="67" name="ZoneTexte 20"/>
          <p:cNvSpPr/>
          <p:nvPr/>
        </p:nvSpPr>
        <p:spPr>
          <a:xfrm>
            <a:off x="9238680" y="17709120"/>
            <a:ext cx="6451560" cy="60285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fr-FR" sz="3000" spc="-1" strike="noStrike">
                <a:solidFill>
                  <a:srgbClr val="5f5e5e"/>
                </a:solidFill>
                <a:latin typeface="Arial"/>
                <a:ea typeface="DejaVu Sans"/>
              </a:rPr>
              <a:t>L'</a:t>
            </a:r>
            <a:r>
              <a:rPr b="1" lang="fr-FR" sz="3000" spc="-1" strike="noStrike">
                <a:solidFill>
                  <a:srgbClr val="5f5e5e"/>
                </a:solidFill>
                <a:latin typeface="Arial"/>
                <a:ea typeface="DejaVu Sans"/>
              </a:rPr>
              <a:t>effet de serre </a:t>
            </a:r>
            <a:r>
              <a:rPr b="0" lang="fr-FR" sz="3000" spc="-1" strike="noStrike">
                <a:solidFill>
                  <a:srgbClr val="5f5e5e"/>
                </a:solidFill>
                <a:latin typeface="Arial"/>
                <a:ea typeface="DejaVu Sans"/>
              </a:rPr>
              <a:t>est un </a:t>
            </a:r>
            <a:r>
              <a:rPr b="1" lang="fr-FR" sz="3000" spc="-1" strike="noStrike">
                <a:solidFill>
                  <a:srgbClr val="5f5e5e"/>
                </a:solidFill>
                <a:latin typeface="Arial"/>
                <a:ea typeface="DejaVu Sans"/>
              </a:rPr>
              <a:t>processus naturel.</a:t>
            </a:r>
            <a:r>
              <a:rPr b="0" lang="fr-FR" sz="3000" spc="-1" strike="noStrike">
                <a:solidFill>
                  <a:srgbClr val="5f5e5e"/>
                </a:solidFill>
                <a:latin typeface="Arial"/>
                <a:ea typeface="DejaVu Sans"/>
              </a:rPr>
              <a:t> Le </a:t>
            </a:r>
            <a:r>
              <a:rPr b="1" lang="fr-FR" sz="3000" spc="-1" strike="noStrike">
                <a:solidFill>
                  <a:srgbClr val="5f5e5e"/>
                </a:solidFill>
                <a:latin typeface="Arial"/>
                <a:ea typeface="DejaVu Sans"/>
              </a:rPr>
              <a:t>Soleil émet un rayonnement vers la Terre </a:t>
            </a:r>
            <a:r>
              <a:rPr b="0" lang="fr-FR" sz="3000" spc="-1" strike="noStrike">
                <a:solidFill>
                  <a:srgbClr val="5f5e5e"/>
                </a:solidFill>
                <a:latin typeface="Arial"/>
                <a:ea typeface="DejaVu Sans"/>
              </a:rPr>
              <a:t>laissé passer par l’atmosphère. Réchauffée, </a:t>
            </a:r>
            <a:r>
              <a:rPr b="1" lang="fr-FR" sz="3000" spc="-1" strike="noStrike">
                <a:solidFill>
                  <a:srgbClr val="5f5e5e"/>
                </a:solidFill>
                <a:latin typeface="Arial"/>
                <a:ea typeface="DejaVu Sans"/>
              </a:rPr>
              <a:t>la Terre réémet un rayonnement infrarouge </a:t>
            </a:r>
            <a:r>
              <a:rPr b="0" lang="fr-FR" sz="3000" spc="-1" strike="noStrike">
                <a:solidFill>
                  <a:srgbClr val="5f5e5e"/>
                </a:solidFill>
                <a:latin typeface="Arial"/>
                <a:ea typeface="DejaVu Sans"/>
              </a:rPr>
              <a:t>vers l’atmosphère. Une partie est </a:t>
            </a:r>
            <a:r>
              <a:rPr b="1" lang="fr-FR" sz="3000" spc="-1" strike="noStrike">
                <a:solidFill>
                  <a:srgbClr val="5f5e5e"/>
                </a:solidFill>
                <a:latin typeface="Arial"/>
                <a:ea typeface="DejaVu Sans"/>
              </a:rPr>
              <a:t>absorbée</a:t>
            </a:r>
            <a:r>
              <a:rPr b="0" lang="fr-FR" sz="3000" spc="-1" strike="noStrike">
                <a:solidFill>
                  <a:srgbClr val="5f5e5e"/>
                </a:solidFill>
                <a:latin typeface="Arial"/>
                <a:ea typeface="DejaVu Sans"/>
              </a:rPr>
              <a:t> par les </a:t>
            </a:r>
            <a:r>
              <a:rPr b="1" lang="fr-FR" sz="3000" spc="-1" strike="noStrike">
                <a:solidFill>
                  <a:srgbClr val="5f5e5e"/>
                </a:solidFill>
                <a:latin typeface="Arial"/>
                <a:ea typeface="DejaVu Sans"/>
              </a:rPr>
              <a:t>gaz présents</a:t>
            </a:r>
            <a:r>
              <a:rPr b="0" lang="fr-FR" sz="3000" spc="-1" strike="noStrike">
                <a:solidFill>
                  <a:srgbClr val="5f5e5e"/>
                </a:solidFill>
                <a:latin typeface="Arial"/>
                <a:ea typeface="DejaVu Sans"/>
              </a:rPr>
              <a:t>, les gaz à effet de serre. Le reste est envoyé dans l’</a:t>
            </a:r>
            <a:r>
              <a:rPr b="1" lang="fr-FR" sz="3000" spc="-1" strike="noStrike">
                <a:solidFill>
                  <a:srgbClr val="5f5e5e"/>
                </a:solidFill>
                <a:latin typeface="Arial"/>
                <a:ea typeface="DejaVu Sans"/>
              </a:rPr>
              <a:t>espace</a:t>
            </a:r>
            <a:r>
              <a:rPr b="0" lang="fr-FR" sz="3000" spc="-1" strike="noStrike">
                <a:solidFill>
                  <a:srgbClr val="5f5e5e"/>
                </a:solidFill>
                <a:latin typeface="Arial"/>
                <a:ea typeface="DejaVu Sans"/>
              </a:rPr>
              <a:t>. C’est </a:t>
            </a:r>
            <a:r>
              <a:rPr b="1" lang="fr-FR" sz="3000" spc="-1" strike="noStrike">
                <a:solidFill>
                  <a:srgbClr val="5f5e5e"/>
                </a:solidFill>
                <a:latin typeface="Arial"/>
                <a:ea typeface="DejaVu Sans"/>
              </a:rPr>
              <a:t>l’absorption du rayonnement par les GES </a:t>
            </a:r>
            <a:r>
              <a:rPr b="0" lang="fr-FR" sz="3000" spc="-1" strike="noStrike">
                <a:solidFill>
                  <a:srgbClr val="5f5e5e"/>
                </a:solidFill>
                <a:latin typeface="Arial"/>
                <a:ea typeface="DejaVu Sans"/>
              </a:rPr>
              <a:t>qui va provoquer un </a:t>
            </a:r>
            <a:r>
              <a:rPr b="1" lang="fr-FR" sz="3000" spc="-1" strike="noStrike">
                <a:solidFill>
                  <a:srgbClr val="5f5e5e"/>
                </a:solidFill>
                <a:latin typeface="Arial"/>
                <a:ea typeface="DejaVu Sans"/>
              </a:rPr>
              <a:t>réchauffement terrestre</a:t>
            </a:r>
            <a:r>
              <a:rPr b="0" lang="fr-FR" sz="3000" spc="-1" strike="noStrike">
                <a:solidFill>
                  <a:srgbClr val="5f5e5e"/>
                </a:solidFill>
                <a:latin typeface="Arial"/>
                <a:ea typeface="DejaVu Sans"/>
              </a:rPr>
              <a:t>.</a:t>
            </a:r>
            <a:endParaRPr b="0" lang="fr-FR" sz="3000" spc="-1" strike="noStrike">
              <a:solidFill>
                <a:srgbClr val="000000"/>
              </a:solidFill>
              <a:latin typeface="Arial"/>
            </a:endParaRPr>
          </a:p>
        </p:txBody>
      </p:sp>
      <p:sp>
        <p:nvSpPr>
          <p:cNvPr id="68" name="ZoneTexte 31"/>
          <p:cNvSpPr/>
          <p:nvPr/>
        </p:nvSpPr>
        <p:spPr>
          <a:xfrm>
            <a:off x="351000" y="25036560"/>
            <a:ext cx="5591880" cy="5571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fr-FR" sz="3000" spc="-1" strike="noStrike">
                <a:solidFill>
                  <a:srgbClr val="5f5e5e"/>
                </a:solidFill>
                <a:latin typeface="Arial"/>
                <a:ea typeface="DejaVu Sans"/>
              </a:rPr>
              <a:t>Détermination</a:t>
            </a:r>
            <a:r>
              <a:rPr b="0" lang="fr-FR" sz="3000" spc="-1" strike="noStrike">
                <a:solidFill>
                  <a:srgbClr val="5f5e5e"/>
                </a:solidFill>
                <a:latin typeface="Arial"/>
                <a:ea typeface="DejaVu Sans"/>
              </a:rPr>
              <a:t> du </a:t>
            </a:r>
            <a:r>
              <a:rPr b="1" lang="fr-FR" sz="3000" spc="-1" strike="noStrike">
                <a:solidFill>
                  <a:srgbClr val="5f5e5e"/>
                </a:solidFill>
                <a:latin typeface="Arial"/>
                <a:ea typeface="DejaVu Sans"/>
              </a:rPr>
              <a:t>profil de température</a:t>
            </a:r>
            <a:r>
              <a:rPr b="0" lang="fr-FR" sz="3000" spc="-1" strike="noStrike">
                <a:solidFill>
                  <a:srgbClr val="5f5e5e"/>
                </a:solidFill>
                <a:latin typeface="Arial"/>
                <a:ea typeface="DejaVu Sans"/>
              </a:rPr>
              <a:t> (en K)</a:t>
            </a:r>
            <a:r>
              <a:rPr b="1" lang="fr-FR" sz="3000" spc="-1" strike="noStrike">
                <a:solidFill>
                  <a:srgbClr val="5f5e5e"/>
                </a:solidFill>
                <a:latin typeface="Arial"/>
                <a:ea typeface="DejaVu Sans"/>
              </a:rPr>
              <a:t> </a:t>
            </a:r>
            <a:r>
              <a:rPr b="0" lang="fr-FR" sz="3000" spc="-1" strike="noStrike">
                <a:solidFill>
                  <a:srgbClr val="5f5e5e"/>
                </a:solidFill>
                <a:latin typeface="Arial"/>
                <a:ea typeface="DejaVu Sans"/>
              </a:rPr>
              <a:t>du modèle d’atmosphère normalisé ISA :</a:t>
            </a:r>
            <a:r>
              <a:rPr b="1" lang="fr-FR" sz="3000" spc="-1" strike="noStrike">
                <a:solidFill>
                  <a:srgbClr val="5f5e5e"/>
                </a:solidFill>
                <a:latin typeface="Arial"/>
                <a:ea typeface="DejaVu Sans"/>
              </a:rPr>
              <a:t> </a:t>
            </a:r>
            <a:endParaRPr b="0" lang="fr-FR" sz="3000" spc="-1" strike="noStrike">
              <a:solidFill>
                <a:srgbClr val="000000"/>
              </a:solidFill>
              <a:latin typeface="Arial"/>
            </a:endParaRPr>
          </a:p>
          <a:p>
            <a:pPr>
              <a:lnSpc>
                <a:spcPct val="100000"/>
              </a:lnSpc>
            </a:pPr>
            <a:endParaRPr b="0" lang="fr-FR" sz="3000" spc="-1" strike="noStrike">
              <a:solidFill>
                <a:srgbClr val="000000"/>
              </a:solidFill>
              <a:latin typeface="Arial"/>
            </a:endParaRPr>
          </a:p>
          <a:p>
            <a:pPr>
              <a:lnSpc>
                <a:spcPct val="100000"/>
              </a:lnSpc>
            </a:pPr>
            <a:endParaRPr b="0" lang="fr-FR" sz="3000" spc="-1" strike="noStrike">
              <a:solidFill>
                <a:srgbClr val="000000"/>
              </a:solidFill>
              <a:latin typeface="Arial"/>
            </a:endParaRPr>
          </a:p>
          <a:p>
            <a:pPr>
              <a:lnSpc>
                <a:spcPct val="100000"/>
              </a:lnSpc>
            </a:pPr>
            <a:endParaRPr b="0" lang="fr-FR" sz="3000" spc="-1" strike="noStrike">
              <a:solidFill>
                <a:srgbClr val="000000"/>
              </a:solidFill>
              <a:latin typeface="Arial"/>
            </a:endParaRPr>
          </a:p>
          <a:p>
            <a:pPr>
              <a:lnSpc>
                <a:spcPct val="100000"/>
              </a:lnSpc>
            </a:pPr>
            <a:endParaRPr b="0" lang="fr-FR" sz="3000" spc="-1" strike="noStrike">
              <a:solidFill>
                <a:srgbClr val="000000"/>
              </a:solidFill>
              <a:latin typeface="Arial"/>
            </a:endParaRPr>
          </a:p>
          <a:p>
            <a:pPr algn="just">
              <a:lnSpc>
                <a:spcPct val="100000"/>
              </a:lnSpc>
            </a:pPr>
            <a:r>
              <a:rPr b="1" lang="fr-FR" sz="3000" spc="-1" strike="noStrike">
                <a:solidFill>
                  <a:srgbClr val="5f5e5e"/>
                </a:solidFill>
                <a:latin typeface="Arial"/>
                <a:ea typeface="DejaVu Sans"/>
              </a:rPr>
              <a:t>Détermination</a:t>
            </a:r>
            <a:r>
              <a:rPr b="0" lang="fr-FR" sz="3000" spc="-1" strike="noStrike">
                <a:solidFill>
                  <a:srgbClr val="5f5e5e"/>
                </a:solidFill>
                <a:latin typeface="Arial"/>
                <a:ea typeface="DejaVu Sans"/>
              </a:rPr>
              <a:t> à l’aide du </a:t>
            </a:r>
            <a:r>
              <a:rPr b="1" lang="fr-FR" sz="3000" spc="-1" strike="noStrike">
                <a:solidFill>
                  <a:srgbClr val="5f5e5e"/>
                </a:solidFill>
                <a:latin typeface="Arial"/>
                <a:ea typeface="DejaVu Sans"/>
              </a:rPr>
              <a:t>PFSF</a:t>
            </a:r>
            <a:r>
              <a:rPr b="0" lang="fr-FR" sz="3000" spc="-1" strike="noStrike">
                <a:solidFill>
                  <a:srgbClr val="5f5e5e"/>
                </a:solidFill>
                <a:latin typeface="Arial"/>
                <a:ea typeface="DejaVu Sans"/>
              </a:rPr>
              <a:t> et de la </a:t>
            </a:r>
            <a:r>
              <a:rPr b="1" lang="fr-FR" sz="3000" spc="-1" strike="noStrike">
                <a:solidFill>
                  <a:srgbClr val="5f5e5e"/>
                </a:solidFill>
                <a:latin typeface="Arial"/>
                <a:ea typeface="DejaVu Sans"/>
              </a:rPr>
              <a:t>loi des GP: </a:t>
            </a:r>
            <a:r>
              <a:rPr b="0" lang="fr-FR" sz="3000" spc="-1" strike="noStrike">
                <a:solidFill>
                  <a:srgbClr val="5f5e5e"/>
                </a:solidFill>
                <a:latin typeface="Arial"/>
                <a:ea typeface="DejaVu Sans"/>
              </a:rPr>
              <a:t>des expressions de la pression et la densité particulaire volumique en fonction de l’altitude. </a:t>
            </a:r>
            <a:endParaRPr b="0" lang="fr-FR" sz="3000" spc="-1" strike="noStrike">
              <a:solidFill>
                <a:srgbClr val="000000"/>
              </a:solidFill>
              <a:latin typeface="Arial"/>
            </a:endParaRPr>
          </a:p>
        </p:txBody>
      </p:sp>
      <p:sp>
        <p:nvSpPr>
          <p:cNvPr id="69" name="ZoneTexte 32"/>
          <p:cNvSpPr/>
          <p:nvPr/>
        </p:nvSpPr>
        <p:spPr>
          <a:xfrm>
            <a:off x="18246960" y="24224400"/>
            <a:ext cx="9600480" cy="820800"/>
          </a:xfrm>
          <a:prstGeom prst="rect">
            <a:avLst/>
          </a:prstGeom>
          <a:noFill/>
          <a:ln w="0">
            <a:noFill/>
          </a:ln>
        </p:spPr>
        <p:style>
          <a:lnRef idx="0"/>
          <a:fillRef idx="0"/>
          <a:effectRef idx="0"/>
          <a:fontRef idx="minor"/>
        </p:style>
        <p:txBody>
          <a:bodyPr lIns="90000" rIns="90000" tIns="45000" bIns="45000" anchor="t">
            <a:spAutoFit/>
          </a:bodyPr>
          <a:p>
            <a:pPr marL="1828800" indent="-1371600">
              <a:lnSpc>
                <a:spcPct val="100000"/>
              </a:lnSpc>
              <a:tabLst>
                <a:tab algn="l" pos="0"/>
              </a:tabLst>
            </a:pPr>
            <a:r>
              <a:rPr b="1" lang="fr-FR" sz="4800" spc="-1" strike="noStrike">
                <a:solidFill>
                  <a:srgbClr val="5f5e5e"/>
                </a:solidFill>
                <a:latin typeface="Arial"/>
                <a:ea typeface="DejaVu Sans"/>
              </a:rPr>
              <a:t>2)  Modélisation numérique</a:t>
            </a:r>
            <a:endParaRPr b="0" lang="fr-FR" sz="4800" spc="-1" strike="noStrike">
              <a:solidFill>
                <a:srgbClr val="000000"/>
              </a:solidFill>
              <a:latin typeface="Arial"/>
            </a:endParaRPr>
          </a:p>
        </p:txBody>
      </p:sp>
      <p:pic>
        <p:nvPicPr>
          <p:cNvPr id="70" name="Image 41" descr="Pression.png"/>
          <p:cNvPicPr/>
          <p:nvPr/>
        </p:nvPicPr>
        <p:blipFill>
          <a:blip r:embed="rId2"/>
          <a:srcRect l="3125" t="8260" r="9652" b="0"/>
          <a:stretch/>
        </p:blipFill>
        <p:spPr>
          <a:xfrm>
            <a:off x="11052720" y="26380800"/>
            <a:ext cx="4896000" cy="3862800"/>
          </a:xfrm>
          <a:prstGeom prst="rect">
            <a:avLst/>
          </a:prstGeom>
          <a:ln w="0">
            <a:noFill/>
          </a:ln>
        </p:spPr>
      </p:pic>
      <p:sp>
        <p:nvSpPr>
          <p:cNvPr id="71" name="ZoneTexte 22"/>
          <p:cNvSpPr/>
          <p:nvPr/>
        </p:nvSpPr>
        <p:spPr>
          <a:xfrm>
            <a:off x="1575000" y="36138960"/>
            <a:ext cx="115660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2200" spc="-1" strike="noStrike">
                <a:solidFill>
                  <a:srgbClr val="5f5e5e"/>
                </a:solidFill>
                <a:latin typeface="Arial"/>
                <a:ea typeface="DejaVu Sans"/>
              </a:rPr>
              <a:t>Figure 3 : Quantification des flux de la figure</a:t>
            </a:r>
            <a:endParaRPr b="0" lang="fr-FR" sz="2200" spc="-1" strike="noStrike">
              <a:solidFill>
                <a:srgbClr val="000000"/>
              </a:solidFill>
              <a:latin typeface="Arial"/>
            </a:endParaRPr>
          </a:p>
        </p:txBody>
      </p:sp>
      <p:sp>
        <p:nvSpPr>
          <p:cNvPr id="72" name="Rectangle 30"/>
          <p:cNvSpPr/>
          <p:nvPr/>
        </p:nvSpPr>
        <p:spPr>
          <a:xfrm>
            <a:off x="609480" y="10079640"/>
            <a:ext cx="21599280" cy="820800"/>
          </a:xfrm>
          <a:prstGeom prst="rect">
            <a:avLst/>
          </a:prstGeom>
          <a:noFill/>
          <a:ln w="0">
            <a:noFill/>
          </a:ln>
        </p:spPr>
        <p:style>
          <a:lnRef idx="0"/>
          <a:fillRef idx="0"/>
          <a:effectRef idx="0"/>
          <a:fontRef idx="minor"/>
        </p:style>
        <p:txBody>
          <a:bodyPr lIns="90000" rIns="90000" tIns="45000" bIns="45000" anchor="t">
            <a:spAutoFit/>
          </a:bodyPr>
          <a:p>
            <a:pPr marL="914400">
              <a:lnSpc>
                <a:spcPct val="100000"/>
              </a:lnSpc>
            </a:pPr>
            <a:r>
              <a:rPr b="0" lang="fr-FR" sz="4800" spc="-1" strike="noStrike" u="sng">
                <a:solidFill>
                  <a:srgbClr val="5f5e5e"/>
                </a:solidFill>
                <a:uFillTx/>
                <a:latin typeface="Arial"/>
                <a:ea typeface="DejaVu Sans"/>
              </a:rPr>
              <a:t>Encadrement technique</a:t>
            </a:r>
            <a:r>
              <a:rPr b="0" lang="fr-FR" sz="4800" spc="-1" strike="noStrike">
                <a:solidFill>
                  <a:srgbClr val="5f5e5e"/>
                </a:solidFill>
                <a:latin typeface="Arial"/>
                <a:ea typeface="DejaVu Sans"/>
              </a:rPr>
              <a:t> : </a:t>
            </a:r>
            <a:r>
              <a:rPr b="1" lang="fr-FR" sz="4800" spc="-1" strike="noStrike">
                <a:solidFill>
                  <a:srgbClr val="5f5e5e"/>
                </a:solidFill>
                <a:latin typeface="Arial"/>
                <a:ea typeface="DejaVu Sans"/>
              </a:rPr>
              <a:t>Pascal Williams, Michael Jolly</a:t>
            </a:r>
            <a:endParaRPr b="0" lang="fr-FR" sz="4800" spc="-1" strike="noStrike">
              <a:solidFill>
                <a:srgbClr val="000000"/>
              </a:solidFill>
              <a:latin typeface="Arial"/>
            </a:endParaRPr>
          </a:p>
        </p:txBody>
      </p:sp>
      <p:pic>
        <p:nvPicPr>
          <p:cNvPr id="73" name="Image 7" descr=""/>
          <p:cNvPicPr/>
          <p:nvPr/>
        </p:nvPicPr>
        <p:blipFill>
          <a:blip r:embed="rId3"/>
          <a:stretch/>
        </p:blipFill>
        <p:spPr>
          <a:xfrm>
            <a:off x="6746400" y="36768240"/>
            <a:ext cx="7493760" cy="844560"/>
          </a:xfrm>
          <a:prstGeom prst="rect">
            <a:avLst/>
          </a:prstGeom>
          <a:ln w="0">
            <a:noFill/>
          </a:ln>
        </p:spPr>
      </p:pic>
      <p:sp>
        <p:nvSpPr>
          <p:cNvPr id="74" name="ZoneTexte 43"/>
          <p:cNvSpPr/>
          <p:nvPr/>
        </p:nvSpPr>
        <p:spPr>
          <a:xfrm>
            <a:off x="6293160" y="30292560"/>
            <a:ext cx="916308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200" spc="-1" strike="noStrike">
                <a:solidFill>
                  <a:srgbClr val="5f5e5e"/>
                </a:solidFill>
                <a:latin typeface="Arial"/>
                <a:ea typeface="DejaVu Sans"/>
              </a:rPr>
              <a:t>Figure 2 : Profils de la pression et la densité particulaire volumique de l’air en fonction de l’altitude</a:t>
            </a:r>
            <a:endParaRPr b="0" lang="fr-FR" sz="2200" spc="-1" strike="noStrike">
              <a:solidFill>
                <a:srgbClr val="000000"/>
              </a:solidFill>
              <a:latin typeface="Arial"/>
            </a:endParaRPr>
          </a:p>
        </p:txBody>
      </p:sp>
      <p:pic>
        <p:nvPicPr>
          <p:cNvPr id="75" name="Image 44" descr="6344e3e1-023e-4997-871f-15795d717695.JPG"/>
          <p:cNvPicPr/>
          <p:nvPr/>
        </p:nvPicPr>
        <p:blipFill>
          <a:blip r:embed="rId4"/>
          <a:srcRect l="7016" t="14334" r="12324" b="35234"/>
          <a:stretch/>
        </p:blipFill>
        <p:spPr>
          <a:xfrm>
            <a:off x="22115880" y="6979320"/>
            <a:ext cx="7081560" cy="3320280"/>
          </a:xfrm>
          <a:prstGeom prst="rect">
            <a:avLst/>
          </a:prstGeom>
          <a:ln w="0">
            <a:noFill/>
          </a:ln>
        </p:spPr>
      </p:pic>
      <p:sp>
        <p:nvSpPr>
          <p:cNvPr id="76" name="ZoneTexte 9"/>
          <p:cNvSpPr/>
          <p:nvPr/>
        </p:nvSpPr>
        <p:spPr>
          <a:xfrm>
            <a:off x="9010440" y="31770000"/>
            <a:ext cx="7215840" cy="4201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fr-FR" sz="3000" spc="-1" strike="noStrike">
                <a:solidFill>
                  <a:srgbClr val="5f5e5e"/>
                </a:solidFill>
                <a:latin typeface="Arial"/>
                <a:ea typeface="DejaVu Sans"/>
              </a:rPr>
              <a:t>Quantification</a:t>
            </a:r>
            <a:r>
              <a:rPr b="0" lang="fr-FR" sz="3000" spc="-1" strike="noStrike">
                <a:solidFill>
                  <a:srgbClr val="5f5e5e"/>
                </a:solidFill>
                <a:latin typeface="Arial"/>
                <a:ea typeface="DejaVu Sans"/>
              </a:rPr>
              <a:t> des flèches en prenant compte le CO2 avec ses coefficients d’absorption et de transmittance afin d’utiliser le bilan thermique.</a:t>
            </a:r>
            <a:endParaRPr b="0" lang="fr-FR" sz="3000" spc="-1" strike="noStrike">
              <a:solidFill>
                <a:srgbClr val="000000"/>
              </a:solidFill>
              <a:latin typeface="Arial"/>
            </a:endParaRPr>
          </a:p>
          <a:p>
            <a:pPr algn="just">
              <a:lnSpc>
                <a:spcPct val="100000"/>
              </a:lnSpc>
            </a:pPr>
            <a:endParaRPr b="0" lang="fr-FR" sz="3000" spc="-1" strike="noStrike">
              <a:solidFill>
                <a:srgbClr val="000000"/>
              </a:solidFill>
              <a:latin typeface="Arial"/>
            </a:endParaRPr>
          </a:p>
          <a:p>
            <a:pPr algn="just">
              <a:lnSpc>
                <a:spcPct val="100000"/>
              </a:lnSpc>
            </a:pPr>
            <a:endParaRPr b="0" lang="fr-FR" sz="3000" spc="-1" strike="noStrike">
              <a:solidFill>
                <a:srgbClr val="000000"/>
              </a:solidFill>
              <a:latin typeface="Arial"/>
            </a:endParaRPr>
          </a:p>
          <a:p>
            <a:pPr algn="just">
              <a:lnSpc>
                <a:spcPct val="100000"/>
              </a:lnSpc>
            </a:pPr>
            <a:r>
              <a:rPr b="1" lang="fr-FR" sz="3000" spc="-1" strike="noStrike">
                <a:solidFill>
                  <a:srgbClr val="5f5e5e"/>
                </a:solidFill>
                <a:latin typeface="Arial"/>
                <a:ea typeface="DejaVu Sans"/>
              </a:rPr>
              <a:t>Détermination</a:t>
            </a:r>
            <a:r>
              <a:rPr b="0" lang="fr-FR" sz="3000" spc="-1" strike="noStrike">
                <a:solidFill>
                  <a:srgbClr val="5f5e5e"/>
                </a:solidFill>
                <a:latin typeface="Arial"/>
                <a:ea typeface="DejaVu Sans"/>
              </a:rPr>
              <a:t> de la</a:t>
            </a:r>
            <a:r>
              <a:rPr b="1" lang="fr-FR" sz="3000" spc="-1" strike="noStrike">
                <a:solidFill>
                  <a:srgbClr val="5f5e5e"/>
                </a:solidFill>
                <a:latin typeface="Arial"/>
                <a:ea typeface="DejaVu Sans"/>
              </a:rPr>
              <a:t> température </a:t>
            </a:r>
            <a:r>
              <a:rPr b="0" lang="fr-FR" sz="3000" spc="-1" strike="noStrike">
                <a:solidFill>
                  <a:srgbClr val="5f5e5e"/>
                </a:solidFill>
                <a:latin typeface="Arial"/>
                <a:ea typeface="DejaVu Sans"/>
              </a:rPr>
              <a:t>de</a:t>
            </a:r>
            <a:endParaRPr b="0" lang="fr-FR" sz="3000" spc="-1" strike="noStrike">
              <a:solidFill>
                <a:srgbClr val="000000"/>
              </a:solidFill>
              <a:latin typeface="Arial"/>
            </a:endParaRPr>
          </a:p>
          <a:p>
            <a:pPr algn="just">
              <a:lnSpc>
                <a:spcPct val="100000"/>
              </a:lnSpc>
            </a:pPr>
            <a:r>
              <a:rPr b="0" lang="fr-FR" sz="3000" spc="-1" strike="noStrike">
                <a:solidFill>
                  <a:srgbClr val="5f5e5e"/>
                </a:solidFill>
                <a:latin typeface="Arial"/>
                <a:ea typeface="DejaVu Sans"/>
              </a:rPr>
              <a:t>la Terre grâce au </a:t>
            </a:r>
            <a:r>
              <a:rPr b="1" lang="fr-FR" sz="3000" spc="-1" strike="noStrike">
                <a:solidFill>
                  <a:srgbClr val="5f5e5e"/>
                </a:solidFill>
                <a:latin typeface="Arial"/>
                <a:ea typeface="DejaVu Sans"/>
              </a:rPr>
              <a:t>BT</a:t>
            </a:r>
            <a:r>
              <a:rPr b="0" lang="fr-FR" sz="3000" spc="-1" strike="noStrike">
                <a:solidFill>
                  <a:srgbClr val="5f5e5e"/>
                </a:solidFill>
                <a:latin typeface="Arial"/>
                <a:ea typeface="DejaVu Sans"/>
              </a:rPr>
              <a:t> en considérant </a:t>
            </a:r>
            <a:endParaRPr b="0" lang="fr-FR" sz="3000" spc="-1" strike="noStrike">
              <a:solidFill>
                <a:srgbClr val="000000"/>
              </a:solidFill>
              <a:latin typeface="Arial"/>
            </a:endParaRPr>
          </a:p>
          <a:p>
            <a:pPr algn="just">
              <a:lnSpc>
                <a:spcPct val="100000"/>
              </a:lnSpc>
            </a:pPr>
            <a:r>
              <a:rPr b="0" lang="fr-FR" sz="3000" spc="-1" strike="noStrike">
                <a:solidFill>
                  <a:srgbClr val="5f5e5e"/>
                </a:solidFill>
                <a:latin typeface="Arial"/>
                <a:ea typeface="DejaVu Sans"/>
              </a:rPr>
              <a:t>les gaz à effets de serre.</a:t>
            </a:r>
            <a:endParaRPr b="0" lang="fr-FR" sz="3000" spc="-1" strike="noStrike">
              <a:solidFill>
                <a:srgbClr val="000000"/>
              </a:solidFill>
              <a:latin typeface="Arial"/>
            </a:endParaRPr>
          </a:p>
        </p:txBody>
      </p:sp>
      <p:pic>
        <p:nvPicPr>
          <p:cNvPr id="77" name="Image 11" descr=""/>
          <p:cNvPicPr/>
          <p:nvPr/>
        </p:nvPicPr>
        <p:blipFill>
          <a:blip r:embed="rId5"/>
          <a:stretch/>
        </p:blipFill>
        <p:spPr>
          <a:xfrm>
            <a:off x="9592920" y="33808320"/>
            <a:ext cx="5496840" cy="672840"/>
          </a:xfrm>
          <a:prstGeom prst="rect">
            <a:avLst/>
          </a:prstGeom>
          <a:ln w="0">
            <a:noFill/>
          </a:ln>
        </p:spPr>
      </p:pic>
      <p:pic>
        <p:nvPicPr>
          <p:cNvPr id="78" name="Image 13" descr="Une image contenant texte, Police, reçu, blanc&#10;&#10;Description générée automatiquement"/>
          <p:cNvPicPr/>
          <p:nvPr/>
        </p:nvPicPr>
        <p:blipFill>
          <a:blip r:embed="rId6"/>
          <a:stretch/>
        </p:blipFill>
        <p:spPr>
          <a:xfrm>
            <a:off x="405720" y="26682840"/>
            <a:ext cx="5537160" cy="1287360"/>
          </a:xfrm>
          <a:prstGeom prst="rect">
            <a:avLst/>
          </a:prstGeom>
          <a:ln w="0">
            <a:noFill/>
          </a:ln>
        </p:spPr>
      </p:pic>
      <p:pic>
        <p:nvPicPr>
          <p:cNvPr id="79" name="Image 24" descr="Une image contenant texte, diagramme, ligne, Tracé&#10;&#10;Description générée automatiquement"/>
          <p:cNvPicPr/>
          <p:nvPr/>
        </p:nvPicPr>
        <p:blipFill>
          <a:blip r:embed="rId7"/>
          <a:srcRect l="0" t="7948" r="5164" b="0"/>
          <a:stretch/>
        </p:blipFill>
        <p:spPr>
          <a:xfrm>
            <a:off x="5909400" y="26414640"/>
            <a:ext cx="5142600" cy="3847680"/>
          </a:xfrm>
          <a:prstGeom prst="rect">
            <a:avLst/>
          </a:prstGeom>
          <a:ln w="0">
            <a:noFill/>
          </a:ln>
        </p:spPr>
      </p:pic>
      <p:pic>
        <p:nvPicPr>
          <p:cNvPr id="80" name="Image 21" descr="schemafluxformules.png"/>
          <p:cNvPicPr/>
          <p:nvPr/>
        </p:nvPicPr>
        <p:blipFill>
          <a:blip r:embed="rId8"/>
          <a:srcRect l="0" t="0" r="0" b="23887"/>
          <a:stretch/>
        </p:blipFill>
        <p:spPr>
          <a:xfrm>
            <a:off x="584640" y="31591440"/>
            <a:ext cx="8173440" cy="4354200"/>
          </a:xfrm>
          <a:prstGeom prst="rect">
            <a:avLst/>
          </a:prstGeom>
          <a:ln w="0">
            <a:noFill/>
          </a:ln>
        </p:spPr>
      </p:pic>
      <p:pic>
        <p:nvPicPr>
          <p:cNvPr id="81" name="Image 52" descr="Une image contenant texte, Police, écriture manuscrite, blanc&#10;&#10;Description générée automatiquement"/>
          <p:cNvPicPr/>
          <p:nvPr/>
        </p:nvPicPr>
        <p:blipFill>
          <a:blip r:embed="rId9"/>
          <a:stretch/>
        </p:blipFill>
        <p:spPr>
          <a:xfrm>
            <a:off x="6432120" y="25354080"/>
            <a:ext cx="4357080" cy="789840"/>
          </a:xfrm>
          <a:prstGeom prst="rect">
            <a:avLst/>
          </a:prstGeom>
          <a:ln w="0">
            <a:noFill/>
          </a:ln>
        </p:spPr>
      </p:pic>
      <p:pic>
        <p:nvPicPr>
          <p:cNvPr id="82" name="Image 54" descr="Une image contenant texte, Police, blanc, ligne&#10;&#10;Description générée automatiquement"/>
          <p:cNvPicPr/>
          <p:nvPr/>
        </p:nvPicPr>
        <p:blipFill>
          <a:blip r:embed="rId10"/>
          <a:stretch/>
        </p:blipFill>
        <p:spPr>
          <a:xfrm>
            <a:off x="11300040" y="25383960"/>
            <a:ext cx="4401360" cy="933120"/>
          </a:xfrm>
          <a:prstGeom prst="rect">
            <a:avLst/>
          </a:prstGeom>
          <a:ln w="0">
            <a:noFill/>
          </a:ln>
        </p:spPr>
      </p:pic>
      <p:sp>
        <p:nvSpPr>
          <p:cNvPr id="83" name="ZoneTexte 42"/>
          <p:cNvSpPr/>
          <p:nvPr/>
        </p:nvSpPr>
        <p:spPr>
          <a:xfrm>
            <a:off x="609480" y="24224400"/>
            <a:ext cx="865872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4000" spc="-1" strike="noStrike">
                <a:solidFill>
                  <a:srgbClr val="5f5e5e"/>
                </a:solidFill>
                <a:latin typeface="Arial"/>
                <a:ea typeface="DejaVu Sans"/>
              </a:rPr>
              <a:t>b) Étude avec effet de serre</a:t>
            </a:r>
            <a:endParaRPr b="0" lang="fr-FR" sz="4000" spc="-1" strike="noStrike">
              <a:solidFill>
                <a:srgbClr val="000000"/>
              </a:solidFill>
              <a:latin typeface="Arial"/>
            </a:endParaRPr>
          </a:p>
        </p:txBody>
      </p:sp>
      <p:pic>
        <p:nvPicPr>
          <p:cNvPr id="84" name="Image 45" descr="Interpolation.png"/>
          <p:cNvPicPr/>
          <p:nvPr/>
        </p:nvPicPr>
        <p:blipFill>
          <a:blip r:embed="rId11"/>
          <a:stretch/>
        </p:blipFill>
        <p:spPr>
          <a:xfrm>
            <a:off x="19005480" y="26035200"/>
            <a:ext cx="7558560" cy="4725000"/>
          </a:xfrm>
          <a:prstGeom prst="rect">
            <a:avLst/>
          </a:prstGeom>
          <a:ln w="0">
            <a:noFill/>
          </a:ln>
        </p:spPr>
      </p:pic>
      <p:pic>
        <p:nvPicPr>
          <p:cNvPr id="85" name="Image 46" descr="2modeles.png"/>
          <p:cNvPicPr/>
          <p:nvPr/>
        </p:nvPicPr>
        <p:blipFill>
          <a:blip r:embed="rId12"/>
          <a:stretch/>
        </p:blipFill>
        <p:spPr>
          <a:xfrm>
            <a:off x="16003800" y="18100080"/>
            <a:ext cx="7572240" cy="4365720"/>
          </a:xfrm>
          <a:prstGeom prst="rect">
            <a:avLst/>
          </a:prstGeom>
          <a:ln w="0">
            <a:noFill/>
          </a:ln>
        </p:spPr>
      </p:pic>
      <p:sp>
        <p:nvSpPr>
          <p:cNvPr id="86" name="ZoneTexte 47"/>
          <p:cNvSpPr/>
          <p:nvPr/>
        </p:nvSpPr>
        <p:spPr>
          <a:xfrm>
            <a:off x="15949440" y="16677360"/>
            <a:ext cx="865872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fr-FR" sz="4000" spc="-1" strike="noStrike">
                <a:solidFill>
                  <a:srgbClr val="5f5e5e"/>
                </a:solidFill>
                <a:latin typeface="Arial"/>
                <a:ea typeface="DejaVu Sans"/>
              </a:rPr>
              <a:t>a) Étude sans effet de serre</a:t>
            </a:r>
            <a:endParaRPr b="0" lang="fr-FR" sz="4000" spc="-1" strike="noStrike">
              <a:solidFill>
                <a:srgbClr val="000000"/>
              </a:solidFill>
              <a:latin typeface="Arial"/>
            </a:endParaRPr>
          </a:p>
        </p:txBody>
      </p:sp>
      <p:sp>
        <p:nvSpPr>
          <p:cNvPr id="87" name="ZoneTexte 48"/>
          <p:cNvSpPr/>
          <p:nvPr/>
        </p:nvSpPr>
        <p:spPr>
          <a:xfrm>
            <a:off x="17110080" y="36392040"/>
            <a:ext cx="1156608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fr-FR" sz="2200" spc="-1" strike="noStrike">
                <a:solidFill>
                  <a:srgbClr val="5f5e5e"/>
                </a:solidFill>
                <a:latin typeface="Arial"/>
                <a:ea typeface="DejaVu Sans"/>
              </a:rPr>
              <a:t>Figure 6 : </a:t>
            </a:r>
            <a:r>
              <a:rPr b="0" lang="fr-FR" sz="2400" spc="-1" strike="noStrike">
                <a:solidFill>
                  <a:srgbClr val="5f5e5e"/>
                </a:solidFill>
                <a:latin typeface="Arial"/>
                <a:ea typeface="DejaVu Sans"/>
              </a:rPr>
              <a:t>Graphe de la courbe d’interpolation de la</a:t>
            </a:r>
            <a:endParaRPr b="0" lang="fr-FR" sz="2400" spc="-1" strike="noStrike">
              <a:solidFill>
                <a:srgbClr val="000000"/>
              </a:solidFill>
              <a:latin typeface="Arial"/>
            </a:endParaRPr>
          </a:p>
          <a:p>
            <a:pPr algn="ctr">
              <a:lnSpc>
                <a:spcPct val="100000"/>
              </a:lnSpc>
            </a:pPr>
            <a:r>
              <a:rPr b="0" lang="fr-FR" sz="2400" spc="-1" strike="noStrike">
                <a:solidFill>
                  <a:srgbClr val="5f5e5e"/>
                </a:solidFill>
                <a:latin typeface="Arial"/>
                <a:ea typeface="DejaVu Sans"/>
              </a:rPr>
              <a:t> </a:t>
            </a:r>
            <a:r>
              <a:rPr b="0" lang="fr-FR" sz="2400" spc="-1" strike="noStrike">
                <a:solidFill>
                  <a:srgbClr val="5f5e5e"/>
                </a:solidFill>
                <a:latin typeface="Arial"/>
                <a:ea typeface="DejaVu Sans"/>
              </a:rPr>
              <a:t>fonction transmittance</a:t>
            </a:r>
            <a:endParaRPr b="0" lang="fr-FR" sz="2400" spc="-1" strike="noStrike">
              <a:solidFill>
                <a:srgbClr val="000000"/>
              </a:solidFill>
              <a:latin typeface="Arial"/>
            </a:endParaRPr>
          </a:p>
        </p:txBody>
      </p:sp>
      <p:sp>
        <p:nvSpPr>
          <p:cNvPr id="88" name="ZoneTexte 50"/>
          <p:cNvSpPr/>
          <p:nvPr/>
        </p:nvSpPr>
        <p:spPr>
          <a:xfrm>
            <a:off x="23576760" y="16976520"/>
            <a:ext cx="6261120" cy="6942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fr-FR" sz="3000" spc="-1" strike="noStrike">
                <a:solidFill>
                  <a:srgbClr val="5f5e5e"/>
                </a:solidFill>
                <a:latin typeface="Arial"/>
                <a:ea typeface="DejaVu Sans"/>
              </a:rPr>
              <a:t>Comparaison</a:t>
            </a:r>
            <a:r>
              <a:rPr b="0" lang="fr-FR" sz="3000" spc="-1" strike="noStrike">
                <a:solidFill>
                  <a:srgbClr val="5f5e5e"/>
                </a:solidFill>
                <a:latin typeface="Arial"/>
                <a:ea typeface="DejaVu Sans"/>
              </a:rPr>
              <a:t> de </a:t>
            </a:r>
            <a:r>
              <a:rPr b="1" lang="fr-FR" sz="3000" spc="-1" strike="noStrike">
                <a:solidFill>
                  <a:srgbClr val="5f5e5e"/>
                </a:solidFill>
                <a:latin typeface="Arial"/>
                <a:ea typeface="DejaVu Sans"/>
              </a:rPr>
              <a:t>deux</a:t>
            </a:r>
            <a:r>
              <a:rPr b="0" lang="fr-FR" sz="3000" spc="-1" strike="noStrike">
                <a:solidFill>
                  <a:srgbClr val="5f5e5e"/>
                </a:solidFill>
                <a:latin typeface="Arial"/>
                <a:ea typeface="DejaVu Sans"/>
              </a:rPr>
              <a:t> modèles : l'un </a:t>
            </a:r>
            <a:r>
              <a:rPr b="1" lang="fr-FR" sz="3000" spc="-1" strike="noStrike">
                <a:solidFill>
                  <a:srgbClr val="5f5e5e"/>
                </a:solidFill>
                <a:latin typeface="Arial"/>
                <a:ea typeface="DejaVu Sans"/>
              </a:rPr>
              <a:t>sans </a:t>
            </a:r>
            <a:r>
              <a:rPr b="0" lang="fr-FR" sz="3000" spc="-1" strike="noStrike">
                <a:solidFill>
                  <a:srgbClr val="5f5e5e"/>
                </a:solidFill>
                <a:latin typeface="Arial"/>
                <a:ea typeface="DejaVu Sans"/>
              </a:rPr>
              <a:t>effet de serre et l'autre </a:t>
            </a:r>
            <a:r>
              <a:rPr b="1" lang="fr-FR" sz="3000" spc="-1" strike="noStrike">
                <a:solidFill>
                  <a:srgbClr val="5f5e5e"/>
                </a:solidFill>
                <a:latin typeface="Arial"/>
                <a:ea typeface="DejaVu Sans"/>
              </a:rPr>
              <a:t>avec</a:t>
            </a:r>
            <a:r>
              <a:rPr b="0" lang="fr-FR" sz="3000" spc="-1" strike="noStrike">
                <a:solidFill>
                  <a:srgbClr val="5f5e5e"/>
                </a:solidFill>
                <a:latin typeface="Arial"/>
                <a:ea typeface="DejaVu Sans"/>
              </a:rPr>
              <a:t> une </a:t>
            </a:r>
            <a:r>
              <a:rPr b="1" lang="fr-FR" sz="3000" spc="-1" strike="noStrike">
                <a:solidFill>
                  <a:srgbClr val="5f5e5e"/>
                </a:solidFill>
                <a:latin typeface="Arial"/>
                <a:ea typeface="DejaVu Sans"/>
              </a:rPr>
              <a:t>atmosphère isotherme</a:t>
            </a:r>
            <a:r>
              <a:rPr b="0" lang="fr-FR" sz="3000" spc="-1" strike="noStrike">
                <a:solidFill>
                  <a:srgbClr val="5f5e5e"/>
                </a:solidFill>
                <a:latin typeface="Arial"/>
                <a:ea typeface="DejaVu Sans"/>
              </a:rPr>
              <a:t> et effet de serre. </a:t>
            </a:r>
            <a:endParaRPr b="0" lang="fr-FR" sz="3000" spc="-1" strike="noStrike">
              <a:solidFill>
                <a:srgbClr val="000000"/>
              </a:solidFill>
              <a:latin typeface="Arial"/>
            </a:endParaRPr>
          </a:p>
          <a:p>
            <a:pPr algn="just">
              <a:lnSpc>
                <a:spcPct val="100000"/>
              </a:lnSpc>
            </a:pPr>
            <a:r>
              <a:rPr b="1" lang="fr-FR" sz="3000" spc="-1" strike="noStrike">
                <a:solidFill>
                  <a:srgbClr val="5f5e5e"/>
                </a:solidFill>
                <a:latin typeface="Arial"/>
                <a:ea typeface="DejaVu Sans"/>
              </a:rPr>
              <a:t>Analyse</a:t>
            </a:r>
            <a:r>
              <a:rPr b="0" lang="fr-FR" sz="3000" spc="-1" strike="noStrike">
                <a:solidFill>
                  <a:srgbClr val="5f5e5e"/>
                </a:solidFill>
                <a:latin typeface="Arial"/>
                <a:ea typeface="DejaVu Sans"/>
              </a:rPr>
              <a:t>: les courbes sont </a:t>
            </a:r>
            <a:r>
              <a:rPr b="1" lang="fr-FR" sz="3000" spc="-1" strike="noStrike">
                <a:solidFill>
                  <a:srgbClr val="5f5e5e"/>
                </a:solidFill>
                <a:latin typeface="Arial"/>
                <a:ea typeface="DejaVu Sans"/>
              </a:rPr>
              <a:t>identiques</a:t>
            </a:r>
            <a:r>
              <a:rPr b="0" lang="fr-FR" sz="3000" spc="-1" strike="noStrike">
                <a:solidFill>
                  <a:srgbClr val="5f5e5e"/>
                </a:solidFill>
                <a:latin typeface="Arial"/>
                <a:ea typeface="DejaVu Sans"/>
              </a:rPr>
              <a:t> c’est-à-dire que si la température était </a:t>
            </a:r>
            <a:r>
              <a:rPr b="1" lang="fr-FR" sz="3000" spc="-1" strike="noStrike">
                <a:solidFill>
                  <a:srgbClr val="5f5e5e"/>
                </a:solidFill>
                <a:latin typeface="Arial"/>
                <a:ea typeface="DejaVu Sans"/>
              </a:rPr>
              <a:t>uniforme</a:t>
            </a:r>
            <a:r>
              <a:rPr b="0" lang="fr-FR" sz="3000" spc="-1" strike="noStrike">
                <a:solidFill>
                  <a:srgbClr val="5f5e5e"/>
                </a:solidFill>
                <a:latin typeface="Arial"/>
                <a:ea typeface="DejaVu Sans"/>
              </a:rPr>
              <a:t> dans l’atmosphère, nous n’aurions </a:t>
            </a:r>
            <a:r>
              <a:rPr b="1" lang="fr-FR" sz="3000" spc="-1" strike="noStrike">
                <a:solidFill>
                  <a:srgbClr val="5f5e5e"/>
                </a:solidFill>
                <a:latin typeface="Arial"/>
                <a:ea typeface="DejaVu Sans"/>
              </a:rPr>
              <a:t>pas d’impact </a:t>
            </a:r>
            <a:r>
              <a:rPr b="0" lang="fr-FR" sz="3000" spc="-1" strike="noStrike">
                <a:solidFill>
                  <a:srgbClr val="5f5e5e"/>
                </a:solidFill>
                <a:latin typeface="Arial"/>
                <a:ea typeface="DejaVu Sans"/>
              </a:rPr>
              <a:t>des gaz à effet de serre. En réalité, l’atmosphère est composée de plusieurs </a:t>
            </a:r>
            <a:r>
              <a:rPr b="1" lang="fr-FR" sz="3000" spc="-1" strike="noStrike">
                <a:solidFill>
                  <a:srgbClr val="5f5e5e"/>
                </a:solidFill>
                <a:latin typeface="Arial"/>
                <a:ea typeface="DejaVu Sans"/>
              </a:rPr>
              <a:t>couches</a:t>
            </a:r>
            <a:r>
              <a:rPr b="0" lang="fr-FR" sz="3000" spc="-1" strike="noStrike">
                <a:solidFill>
                  <a:srgbClr val="5f5e5e"/>
                </a:solidFill>
                <a:latin typeface="Arial"/>
                <a:ea typeface="DejaVu Sans"/>
              </a:rPr>
              <a:t> </a:t>
            </a:r>
            <a:r>
              <a:rPr b="1" lang="fr-FR" sz="3000" spc="-1" strike="noStrike">
                <a:solidFill>
                  <a:srgbClr val="5f5e5e"/>
                </a:solidFill>
                <a:latin typeface="Arial"/>
                <a:ea typeface="DejaVu Sans"/>
              </a:rPr>
              <a:t>de</a:t>
            </a:r>
            <a:r>
              <a:rPr b="0" lang="fr-FR" sz="3000" spc="-1" strike="noStrike">
                <a:solidFill>
                  <a:srgbClr val="5f5e5e"/>
                </a:solidFill>
                <a:latin typeface="Arial"/>
                <a:ea typeface="DejaVu Sans"/>
              </a:rPr>
              <a:t> </a:t>
            </a:r>
            <a:r>
              <a:rPr b="1" lang="fr-FR" sz="3000" spc="-1" strike="noStrike">
                <a:solidFill>
                  <a:srgbClr val="5f5e5e"/>
                </a:solidFill>
                <a:latin typeface="Arial"/>
                <a:ea typeface="DejaVu Sans"/>
              </a:rPr>
              <a:t>température différentes</a:t>
            </a:r>
            <a:r>
              <a:rPr b="0" lang="fr-FR" sz="3000" spc="-1" strike="noStrike">
                <a:solidFill>
                  <a:srgbClr val="5f5e5e"/>
                </a:solidFill>
                <a:latin typeface="Arial"/>
                <a:ea typeface="DejaVu Sans"/>
              </a:rPr>
              <a:t>. Chacune d’entre elles émet donc un rayonnement propre selon la loi de Planck</a:t>
            </a:r>
            <a:endParaRPr b="0" lang="fr-FR" sz="3000" spc="-1" strike="noStrike">
              <a:solidFill>
                <a:srgbClr val="000000"/>
              </a:solidFill>
              <a:latin typeface="Arial"/>
            </a:endParaRPr>
          </a:p>
        </p:txBody>
      </p:sp>
      <p:pic>
        <p:nvPicPr>
          <p:cNvPr id="89" name="Image 49" descr="Taux transmission CO2 1.png"/>
          <p:cNvPicPr/>
          <p:nvPr/>
        </p:nvPicPr>
        <p:blipFill>
          <a:blip r:embed="rId13"/>
          <a:srcRect l="6859" t="7295" r="8569" b="0"/>
          <a:stretch/>
        </p:blipFill>
        <p:spPr>
          <a:xfrm>
            <a:off x="18387000" y="31770000"/>
            <a:ext cx="8912880" cy="4671000"/>
          </a:xfrm>
          <a:prstGeom prst="rect">
            <a:avLst/>
          </a:prstGeom>
          <a:ln w="0">
            <a:noFill/>
          </a:ln>
        </p:spPr>
      </p:pic>
      <p:sp>
        <p:nvSpPr>
          <p:cNvPr id="90" name="ZoneTexte 51"/>
          <p:cNvSpPr/>
          <p:nvPr/>
        </p:nvSpPr>
        <p:spPr>
          <a:xfrm>
            <a:off x="16686360" y="22659840"/>
            <a:ext cx="115660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2200" spc="-1" strike="noStrike">
                <a:solidFill>
                  <a:srgbClr val="5f5e5e"/>
                </a:solidFill>
                <a:latin typeface="Arial"/>
                <a:ea typeface="DejaVu Sans"/>
              </a:rPr>
              <a:t>Figure 4 : Spectre de rayonnement terrestre</a:t>
            </a:r>
            <a:endParaRPr b="0" lang="fr-FR" sz="2200" spc="-1" strike="noStrike">
              <a:solidFill>
                <a:srgbClr val="000000"/>
              </a:solidFill>
              <a:latin typeface="Arial"/>
            </a:endParaRPr>
          </a:p>
        </p:txBody>
      </p:sp>
      <p:sp>
        <p:nvSpPr>
          <p:cNvPr id="91" name="ZoneTexte 55"/>
          <p:cNvSpPr/>
          <p:nvPr/>
        </p:nvSpPr>
        <p:spPr>
          <a:xfrm>
            <a:off x="19149480" y="30820320"/>
            <a:ext cx="10770480" cy="1857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2200" spc="-1" strike="noStrike">
                <a:solidFill>
                  <a:srgbClr val="5f5e5e"/>
                </a:solidFill>
                <a:latin typeface="Arial"/>
                <a:ea typeface="DejaVu Sans"/>
              </a:rPr>
              <a:t>Figure 5 : </a:t>
            </a:r>
            <a:r>
              <a:rPr b="0" lang="fr-FR" sz="2400" spc="-1" strike="noStrike">
                <a:solidFill>
                  <a:srgbClr val="5f5e5e"/>
                </a:solidFill>
                <a:latin typeface="Arial"/>
                <a:ea typeface="DejaVu Sans"/>
              </a:rPr>
              <a:t>Fonctions d’interpolation et de prolongement </a:t>
            </a:r>
            <a:endParaRPr b="0" lang="fr-FR" sz="2400" spc="-1" strike="noStrike">
              <a:solidFill>
                <a:srgbClr val="000000"/>
              </a:solidFill>
              <a:latin typeface="Arial"/>
            </a:endParaRPr>
          </a:p>
          <a:p>
            <a:pPr>
              <a:lnSpc>
                <a:spcPct val="100000"/>
              </a:lnSpc>
            </a:pPr>
            <a:r>
              <a:rPr b="0" lang="fr-FR" sz="2400" spc="-1" strike="noStrike">
                <a:solidFill>
                  <a:srgbClr val="5f5e5e"/>
                </a:solidFill>
                <a:latin typeface="Arial"/>
                <a:ea typeface="DejaVu Sans"/>
              </a:rPr>
              <a:t>par continuité</a:t>
            </a:r>
            <a:br>
              <a:rPr sz="2400"/>
            </a:br>
            <a:endParaRPr b="0" lang="fr-FR" sz="2400" spc="-1" strike="noStrike">
              <a:solidFill>
                <a:srgbClr val="000000"/>
              </a:solidFill>
              <a:latin typeface="Arial"/>
            </a:endParaRPr>
          </a:p>
          <a:p>
            <a:pPr>
              <a:lnSpc>
                <a:spcPct val="100000"/>
              </a:lnSpc>
            </a:pPr>
            <a:br>
              <a:rPr sz="2200"/>
            </a:br>
            <a:endParaRPr b="0" lang="fr-FR" sz="2200" spc="-1" strike="noStrike">
              <a:solidFill>
                <a:srgbClr val="000000"/>
              </a:solidFill>
              <a:latin typeface="Arial"/>
            </a:endParaRPr>
          </a:p>
        </p:txBody>
      </p:sp>
      <p:sp>
        <p:nvSpPr>
          <p:cNvPr id="92" name="ZoneTexte 1"/>
          <p:cNvSpPr/>
          <p:nvPr/>
        </p:nvSpPr>
        <p:spPr>
          <a:xfrm>
            <a:off x="2961000" y="36976320"/>
            <a:ext cx="36457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2400" spc="-1" strike="noStrike">
                <a:solidFill>
                  <a:srgbClr val="5f5e5e"/>
                </a:solidFill>
                <a:latin typeface="Arial"/>
                <a:ea typeface="DejaVu Sans"/>
              </a:rPr>
              <a:t>Bilan thermique</a:t>
            </a:r>
            <a:endParaRPr b="0" lang="fr-FR" sz="2400" spc="-1" strike="noStrike">
              <a:solidFill>
                <a:srgbClr val="000000"/>
              </a:solidFill>
              <a:latin typeface="Arial"/>
            </a:endParaRPr>
          </a:p>
        </p:txBody>
      </p:sp>
      <p:sp>
        <p:nvSpPr>
          <p:cNvPr id="93" name=""/>
          <p:cNvSpPr/>
          <p:nvPr/>
        </p:nvSpPr>
        <p:spPr>
          <a:xfrm>
            <a:off x="5442120" y="37181520"/>
            <a:ext cx="1136160" cy="84960"/>
          </a:xfrm>
          <a:prstGeom prst="rightArrow">
            <a:avLst>
              <a:gd name="adj1" fmla="val 50000"/>
              <a:gd name="adj2" fmla="val 333017"/>
            </a:avLst>
          </a:prstGeom>
          <a:solidFill>
            <a:srgbClr val="000000"/>
          </a:solidFill>
          <a:ln w="0">
            <a:solidFill>
              <a:srgbClr val="000000"/>
            </a:solidFill>
          </a:ln>
        </p:spPr>
        <p:style>
          <a:lnRef idx="0"/>
          <a:fillRef idx="0"/>
          <a:effectRef idx="0"/>
          <a:fontRef idx="minor"/>
        </p:style>
        <p:txBody>
          <a:bodyPr lIns="90000" rIns="90000" tIns="-2160" bIns="-2160" anchor="ctr">
            <a:noAutofit/>
          </a:bodyPr>
          <a:p>
            <a:pPr>
              <a:lnSpc>
                <a:spcPct val="100000"/>
              </a:lnSpc>
            </a:pPr>
            <a:endParaRPr b="0" lang="fr-FR" sz="1800" spc="-1" strike="noStrike">
              <a:solidFill>
                <a:srgbClr val="ffffff"/>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HEME_FORMATION_Poster">
  <a:themeElements>
    <a:clrScheme name="Recherche">
      <a:dk1>
        <a:srgbClr val="5f5e5e"/>
      </a:dk1>
      <a:lt1>
        <a:srgbClr val="ffffff"/>
      </a:lt1>
      <a:dk2>
        <a:srgbClr val="9f9e9e"/>
      </a:dk2>
      <a:lt2>
        <a:srgbClr val="ffffff"/>
      </a:lt2>
      <a:accent1>
        <a:srgbClr val="004d6f"/>
      </a:accent1>
      <a:accent2>
        <a:srgbClr val="ffc154"/>
      </a:accent2>
      <a:accent3>
        <a:srgbClr val="81989c"/>
      </a:accent3>
      <a:accent4>
        <a:srgbClr val="e52713"/>
      </a:accent4>
      <a:accent5>
        <a:srgbClr val="9d1747"/>
      </a:accent5>
      <a:accent6>
        <a:srgbClr val="866d5f"/>
      </a:accent6>
      <a:hlink>
        <a:srgbClr val="004d6f"/>
      </a:hlink>
      <a:folHlink>
        <a:srgbClr val="20899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f9e9e"/>
      </a:dk2>
      <a:lt2>
        <a:srgbClr val="ffffff"/>
      </a:lt2>
      <a:accent1>
        <a:srgbClr val="004d6f"/>
      </a:accent1>
      <a:accent2>
        <a:srgbClr val="ffc154"/>
      </a:accent2>
      <a:accent3>
        <a:srgbClr val="81989c"/>
      </a:accent3>
      <a:accent4>
        <a:srgbClr val="e52713"/>
      </a:accent4>
      <a:accent5>
        <a:srgbClr val="9d1747"/>
      </a:accent5>
      <a:accent6>
        <a:srgbClr val="866d5f"/>
      </a:accent6>
      <a:hlink>
        <a:srgbClr val="004d6f"/>
      </a:hlink>
      <a:folHlink>
        <a:srgbClr val="20899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THEME_FORMATION_Poster</Template>
  <TotalTime>2113</TotalTime>
  <Application>LibreOffice/7.5.1.2$Windows_X86_64 LibreOffice_project/fcbaee479e84c6cd81291587d2ee68cba099e129</Application>
  <AppVersion>15.0000</AppVersion>
  <Words>477</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2016-09-08T08:05:18Z</dcterms:created>
  <dc:creator>Utilisateur de Microsoft Office</dc:creator>
  <dc:description/>
  <dc:language>fr-FR</dc:language>
  <cp:lastModifiedBy/>
  <dcterms:modified xsi:type="dcterms:W3CDTF">2024-06-21T09:28:37Z</dcterms:modified>
  <cp:revision>115</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Personnalisé</vt:lpwstr>
  </property>
  <property fmtid="{D5CDD505-2E9C-101B-9397-08002B2CF9AE}" pid="4" name="Slides">
    <vt:i4>1</vt:i4>
  </property>
</Properties>
</file>