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640DE-4700-2B31-043E-13FE2C188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B76BC-E83E-82F1-9365-7717DEEE3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8F761-48B6-55F0-A83A-CD315328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1195-1D61-4CE6-80F5-923D6CF388B8}" type="datetimeFigureOut">
              <a:rPr lang="en-US" smtClean="0"/>
              <a:t>10-Mar-25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26288-93B3-AD2F-D3AF-0032FCBD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66242-25F2-B11C-8F47-7BF4944D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E027-EC4A-4647-87B0-D121D8225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7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D08-E3D1-18D0-01F5-412742E69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C34A8-3E5A-8915-5E0F-8ECDFC7F5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F13E7-6CE7-B343-3C99-9C5AEF614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1195-1D61-4CE6-80F5-923D6CF388B8}" type="datetimeFigureOut">
              <a:rPr lang="en-US" smtClean="0"/>
              <a:t>10-Mar-25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CD66C-F1A1-AB38-640F-66C31BF0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E7CA7-CDFD-EC09-A802-ADE40AAC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E027-EC4A-4647-87B0-D121D8225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4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4CF3C-686A-EE17-A60A-48DDB2FE3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51388-DBC1-1AB6-3B12-DC07474A7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E89D1-286F-A740-31E6-F69B55103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1195-1D61-4CE6-80F5-923D6CF388B8}" type="datetimeFigureOut">
              <a:rPr lang="en-US" smtClean="0"/>
              <a:t>10-Mar-25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682ED-E3EF-CDBD-F998-31CB0306A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746E0-6DDE-2D2B-58AA-1A77661C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E027-EC4A-4647-87B0-D121D8225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3C69-BE90-B692-D374-69E7E859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D9BC2-E004-4D25-CEC0-FD899D537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F0C9A-D2C4-7272-2D77-87CAF97B1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1195-1D61-4CE6-80F5-923D6CF388B8}" type="datetimeFigureOut">
              <a:rPr lang="en-US" smtClean="0"/>
              <a:t>10-Mar-25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4BC12-8AF4-6FDB-9749-8CA99D80F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0CE62-7C5B-00B0-A0A7-BBB6F392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E027-EC4A-4647-87B0-D121D8225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67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B1C7-122F-6B74-1457-B29CF498D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822AA-D8B4-93DE-A5C8-85A54ADF9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B31B4-AA8C-99F3-B8FA-CCC506805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1195-1D61-4CE6-80F5-923D6CF388B8}" type="datetimeFigureOut">
              <a:rPr lang="en-US" smtClean="0"/>
              <a:t>10-Mar-25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020FF-58C0-BC44-2E32-DC8CDEDA8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42F87-41E2-C23E-E57B-40B47FF0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E027-EC4A-4647-87B0-D121D8225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9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A377A-C734-A299-07E9-384D9AAB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E6BC8-96DF-C634-50A0-773E5A6E7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74FE4-35E5-4830-0AA6-04AF14359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AA14E-4D3C-6311-58B1-4DCCC471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1195-1D61-4CE6-80F5-923D6CF388B8}" type="datetimeFigureOut">
              <a:rPr lang="en-US" smtClean="0"/>
              <a:t>10-Mar-25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A29B9-2CB8-277F-9CBB-9312997C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B425B-7C15-7356-40D2-80418C47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E027-EC4A-4647-87B0-D121D8225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6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D0D06-6B7C-A381-5C7D-56D432DF0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6FE34-74E2-AAC9-C09D-ADA4C7716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FE909-6DB3-0B35-3839-4053D90C8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0BDEAC-B621-1C9B-5BB5-DCED515A0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A3408-F203-F1E3-E003-1B9B11306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A9A39C-5400-8AED-B0AC-6CFACA07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1195-1D61-4CE6-80F5-923D6CF388B8}" type="datetimeFigureOut">
              <a:rPr lang="en-US" smtClean="0"/>
              <a:t>10-Mar-25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6CC664-60E4-F7D6-A0F6-96C2B0CB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EB221E-5E16-901C-E59E-918D70CA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E027-EC4A-4647-87B0-D121D8225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2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FCF3-C945-F6E9-67A3-FC1BA223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718416-4590-7E35-0CCD-C2FCB0C9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1195-1D61-4CE6-80F5-923D6CF388B8}" type="datetimeFigureOut">
              <a:rPr lang="en-US" smtClean="0"/>
              <a:t>10-Mar-25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76EF49-8691-8C1F-A9AF-963260B6C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8EB38-18A8-9DA8-A266-CAC6AE12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E027-EC4A-4647-87B0-D121D8225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5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D3824-3CBB-5885-BC33-9B27FDAD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1195-1D61-4CE6-80F5-923D6CF388B8}" type="datetimeFigureOut">
              <a:rPr lang="en-US" smtClean="0"/>
              <a:t>10-Mar-25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1FAA65-2EDF-324C-FFCA-F49B1228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20CAB-83AF-8D3A-CE60-F6CFA92A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E027-EC4A-4647-87B0-D121D8225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5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EC6B-4BCB-0A67-40F3-70EA16918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8A1E1-7861-A021-8325-914B831D6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B4195-34B5-6859-CA6B-A8CD7BB51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E019F-D2F6-11EB-2BF3-4C2C5AEB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1195-1D61-4CE6-80F5-923D6CF388B8}" type="datetimeFigureOut">
              <a:rPr lang="en-US" smtClean="0"/>
              <a:t>10-Mar-25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3A582-8045-8B59-1C4D-F7CBCC11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809B1-7C64-CD3C-E416-8A1D13FF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E027-EC4A-4647-87B0-D121D8225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16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893A-30D7-400A-F481-522B116E2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D5B5A-BCF7-E499-8248-6A4B00BE7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AC3F0-A994-9EC9-6336-79EA7ADC1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6C830-D728-0CBD-FB0A-BBBDB9A05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71195-1D61-4CE6-80F5-923D6CF388B8}" type="datetimeFigureOut">
              <a:rPr lang="en-US" smtClean="0"/>
              <a:t>10-Mar-25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326F2-6206-5FAF-5BEC-793CC830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CF5F0-6A13-19B8-8B46-2105AF31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7E027-EC4A-4647-87B0-D121D8225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3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6CD19B-127D-F8D0-2778-50D6090B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1BBEA-B4FD-F9EF-DFC6-3351A26B8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7AA73-7D30-E4D8-CBBF-E64BF333A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071195-1D61-4CE6-80F5-923D6CF388B8}" type="datetimeFigureOut">
              <a:rPr lang="en-US" smtClean="0"/>
              <a:t>10-Mar-25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3A0A9-81F2-E5A5-259C-6C2E20476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E95D9-CA0E-2B89-8E76-9435C5579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47E027-EC4A-4647-87B0-D121D8225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38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1AAEB-D7B6-8AD9-B4A9-A4D2C5FCC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 err="1">
                <a:effectLst/>
                <a:latin typeface="Inter"/>
              </a:rPr>
              <a:t>NetThreads</a:t>
            </a:r>
            <a:r>
              <a:rPr lang="en-US" b="1" i="0" dirty="0">
                <a:effectLst/>
                <a:latin typeface="Inter"/>
              </a:rPr>
              <a:t>: Programming </a:t>
            </a:r>
            <a:r>
              <a:rPr lang="en-US" b="1" i="0" dirty="0" err="1">
                <a:effectLst/>
                <a:latin typeface="Inter"/>
              </a:rPr>
              <a:t>NetFPGA</a:t>
            </a:r>
            <a:r>
              <a:rPr lang="en-US" b="1" i="0" dirty="0">
                <a:effectLst/>
                <a:latin typeface="Inter"/>
              </a:rPr>
              <a:t> with Threaded Software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14E9B-3092-37C7-C219-0651FA118A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Inter"/>
              </a:rPr>
              <a:t>Authors</a:t>
            </a:r>
            <a:r>
              <a:rPr lang="en-US" b="0" i="0" dirty="0">
                <a:effectLst/>
                <a:latin typeface="Inter"/>
              </a:rPr>
              <a:t>: Martin Labrecque, J. Gregory Steffan, Geoffrey Salmon, Monia Ghobadi, Yashar </a:t>
            </a:r>
            <a:r>
              <a:rPr lang="en-US" b="0" i="0" dirty="0" err="1">
                <a:effectLst/>
                <a:latin typeface="Inter"/>
              </a:rPr>
              <a:t>Ganjali</a:t>
            </a:r>
            <a:endParaRPr lang="en-US" b="0" i="0" dirty="0">
              <a:effectLst/>
              <a:latin typeface="Inter"/>
            </a:endParaRPr>
          </a:p>
          <a:p>
            <a:r>
              <a:rPr lang="en-US" b="1" dirty="0">
                <a:latin typeface="Inter"/>
              </a:rPr>
              <a:t>Presented by</a:t>
            </a:r>
            <a:r>
              <a:rPr lang="en-US" dirty="0">
                <a:latin typeface="Inter"/>
              </a:rPr>
              <a:t>: Sarthak Jain</a:t>
            </a:r>
            <a:endParaRPr lang="en-US" b="0" i="0" dirty="0">
              <a:effectLst/>
              <a:latin typeface="Int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7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B834-38A2-1DB5-0CDC-3B5953DC8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549"/>
            <a:ext cx="10515600" cy="1325563"/>
          </a:xfrm>
        </p:spPr>
        <p:txBody>
          <a:bodyPr/>
          <a:lstStyle/>
          <a:p>
            <a:r>
              <a:rPr lang="en-US" b="1" i="0" dirty="0">
                <a:effectLst/>
                <a:latin typeface="Inter"/>
              </a:rPr>
              <a:t>Goals and key idea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C3388-2546-238E-955D-AD3B5D75F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0" dirty="0">
                <a:effectLst/>
                <a:latin typeface="Inter"/>
              </a:rPr>
              <a:t>Goal: Improve efficiency of FPGA-based systems for complex network applications</a:t>
            </a:r>
          </a:p>
          <a:p>
            <a:r>
              <a:rPr lang="en-US" dirty="0"/>
              <a:t>Key Idea: Use multithreaded soft processors to handle complex tasks more efficiently</a:t>
            </a:r>
          </a:p>
          <a:p>
            <a:r>
              <a:rPr lang="en-US" dirty="0"/>
              <a:t>Why </a:t>
            </a:r>
            <a:r>
              <a:rPr lang="en-US" dirty="0" err="1"/>
              <a:t>NetFPGA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NetFPGA</a:t>
            </a:r>
            <a:r>
              <a:rPr lang="en-US" dirty="0"/>
              <a:t> allows researchers to create custom hardware for networking tasks.</a:t>
            </a:r>
          </a:p>
          <a:p>
            <a:pPr lvl="1"/>
            <a:r>
              <a:rPr lang="en-US" dirty="0"/>
              <a:t>Problem: Hardware design is hard and time-consuming</a:t>
            </a:r>
          </a:p>
          <a:p>
            <a:r>
              <a:rPr lang="en-US" dirty="0"/>
              <a:t>Solution: Use soft processors (programmable logic on FPGA) to make it easier.</a:t>
            </a:r>
          </a:p>
          <a:p>
            <a:pPr lvl="1"/>
            <a:r>
              <a:rPr lang="en-US" dirty="0"/>
              <a:t>Easier to program (using C).</a:t>
            </a:r>
          </a:p>
          <a:p>
            <a:pPr lvl="1"/>
            <a:r>
              <a:rPr lang="en-US" dirty="0"/>
              <a:t>Portable and flexible.</a:t>
            </a:r>
          </a:p>
          <a:p>
            <a:pPr lvl="1"/>
            <a:r>
              <a:rPr lang="en-US" dirty="0"/>
              <a:t>Great for tasks with unpredictable processing times.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26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8DD3-22B7-7A47-EFFE-BF570697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NetThreads</a:t>
            </a:r>
            <a:r>
              <a:rPr lang="en-US" dirty="0"/>
              <a:t>: A Multithreaded Multiprocessor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493F8-5362-3AF4-ED50-2488757D2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Multithreaded CPU design to avoid stalls and handle memory delays.</a:t>
            </a:r>
          </a:p>
          <a:p>
            <a:pPr lvl="1"/>
            <a:r>
              <a:rPr lang="en-US" dirty="0"/>
              <a:t>Multiple memory types (instruction, input, output, shared) to manage limited FPGA resources.</a:t>
            </a:r>
          </a:p>
          <a:p>
            <a:pPr lvl="1"/>
            <a:r>
              <a:rPr lang="en-US" dirty="0"/>
              <a:t>Supports multiple processors for scalability.</a:t>
            </a:r>
          </a:p>
          <a:p>
            <a:endParaRPr lang="en-US" dirty="0"/>
          </a:p>
          <a:p>
            <a:r>
              <a:rPr lang="en-US" dirty="0"/>
              <a:t>Applications: UDHCP, Packet Classification, NAT.</a:t>
            </a:r>
          </a:p>
          <a:p>
            <a:r>
              <a:rPr lang="en-US" dirty="0"/>
              <a:t>Challenge: Synchronization between threads is a bottleneck.</a:t>
            </a:r>
          </a:p>
        </p:txBody>
      </p:sp>
    </p:spTree>
    <p:extLst>
      <p:ext uri="{BB962C8B-B14F-4D97-AF65-F5344CB8AC3E}">
        <p14:creationId xmlns:p14="http://schemas.microsoft.com/office/powerpoint/2010/main" val="413540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93FCA-4BFA-832F-D987-6FF9B2B4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Soft 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ED17B-49D1-7189-C1F8-B63D5E6EE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Key Idea: Run multiple threads in parallel to avoid delays.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No need for complex hazard detection logic.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Tolerates memory and I/O delays.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Thread Scheduling: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De-schedule threads waiting for locks to save resources.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Use static hazard detection to avoid data conflicts.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Memory System: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Shared memory for multiple processors.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DDR2 SDRAM for larger data storage.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41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48AA-A262-E16B-772A-2659A196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Inter"/>
              </a:rPr>
              <a:t> Applications &amp; Results :: Applications Tested</a:t>
            </a:r>
            <a:br>
              <a:rPr lang="en-US" b="0" i="0" dirty="0">
                <a:effectLst/>
                <a:latin typeface="Inter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AC810-E121-2AE9-5CE8-C14D7C539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i="0" dirty="0">
                <a:effectLst/>
                <a:latin typeface="Inter"/>
              </a:rPr>
              <a:t>UDHCP: DHCP server for 20,000 hosts.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i="0" dirty="0">
                <a:effectLst/>
                <a:latin typeface="Inter"/>
              </a:rPr>
              <a:t>Classifier: Deep packet inspection for HTTP traffic.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i="0" dirty="0">
                <a:effectLst/>
                <a:latin typeface="Inter"/>
              </a:rPr>
              <a:t>NAT: Network Address Translation with flow statistics.</a:t>
            </a:r>
          </a:p>
          <a:p>
            <a:pPr algn="l"/>
            <a:r>
              <a:rPr lang="en-US" i="0" dirty="0">
                <a:effectLst/>
                <a:latin typeface="Inter"/>
              </a:rPr>
              <a:t>Performance Results:</a:t>
            </a:r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Throughput: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124,000 packets/sec for small packets (64B).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58,000 packets/sec for large packets (1518B).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Bottlenecks: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Synchronization between threads slows things down.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Adding a second CPU doesn’t always help due to lock contention.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574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A451-E6AD-D3D3-6FCD-CC01D86D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Inter"/>
              </a:rPr>
              <a:t>Challenges &amp; 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09A71-74D2-22FA-69FC-B419B0B3A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i="0" dirty="0">
                <a:effectLst/>
                <a:latin typeface="Inter"/>
              </a:rPr>
              <a:t>Challenges: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Synchronization is the main bottleneck.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Limited by FPGA resources (memory, clock speed).</a:t>
            </a:r>
          </a:p>
          <a:p>
            <a:pPr algn="l"/>
            <a:r>
              <a:rPr lang="en-US" i="0" dirty="0">
                <a:effectLst/>
                <a:latin typeface="Inter"/>
              </a:rPr>
              <a:t>Future Work: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effectLst/>
                <a:latin typeface="Inter"/>
              </a:rPr>
              <a:t>Custom Accelerators: Add specialized hardware to speed up specific tasks.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i="0" dirty="0">
                <a:effectLst/>
                <a:latin typeface="Inter"/>
              </a:rPr>
              <a:t>Transactional Execution: Allow more threads to work in parallel, detect conflicts, and retry if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97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D1FCE-B2B6-D9B5-C9F9-9551EAF74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Inter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81ED2-C1B2-5026-9E3C-B07A0CD74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5415"/>
            <a:ext cx="10515600" cy="3991547"/>
          </a:xfrm>
        </p:spPr>
        <p:txBody>
          <a:bodyPr/>
          <a:lstStyle/>
          <a:p>
            <a:r>
              <a:rPr lang="en-US" dirty="0"/>
              <a:t>Key Takeaways:</a:t>
            </a:r>
          </a:p>
          <a:p>
            <a:pPr lvl="1"/>
            <a:r>
              <a:rPr lang="en-US" dirty="0" err="1"/>
              <a:t>NetThreads</a:t>
            </a:r>
            <a:r>
              <a:rPr lang="en-US" dirty="0"/>
              <a:t> makes it easier to program complex network applications on FPGAs.</a:t>
            </a:r>
          </a:p>
          <a:p>
            <a:pPr lvl="1"/>
            <a:r>
              <a:rPr lang="en-US" dirty="0"/>
              <a:t>Multithreading helps handle delays and improves efficiency.</a:t>
            </a:r>
          </a:p>
          <a:p>
            <a:pPr lvl="1"/>
            <a:r>
              <a:rPr lang="en-US" dirty="0"/>
              <a:t>Synchronization is a challenge, but future improvements like custom accelerators and transactional execution could help.</a:t>
            </a:r>
          </a:p>
        </p:txBody>
      </p:sp>
    </p:spTree>
    <p:extLst>
      <p:ext uri="{BB962C8B-B14F-4D97-AF65-F5344CB8AC3E}">
        <p14:creationId xmlns:p14="http://schemas.microsoft.com/office/powerpoint/2010/main" val="1330852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44BB00-5A04-7E4D-B804-449B45B16A6B}"/>
              </a:ext>
            </a:extLst>
          </p:cNvPr>
          <p:cNvSpPr/>
          <p:nvPr/>
        </p:nvSpPr>
        <p:spPr>
          <a:xfrm>
            <a:off x="4125468" y="543274"/>
            <a:ext cx="3674364" cy="96926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NetThreads</a:t>
            </a:r>
            <a:r>
              <a:rPr lang="en-US" dirty="0"/>
              <a:t> Architecture (2 CPUs)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964D7B9-45C0-4F3A-7AE3-539343BD8135}"/>
              </a:ext>
            </a:extLst>
          </p:cNvPr>
          <p:cNvSpPr/>
          <p:nvPr/>
        </p:nvSpPr>
        <p:spPr>
          <a:xfrm>
            <a:off x="4123944" y="1521365"/>
            <a:ext cx="1874520" cy="86868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60BE00-88CB-83CF-CC2A-376DC951A2A1}"/>
              </a:ext>
            </a:extLst>
          </p:cNvPr>
          <p:cNvSpPr/>
          <p:nvPr/>
        </p:nvSpPr>
        <p:spPr>
          <a:xfrm>
            <a:off x="5998464" y="1521365"/>
            <a:ext cx="1801368" cy="86868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761CB9-8EC2-8DC5-4BD7-9329D3949E3A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056632" y="2390045"/>
            <a:ext cx="4572" cy="13407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8450AB-470C-175C-084C-5910BA9DCAA6}"/>
              </a:ext>
            </a:extLst>
          </p:cNvPr>
          <p:cNvCxnSpPr>
            <a:cxnSpLocks/>
          </p:cNvCxnSpPr>
          <p:nvPr/>
        </p:nvCxnSpPr>
        <p:spPr>
          <a:xfrm flipH="1">
            <a:off x="6928866" y="2390044"/>
            <a:ext cx="4572" cy="13407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be 10">
            <a:extLst>
              <a:ext uri="{FF2B5EF4-FFF2-40B4-BE49-F238E27FC236}">
                <a16:creationId xmlns:a16="http://schemas.microsoft.com/office/drawing/2014/main" id="{A3830590-EB3A-6919-0044-0164297E31DA}"/>
              </a:ext>
            </a:extLst>
          </p:cNvPr>
          <p:cNvSpPr/>
          <p:nvPr/>
        </p:nvSpPr>
        <p:spPr>
          <a:xfrm>
            <a:off x="4288536" y="3730751"/>
            <a:ext cx="1341882" cy="2341499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Buffer</a:t>
            </a:r>
          </a:p>
          <a:p>
            <a:pPr algn="ctr"/>
            <a:r>
              <a:rPr lang="en-US" dirty="0"/>
              <a:t>(16KB)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4799DD2B-5324-3DC2-1F49-4C806650C33B}"/>
              </a:ext>
            </a:extLst>
          </p:cNvPr>
          <p:cNvSpPr/>
          <p:nvPr/>
        </p:nvSpPr>
        <p:spPr>
          <a:xfrm>
            <a:off x="6228207" y="3730750"/>
            <a:ext cx="1341882" cy="2341499"/>
          </a:xfrm>
          <a:prstGeom prst="cub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Buffer</a:t>
            </a:r>
          </a:p>
          <a:p>
            <a:pPr algn="ctr"/>
            <a:r>
              <a:rPr lang="en-US" dirty="0"/>
              <a:t>(16KB)</a:t>
            </a:r>
          </a:p>
          <a:p>
            <a:pPr algn="ctr"/>
            <a:endParaRPr lang="en-US" dirty="0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2818DB41-79A8-3B57-A3F3-C86165DF0593}"/>
              </a:ext>
            </a:extLst>
          </p:cNvPr>
          <p:cNvSpPr/>
          <p:nvPr/>
        </p:nvSpPr>
        <p:spPr>
          <a:xfrm>
            <a:off x="8868537" y="3730750"/>
            <a:ext cx="1341882" cy="1164338"/>
          </a:xfrm>
          <a:prstGeom prst="cub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Shared Memory</a:t>
            </a:r>
          </a:p>
          <a:p>
            <a:pPr algn="ctr"/>
            <a:r>
              <a:rPr lang="en-US" dirty="0"/>
              <a:t>(Cache)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85C0A375-F758-613F-5D70-392C6E5C693E}"/>
              </a:ext>
            </a:extLst>
          </p:cNvPr>
          <p:cNvSpPr/>
          <p:nvPr/>
        </p:nvSpPr>
        <p:spPr>
          <a:xfrm>
            <a:off x="8645652" y="5495543"/>
            <a:ext cx="1341882" cy="681419"/>
          </a:xfrm>
          <a:prstGeom prst="cub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DDR2 SDRAM</a:t>
            </a:r>
          </a:p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6E085F-F836-AB44-DCE3-3600EBE3DD3C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9401770" y="4901499"/>
            <a:ext cx="4219" cy="59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845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448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Inter</vt:lpstr>
      <vt:lpstr>Office Theme</vt:lpstr>
      <vt:lpstr>NetThreads: Programming NetFPGA with Threaded Software</vt:lpstr>
      <vt:lpstr>Goals and key idea</vt:lpstr>
      <vt:lpstr>NetThreads: A Multithreaded Multiprocessor System</vt:lpstr>
      <vt:lpstr>Multithreaded Soft Processors</vt:lpstr>
      <vt:lpstr> Applications &amp; Results :: Applications Tested </vt:lpstr>
      <vt:lpstr>Challenges &amp; Future Work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Sarthak Jain</dc:creator>
  <cp:lastModifiedBy>Sarthak Jain</cp:lastModifiedBy>
  <cp:revision>2</cp:revision>
  <dcterms:created xsi:type="dcterms:W3CDTF">2025-03-11T05:52:25Z</dcterms:created>
  <dcterms:modified xsi:type="dcterms:W3CDTF">2025-03-12T05:38:57Z</dcterms:modified>
</cp:coreProperties>
</file>