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70" r:id="rId7"/>
    <p:sldId id="261" r:id="rId8"/>
    <p:sldId id="264" r:id="rId9"/>
    <p:sldId id="263" r:id="rId10"/>
    <p:sldId id="271" r:id="rId11"/>
    <p:sldId id="272" r:id="rId12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66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886713"/>
            <a:ext cx="8254390" cy="329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04" y="1301623"/>
            <a:ext cx="8232775" cy="522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8901" y="3420871"/>
            <a:ext cx="3258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PBEL</a:t>
            </a:r>
            <a:r>
              <a:rPr sz="2400" spc="-185" dirty="0"/>
              <a:t> </a:t>
            </a:r>
            <a:r>
              <a:rPr sz="2400" dirty="0"/>
              <a:t>Virtual</a:t>
            </a:r>
            <a:r>
              <a:rPr sz="2400" spc="-95" dirty="0"/>
              <a:t> </a:t>
            </a:r>
            <a:r>
              <a:rPr sz="2400" spc="-10" dirty="0"/>
              <a:t>Internship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703957" y="4338573"/>
            <a:ext cx="46469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Project</a:t>
            </a:r>
            <a:r>
              <a:rPr sz="1800" b="1" spc="-9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Title: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lang="en-IN" b="1" spc="-10" dirty="0" err="1">
                <a:solidFill>
                  <a:srgbClr val="2E5395"/>
                </a:solidFill>
                <a:latin typeface="Times New Roman"/>
                <a:cs typeface="Times New Roman"/>
              </a:rPr>
              <a:t>TanStack</a:t>
            </a:r>
            <a:r>
              <a:rPr lang="en-IN" b="1" spc="-1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lang="en-IN" b="1" spc="-10" dirty="0" err="1">
                <a:solidFill>
                  <a:srgbClr val="2E5395"/>
                </a:solidFill>
                <a:latin typeface="Times New Roman"/>
                <a:cs typeface="Times New Roman"/>
              </a:rPr>
              <a:t>Shadcn</a:t>
            </a:r>
            <a:r>
              <a:rPr lang="en-IN" b="1" spc="-10" dirty="0">
                <a:solidFill>
                  <a:srgbClr val="2E5395"/>
                </a:solidFill>
                <a:latin typeface="Times New Roman"/>
                <a:cs typeface="Times New Roman"/>
              </a:rPr>
              <a:t> Weather App</a:t>
            </a:r>
            <a:endParaRPr b="1" spc="-10" dirty="0">
              <a:solidFill>
                <a:srgbClr val="2E5395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78982" y="5476741"/>
            <a:ext cx="2177415" cy="57213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latin typeface="Times New Roman"/>
                <a:cs typeface="Times New Roman"/>
              </a:rPr>
              <a:t>Submitted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spc="-25" dirty="0">
                <a:latin typeface="Times New Roman"/>
                <a:cs typeface="Times New Roman"/>
              </a:rPr>
              <a:t>To:</a:t>
            </a:r>
            <a:endParaRPr sz="16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latin typeface="Times New Roman"/>
                <a:cs typeface="Times New Roman"/>
              </a:rPr>
              <a:t>Name: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Mr.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Deepanshu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Kumar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476741"/>
            <a:ext cx="4013200" cy="8070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10" dirty="0">
                <a:latin typeface="Calibri"/>
                <a:cs typeface="Calibri"/>
              </a:rPr>
              <a:t>Submitted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By: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latin typeface="Times New Roman"/>
                <a:cs typeface="Times New Roman"/>
              </a:rPr>
              <a:t>Name</a:t>
            </a:r>
            <a:r>
              <a:rPr sz="1400" i="1" dirty="0">
                <a:latin typeface="Times New Roman"/>
                <a:cs typeface="Times New Roman"/>
              </a:rPr>
              <a:t>:</a:t>
            </a:r>
            <a:r>
              <a:rPr sz="1400" i="1" spc="-50" dirty="0">
                <a:latin typeface="Times New Roman"/>
                <a:cs typeface="Times New Roman"/>
              </a:rPr>
              <a:t> </a:t>
            </a:r>
            <a:r>
              <a:rPr lang="en-IN" sz="1400" dirty="0">
                <a:latin typeface="Times New Roman"/>
                <a:cs typeface="Times New Roman"/>
              </a:rPr>
              <a:t>Sarthak Gupta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400" dirty="0">
                <a:latin typeface="Times New Roman"/>
                <a:cs typeface="Times New Roman"/>
              </a:rPr>
              <a:t>College</a:t>
            </a:r>
            <a:r>
              <a:rPr sz="1400" i="1" dirty="0">
                <a:latin typeface="Times New Roman"/>
                <a:cs typeface="Times New Roman"/>
              </a:rPr>
              <a:t>:</a:t>
            </a:r>
            <a:r>
              <a:rPr sz="1400" i="1" spc="-20" dirty="0">
                <a:latin typeface="Times New Roman"/>
                <a:cs typeface="Times New Roman"/>
              </a:rPr>
              <a:t> </a:t>
            </a:r>
            <a:r>
              <a:rPr lang="en-IN" sz="1400" dirty="0">
                <a:latin typeface="Times New Roman"/>
                <a:cs typeface="Times New Roman"/>
              </a:rPr>
              <a:t>United Institute of </a:t>
            </a:r>
            <a:r>
              <a:rPr sz="1400" spc="-10" dirty="0">
                <a:latin typeface="Times New Roman"/>
                <a:cs typeface="Times New Roman"/>
              </a:rPr>
              <a:t>Management</a:t>
            </a:r>
            <a:endParaRPr sz="14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1325" y="981075"/>
            <a:ext cx="4143375" cy="200532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04800" y="304799"/>
            <a:ext cx="9451975" cy="7165975"/>
          </a:xfrm>
          <a:custGeom>
            <a:avLst/>
            <a:gdLst/>
            <a:ahLst/>
            <a:cxnLst/>
            <a:rect l="l" t="t" r="r" b="b"/>
            <a:pathLst>
              <a:path w="9451975" h="7165975">
                <a:moveTo>
                  <a:pt x="9451581" y="7159460"/>
                </a:moveTo>
                <a:lnTo>
                  <a:pt x="9445498" y="7159460"/>
                </a:lnTo>
                <a:lnTo>
                  <a:pt x="6096" y="7159460"/>
                </a:lnTo>
                <a:lnTo>
                  <a:pt x="0" y="7159460"/>
                </a:lnTo>
                <a:lnTo>
                  <a:pt x="0" y="7165543"/>
                </a:lnTo>
                <a:lnTo>
                  <a:pt x="6096" y="7165543"/>
                </a:lnTo>
                <a:lnTo>
                  <a:pt x="9445498" y="7165543"/>
                </a:lnTo>
                <a:lnTo>
                  <a:pt x="9451581" y="7165543"/>
                </a:lnTo>
                <a:lnTo>
                  <a:pt x="9451581" y="7159460"/>
                </a:lnTo>
                <a:close/>
              </a:path>
              <a:path w="9451975" h="7165975">
                <a:moveTo>
                  <a:pt x="9451581" y="0"/>
                </a:moveTo>
                <a:lnTo>
                  <a:pt x="9445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7159447"/>
                </a:lnTo>
                <a:lnTo>
                  <a:pt x="6096" y="7159447"/>
                </a:lnTo>
                <a:lnTo>
                  <a:pt x="6096" y="6096"/>
                </a:lnTo>
                <a:lnTo>
                  <a:pt x="9445498" y="6096"/>
                </a:lnTo>
                <a:lnTo>
                  <a:pt x="9445498" y="7159447"/>
                </a:lnTo>
                <a:lnTo>
                  <a:pt x="9451581" y="7159447"/>
                </a:lnTo>
                <a:lnTo>
                  <a:pt x="9451581" y="6096"/>
                </a:lnTo>
                <a:lnTo>
                  <a:pt x="9451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07DB378-03BB-64B4-E0BC-CA1751C3E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B38555F7-5920-DF9A-2254-CCCC3B53DE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0" y="1771710"/>
            <a:ext cx="8686800" cy="422897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F9B74BEB-D8F1-7486-B96D-B4293BADD595}"/>
              </a:ext>
            </a:extLst>
          </p:cNvPr>
          <p:cNvSpPr/>
          <p:nvPr/>
        </p:nvSpPr>
        <p:spPr>
          <a:xfrm>
            <a:off x="304800" y="304799"/>
            <a:ext cx="9451975" cy="7165975"/>
          </a:xfrm>
          <a:custGeom>
            <a:avLst/>
            <a:gdLst/>
            <a:ahLst/>
            <a:cxnLst/>
            <a:rect l="l" t="t" r="r" b="b"/>
            <a:pathLst>
              <a:path w="9451975" h="7165975">
                <a:moveTo>
                  <a:pt x="9451581" y="7159460"/>
                </a:moveTo>
                <a:lnTo>
                  <a:pt x="9445498" y="7159460"/>
                </a:lnTo>
                <a:lnTo>
                  <a:pt x="6096" y="7159460"/>
                </a:lnTo>
                <a:lnTo>
                  <a:pt x="0" y="7159460"/>
                </a:lnTo>
                <a:lnTo>
                  <a:pt x="0" y="7165543"/>
                </a:lnTo>
                <a:lnTo>
                  <a:pt x="6096" y="7165543"/>
                </a:lnTo>
                <a:lnTo>
                  <a:pt x="9445498" y="7165543"/>
                </a:lnTo>
                <a:lnTo>
                  <a:pt x="9451581" y="7165543"/>
                </a:lnTo>
                <a:lnTo>
                  <a:pt x="9451581" y="7159460"/>
                </a:lnTo>
                <a:close/>
              </a:path>
              <a:path w="9451975" h="7165975">
                <a:moveTo>
                  <a:pt x="9451581" y="0"/>
                </a:moveTo>
                <a:lnTo>
                  <a:pt x="9445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7159447"/>
                </a:lnTo>
                <a:lnTo>
                  <a:pt x="6096" y="7159447"/>
                </a:lnTo>
                <a:lnTo>
                  <a:pt x="6096" y="6096"/>
                </a:lnTo>
                <a:lnTo>
                  <a:pt x="9445498" y="6096"/>
                </a:lnTo>
                <a:lnTo>
                  <a:pt x="9445498" y="7159447"/>
                </a:lnTo>
                <a:lnTo>
                  <a:pt x="9451581" y="7159447"/>
                </a:lnTo>
                <a:lnTo>
                  <a:pt x="9451581" y="6096"/>
                </a:lnTo>
                <a:lnTo>
                  <a:pt x="9451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455F956-A93D-02E1-4C9B-47D6DD35A076}"/>
              </a:ext>
            </a:extLst>
          </p:cNvPr>
          <p:cNvSpPr txBox="1"/>
          <p:nvPr/>
        </p:nvSpPr>
        <p:spPr>
          <a:xfrm>
            <a:off x="3066275" y="410519"/>
            <a:ext cx="3925850" cy="125547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4000" b="1" i="1" spc="-25" dirty="0">
                <a:latin typeface="Calibri"/>
                <a:cs typeface="Calibri"/>
              </a:rPr>
              <a:t>WEATHER DETAILS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4000" b="1" i="1" spc="-25" dirty="0">
                <a:latin typeface="Calibri"/>
                <a:cs typeface="Calibri"/>
              </a:rPr>
              <a:t>5-DAYS FORECAST</a:t>
            </a:r>
            <a:endParaRPr sz="4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694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4DFBAE3-07A5-F566-D400-B525F634A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02B6B1F2-A7D0-4A37-B562-9D638457DE9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79" y="1799448"/>
            <a:ext cx="8842841" cy="5181600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70240CD3-6E7E-9108-9D09-0275DA024927}"/>
              </a:ext>
            </a:extLst>
          </p:cNvPr>
          <p:cNvSpPr/>
          <p:nvPr/>
        </p:nvSpPr>
        <p:spPr>
          <a:xfrm>
            <a:off x="304800" y="304799"/>
            <a:ext cx="9451975" cy="7165975"/>
          </a:xfrm>
          <a:custGeom>
            <a:avLst/>
            <a:gdLst/>
            <a:ahLst/>
            <a:cxnLst/>
            <a:rect l="l" t="t" r="r" b="b"/>
            <a:pathLst>
              <a:path w="9451975" h="7165975">
                <a:moveTo>
                  <a:pt x="9451581" y="7159460"/>
                </a:moveTo>
                <a:lnTo>
                  <a:pt x="9445498" y="7159460"/>
                </a:lnTo>
                <a:lnTo>
                  <a:pt x="6096" y="7159460"/>
                </a:lnTo>
                <a:lnTo>
                  <a:pt x="0" y="7159460"/>
                </a:lnTo>
                <a:lnTo>
                  <a:pt x="0" y="7165543"/>
                </a:lnTo>
                <a:lnTo>
                  <a:pt x="6096" y="7165543"/>
                </a:lnTo>
                <a:lnTo>
                  <a:pt x="9445498" y="7165543"/>
                </a:lnTo>
                <a:lnTo>
                  <a:pt x="9451581" y="7165543"/>
                </a:lnTo>
                <a:lnTo>
                  <a:pt x="9451581" y="7159460"/>
                </a:lnTo>
                <a:close/>
              </a:path>
              <a:path w="9451975" h="7165975">
                <a:moveTo>
                  <a:pt x="9451581" y="0"/>
                </a:moveTo>
                <a:lnTo>
                  <a:pt x="9445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7159447"/>
                </a:lnTo>
                <a:lnTo>
                  <a:pt x="6096" y="7159447"/>
                </a:lnTo>
                <a:lnTo>
                  <a:pt x="6096" y="6096"/>
                </a:lnTo>
                <a:lnTo>
                  <a:pt x="9445498" y="6096"/>
                </a:lnTo>
                <a:lnTo>
                  <a:pt x="9445498" y="7159447"/>
                </a:lnTo>
                <a:lnTo>
                  <a:pt x="9451581" y="7159447"/>
                </a:lnTo>
                <a:lnTo>
                  <a:pt x="9451581" y="6096"/>
                </a:lnTo>
                <a:lnTo>
                  <a:pt x="9451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1F9FD49-53C2-17A1-0CAD-44DF7BBBE880}"/>
              </a:ext>
            </a:extLst>
          </p:cNvPr>
          <p:cNvSpPr txBox="1"/>
          <p:nvPr/>
        </p:nvSpPr>
        <p:spPr>
          <a:xfrm>
            <a:off x="2676137" y="791352"/>
            <a:ext cx="4706125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4000" b="1" i="1" spc="-25" dirty="0">
                <a:latin typeface="Calibri"/>
                <a:cs typeface="Calibri"/>
              </a:rPr>
              <a:t>TEMPERATURE CHART</a:t>
            </a:r>
            <a:endParaRPr sz="4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063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838324"/>
            <a:ext cx="7919720" cy="110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Times New Roman"/>
                <a:cs typeface="Times New Roman"/>
              </a:rPr>
              <a:t>Declaration</a:t>
            </a:r>
            <a:endParaRPr sz="16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8700"/>
              </a:lnSpc>
              <a:spcBef>
                <a:spcPts val="725"/>
              </a:spcBef>
            </a:pPr>
            <a:r>
              <a:rPr sz="1400" dirty="0">
                <a:latin typeface="Calibri"/>
                <a:cs typeface="Calibri"/>
              </a:rPr>
              <a:t>I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hereby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declare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project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report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titled “</a:t>
            </a:r>
            <a:r>
              <a:rPr lang="en-IN" sz="1400" dirty="0" err="1">
                <a:latin typeface="Calibri"/>
                <a:cs typeface="Calibri"/>
              </a:rPr>
              <a:t>TanStack</a:t>
            </a:r>
            <a:r>
              <a:rPr lang="en-IN" sz="1400" dirty="0">
                <a:latin typeface="Calibri"/>
                <a:cs typeface="Calibri"/>
              </a:rPr>
              <a:t> </a:t>
            </a:r>
            <a:r>
              <a:rPr lang="en-IN" sz="1400" dirty="0" err="1">
                <a:latin typeface="Calibri"/>
                <a:cs typeface="Calibri"/>
              </a:rPr>
              <a:t>Shadcn</a:t>
            </a:r>
            <a:r>
              <a:rPr lang="en-IN" sz="1400" dirty="0">
                <a:latin typeface="Calibri"/>
                <a:cs typeface="Calibri"/>
              </a:rPr>
              <a:t> Weather App</a:t>
            </a:r>
            <a:r>
              <a:rPr sz="1400" dirty="0">
                <a:latin typeface="Calibri"/>
                <a:cs typeface="Calibri"/>
              </a:rPr>
              <a:t>” is a result of my own work carried out during the IBM PBEL Virtual Internship. The project is original, and no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been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copied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or </a:t>
            </a:r>
            <a:r>
              <a:rPr sz="1400" spc="-20" dirty="0">
                <a:latin typeface="Calibri"/>
                <a:cs typeface="Calibri"/>
              </a:rPr>
              <a:t>submitted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elsewhere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other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course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internship.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" y="3227704"/>
            <a:ext cx="8232775" cy="22860"/>
            <a:chOff x="914400" y="3227704"/>
            <a:chExt cx="8232775" cy="22860"/>
          </a:xfrm>
        </p:grpSpPr>
        <p:sp>
          <p:nvSpPr>
            <p:cNvPr id="4" name="object 4"/>
            <p:cNvSpPr/>
            <p:nvPr/>
          </p:nvSpPr>
          <p:spPr>
            <a:xfrm>
              <a:off x="914400" y="3227717"/>
              <a:ext cx="8229600" cy="21590"/>
            </a:xfrm>
            <a:custGeom>
              <a:avLst/>
              <a:gdLst/>
              <a:ahLst/>
              <a:cxnLst/>
              <a:rect l="l" t="t" r="r" b="b"/>
              <a:pathLst>
                <a:path w="8229600" h="21589">
                  <a:moveTo>
                    <a:pt x="8229600" y="0"/>
                  </a:moveTo>
                  <a:lnTo>
                    <a:pt x="0" y="0"/>
                  </a:lnTo>
                  <a:lnTo>
                    <a:pt x="0" y="21577"/>
                  </a:lnTo>
                  <a:lnTo>
                    <a:pt x="8229600" y="21577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745" y="322910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4704" y="3229101"/>
              <a:ext cx="8232140" cy="18415"/>
            </a:xfrm>
            <a:custGeom>
              <a:avLst/>
              <a:gdLst/>
              <a:ahLst/>
              <a:cxnLst/>
              <a:rect l="l" t="t" r="r" b="b"/>
              <a:pathLst>
                <a:path w="8232140" h="18414">
                  <a:moveTo>
                    <a:pt x="3048" y="3048"/>
                  </a:moveTo>
                  <a:lnTo>
                    <a:pt x="0" y="3048"/>
                  </a:lnTo>
                  <a:lnTo>
                    <a:pt x="0" y="18288"/>
                  </a:lnTo>
                  <a:lnTo>
                    <a:pt x="3048" y="18288"/>
                  </a:lnTo>
                  <a:lnTo>
                    <a:pt x="3048" y="3048"/>
                  </a:lnTo>
                  <a:close/>
                </a:path>
                <a:path w="8232140" h="18414">
                  <a:moveTo>
                    <a:pt x="8232076" y="0"/>
                  </a:moveTo>
                  <a:lnTo>
                    <a:pt x="8229041" y="0"/>
                  </a:lnTo>
                  <a:lnTo>
                    <a:pt x="8229041" y="3048"/>
                  </a:lnTo>
                  <a:lnTo>
                    <a:pt x="8232076" y="3048"/>
                  </a:lnTo>
                  <a:lnTo>
                    <a:pt x="823207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3745" y="3232149"/>
              <a:ext cx="3175" cy="15240"/>
            </a:xfrm>
            <a:custGeom>
              <a:avLst/>
              <a:gdLst/>
              <a:ahLst/>
              <a:cxnLst/>
              <a:rect l="l" t="t" r="r" b="b"/>
              <a:pathLst>
                <a:path w="3175" h="15239">
                  <a:moveTo>
                    <a:pt x="3047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047" y="15239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4704" y="3247389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8"/>
                  </a:lnTo>
                  <a:lnTo>
                    <a:pt x="3047" y="3048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4704" y="3247389"/>
              <a:ext cx="8232140" cy="3175"/>
            </a:xfrm>
            <a:custGeom>
              <a:avLst/>
              <a:gdLst/>
              <a:ahLst/>
              <a:cxnLst/>
              <a:rect l="l" t="t" r="r" b="b"/>
              <a:pathLst>
                <a:path w="8232140" h="3175">
                  <a:moveTo>
                    <a:pt x="822896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48"/>
                  </a:lnTo>
                  <a:lnTo>
                    <a:pt x="3048" y="3048"/>
                  </a:lnTo>
                  <a:lnTo>
                    <a:pt x="8228965" y="3048"/>
                  </a:lnTo>
                  <a:lnTo>
                    <a:pt x="8228965" y="0"/>
                  </a:lnTo>
                  <a:close/>
                </a:path>
                <a:path w="8232140" h="3175">
                  <a:moveTo>
                    <a:pt x="8232076" y="0"/>
                  </a:moveTo>
                  <a:lnTo>
                    <a:pt x="8229041" y="0"/>
                  </a:lnTo>
                  <a:lnTo>
                    <a:pt x="8229041" y="3048"/>
                  </a:lnTo>
                  <a:lnTo>
                    <a:pt x="8232076" y="3048"/>
                  </a:lnTo>
                  <a:lnTo>
                    <a:pt x="823207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02004" y="4500117"/>
            <a:ext cx="8194675" cy="1978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latin typeface="Times New Roman"/>
                <a:cs typeface="Times New Roman"/>
              </a:rPr>
              <a:t>Acknowledgement</a:t>
            </a:r>
            <a:endParaRPr sz="1600" dirty="0">
              <a:latin typeface="Times New Roman"/>
              <a:cs typeface="Times New Roman"/>
            </a:endParaRPr>
          </a:p>
          <a:p>
            <a:pPr marL="12700" marR="553085" algn="just">
              <a:lnSpc>
                <a:spcPct val="118700"/>
              </a:lnSpc>
              <a:spcBef>
                <a:spcPts val="750"/>
              </a:spcBef>
            </a:pPr>
            <a:r>
              <a:rPr sz="1400" dirty="0">
                <a:latin typeface="Calibri"/>
                <a:cs typeface="Calibri"/>
              </a:rPr>
              <a:t>I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would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like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express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my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heartfelt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gratitude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Project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guide,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Mr.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Deepanshu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Kumar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their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valuable </a:t>
            </a:r>
            <a:r>
              <a:rPr sz="1400" dirty="0">
                <a:latin typeface="Calibri"/>
                <a:cs typeface="Calibri"/>
              </a:rPr>
              <a:t>support,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guidance,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encouragement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throughout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project.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Their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constructive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feedback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constant motivation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helped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complete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internship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successfully.</a:t>
            </a:r>
            <a:endParaRPr sz="1400" dirty="0">
              <a:latin typeface="Calibri"/>
              <a:cs typeface="Calibri"/>
            </a:endParaRPr>
          </a:p>
          <a:p>
            <a:pPr marL="12700" marR="5080">
              <a:lnSpc>
                <a:spcPct val="118600"/>
              </a:lnSpc>
              <a:spcBef>
                <a:spcPts val="745"/>
              </a:spcBef>
            </a:pPr>
            <a:r>
              <a:rPr sz="1400" dirty="0">
                <a:latin typeface="Calibri"/>
                <a:cs typeface="Calibri"/>
              </a:rPr>
              <a:t>I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extend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my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sincere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thanks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IBM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PBEL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team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offering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incredible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opportunity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gain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practical experience.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appreciation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goes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college,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KCC</a:t>
            </a:r>
            <a:r>
              <a:rPr sz="1400" i="1" spc="-35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Institute</a:t>
            </a:r>
            <a:r>
              <a:rPr sz="1400" i="1" spc="-3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of</a:t>
            </a:r>
            <a:r>
              <a:rPr sz="1400" i="1" spc="-5" dirty="0">
                <a:latin typeface="Calibri"/>
                <a:cs typeface="Calibri"/>
              </a:rPr>
              <a:t> </a:t>
            </a:r>
            <a:r>
              <a:rPr sz="1400" i="1" spc="-25" dirty="0">
                <a:latin typeface="Calibri"/>
                <a:cs typeface="Calibri"/>
              </a:rPr>
              <a:t>Technology</a:t>
            </a:r>
            <a:r>
              <a:rPr sz="1400" i="1" spc="-35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and</a:t>
            </a:r>
            <a:r>
              <a:rPr sz="1400" i="1" spc="-10" dirty="0">
                <a:latin typeface="Calibri"/>
                <a:cs typeface="Calibri"/>
              </a:rPr>
              <a:t> Management</a:t>
            </a:r>
            <a:r>
              <a:rPr sz="1400" spc="-10" dirty="0">
                <a:latin typeface="Calibri"/>
                <a:cs typeface="Calibri"/>
              </a:rPr>
              <a:t>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peers </a:t>
            </a:r>
            <a:r>
              <a:rPr sz="1400" dirty="0">
                <a:latin typeface="Calibri"/>
                <a:cs typeface="Calibri"/>
              </a:rPr>
              <a:t>who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supported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during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course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internship.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4400" y="6744969"/>
            <a:ext cx="8232775" cy="24130"/>
            <a:chOff x="914400" y="6744969"/>
            <a:chExt cx="8232775" cy="24130"/>
          </a:xfrm>
        </p:grpSpPr>
        <p:sp>
          <p:nvSpPr>
            <p:cNvPr id="12" name="object 12"/>
            <p:cNvSpPr/>
            <p:nvPr/>
          </p:nvSpPr>
          <p:spPr>
            <a:xfrm>
              <a:off x="914400" y="6744969"/>
              <a:ext cx="8229600" cy="21590"/>
            </a:xfrm>
            <a:custGeom>
              <a:avLst/>
              <a:gdLst/>
              <a:ahLst/>
              <a:cxnLst/>
              <a:rect l="l" t="t" r="r" b="b"/>
              <a:pathLst>
                <a:path w="8229600" h="21590">
                  <a:moveTo>
                    <a:pt x="8229600" y="0"/>
                  </a:moveTo>
                  <a:lnTo>
                    <a:pt x="0" y="0"/>
                  </a:lnTo>
                  <a:lnTo>
                    <a:pt x="0" y="21590"/>
                  </a:lnTo>
                  <a:lnTo>
                    <a:pt x="8229600" y="21590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43745" y="6747662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4704" y="6747674"/>
              <a:ext cx="8232140" cy="18415"/>
            </a:xfrm>
            <a:custGeom>
              <a:avLst/>
              <a:gdLst/>
              <a:ahLst/>
              <a:cxnLst/>
              <a:rect l="l" t="t" r="r" b="b"/>
              <a:pathLst>
                <a:path w="8232140" h="18415">
                  <a:moveTo>
                    <a:pt x="3048" y="3035"/>
                  </a:moveTo>
                  <a:lnTo>
                    <a:pt x="0" y="3035"/>
                  </a:lnTo>
                  <a:lnTo>
                    <a:pt x="0" y="18275"/>
                  </a:lnTo>
                  <a:lnTo>
                    <a:pt x="3048" y="18275"/>
                  </a:lnTo>
                  <a:lnTo>
                    <a:pt x="3048" y="3035"/>
                  </a:lnTo>
                  <a:close/>
                </a:path>
                <a:path w="8232140" h="18415">
                  <a:moveTo>
                    <a:pt x="8232076" y="0"/>
                  </a:moveTo>
                  <a:lnTo>
                    <a:pt x="8229041" y="0"/>
                  </a:lnTo>
                  <a:lnTo>
                    <a:pt x="8229041" y="3035"/>
                  </a:lnTo>
                  <a:lnTo>
                    <a:pt x="8232076" y="3035"/>
                  </a:lnTo>
                  <a:lnTo>
                    <a:pt x="8232076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43745" y="6750710"/>
              <a:ext cx="3175" cy="15240"/>
            </a:xfrm>
            <a:custGeom>
              <a:avLst/>
              <a:gdLst/>
              <a:ahLst/>
              <a:cxnLst/>
              <a:rect l="l" t="t" r="r" b="b"/>
              <a:pathLst>
                <a:path w="3175" h="15240">
                  <a:moveTo>
                    <a:pt x="3047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3047" y="15239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4704" y="6765950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7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3047"/>
                  </a:lnTo>
                  <a:lnTo>
                    <a:pt x="3047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4704" y="6765962"/>
              <a:ext cx="8232140" cy="3175"/>
            </a:xfrm>
            <a:custGeom>
              <a:avLst/>
              <a:gdLst/>
              <a:ahLst/>
              <a:cxnLst/>
              <a:rect l="l" t="t" r="r" b="b"/>
              <a:pathLst>
                <a:path w="8232140" h="3175">
                  <a:moveTo>
                    <a:pt x="8228965" y="0"/>
                  </a:moveTo>
                  <a:lnTo>
                    <a:pt x="3048" y="0"/>
                  </a:lnTo>
                  <a:lnTo>
                    <a:pt x="0" y="0"/>
                  </a:lnTo>
                  <a:lnTo>
                    <a:pt x="0" y="3035"/>
                  </a:lnTo>
                  <a:lnTo>
                    <a:pt x="3048" y="3035"/>
                  </a:lnTo>
                  <a:lnTo>
                    <a:pt x="8228965" y="3035"/>
                  </a:lnTo>
                  <a:lnTo>
                    <a:pt x="8228965" y="0"/>
                  </a:lnTo>
                  <a:close/>
                </a:path>
                <a:path w="8232140" h="3175">
                  <a:moveTo>
                    <a:pt x="8232076" y="0"/>
                  </a:moveTo>
                  <a:lnTo>
                    <a:pt x="8229041" y="0"/>
                  </a:lnTo>
                  <a:lnTo>
                    <a:pt x="8229041" y="3035"/>
                  </a:lnTo>
                  <a:lnTo>
                    <a:pt x="8232076" y="3035"/>
                  </a:lnTo>
                  <a:lnTo>
                    <a:pt x="8232076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304800" y="304799"/>
            <a:ext cx="9451975" cy="7165975"/>
          </a:xfrm>
          <a:custGeom>
            <a:avLst/>
            <a:gdLst/>
            <a:ahLst/>
            <a:cxnLst/>
            <a:rect l="l" t="t" r="r" b="b"/>
            <a:pathLst>
              <a:path w="9451975" h="7165975">
                <a:moveTo>
                  <a:pt x="9451581" y="7159460"/>
                </a:moveTo>
                <a:lnTo>
                  <a:pt x="9445498" y="7159460"/>
                </a:lnTo>
                <a:lnTo>
                  <a:pt x="6096" y="7159460"/>
                </a:lnTo>
                <a:lnTo>
                  <a:pt x="0" y="7159460"/>
                </a:lnTo>
                <a:lnTo>
                  <a:pt x="0" y="7165543"/>
                </a:lnTo>
                <a:lnTo>
                  <a:pt x="6096" y="7165543"/>
                </a:lnTo>
                <a:lnTo>
                  <a:pt x="9445498" y="7165543"/>
                </a:lnTo>
                <a:lnTo>
                  <a:pt x="9451581" y="7165543"/>
                </a:lnTo>
                <a:lnTo>
                  <a:pt x="9451581" y="7159460"/>
                </a:lnTo>
                <a:close/>
              </a:path>
              <a:path w="9451975" h="7165975">
                <a:moveTo>
                  <a:pt x="9451581" y="0"/>
                </a:moveTo>
                <a:lnTo>
                  <a:pt x="9445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7159447"/>
                </a:lnTo>
                <a:lnTo>
                  <a:pt x="6096" y="7159447"/>
                </a:lnTo>
                <a:lnTo>
                  <a:pt x="6096" y="6096"/>
                </a:lnTo>
                <a:lnTo>
                  <a:pt x="9445498" y="6096"/>
                </a:lnTo>
                <a:lnTo>
                  <a:pt x="9445498" y="7159447"/>
                </a:lnTo>
                <a:lnTo>
                  <a:pt x="9451581" y="7159447"/>
                </a:lnTo>
                <a:lnTo>
                  <a:pt x="9451581" y="6096"/>
                </a:lnTo>
                <a:lnTo>
                  <a:pt x="9451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02004" y="1752727"/>
            <a:ext cx="8257540" cy="5161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204" indent="-230504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3204" algn="l"/>
              </a:tabLst>
            </a:pPr>
            <a:r>
              <a:rPr sz="3600" b="1" spc="-10" dirty="0">
                <a:latin typeface="Times New Roman"/>
                <a:cs typeface="Times New Roman"/>
              </a:rPr>
              <a:t>Introduction</a:t>
            </a:r>
            <a:endParaRPr sz="36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0800"/>
              </a:lnSpc>
              <a:spcBef>
                <a:spcPts val="900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titled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</a:t>
            </a:r>
            <a:r>
              <a:rPr lang="en-IN" sz="2400" dirty="0" err="1">
                <a:latin typeface="Calibri"/>
                <a:cs typeface="Calibri"/>
              </a:rPr>
              <a:t>TanStack</a:t>
            </a:r>
            <a:r>
              <a:rPr lang="en-IN" sz="2400" dirty="0">
                <a:latin typeface="Calibri"/>
                <a:cs typeface="Calibri"/>
              </a:rPr>
              <a:t> </a:t>
            </a:r>
            <a:r>
              <a:rPr lang="en-IN" sz="2400" dirty="0" err="1">
                <a:latin typeface="Calibri"/>
                <a:cs typeface="Calibri"/>
              </a:rPr>
              <a:t>Shadcn</a:t>
            </a:r>
            <a:r>
              <a:rPr lang="en-IN" sz="2400" dirty="0">
                <a:latin typeface="Calibri"/>
                <a:cs typeface="Calibri"/>
              </a:rPr>
              <a:t> Weather App</a:t>
            </a:r>
            <a:r>
              <a:rPr sz="2400" spc="-10" dirty="0">
                <a:latin typeface="Times New Roman"/>
                <a:cs typeface="Times New Roman"/>
              </a:rPr>
              <a:t>”</a:t>
            </a:r>
            <a:r>
              <a:rPr sz="2400" dirty="0">
                <a:latin typeface="Times New Roman"/>
                <a:cs typeface="Times New Roman"/>
              </a:rPr>
              <a:t> was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developed 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IBM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PBEL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Virtual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Internship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gain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hands-</a:t>
            </a:r>
            <a:r>
              <a:rPr sz="2400" spc="-25" dirty="0">
                <a:latin typeface="Times New Roman"/>
                <a:cs typeface="Times New Roman"/>
              </a:rPr>
              <a:t>on </a:t>
            </a:r>
            <a:r>
              <a:rPr sz="2400" dirty="0">
                <a:latin typeface="Times New Roman"/>
                <a:cs typeface="Times New Roman"/>
              </a:rPr>
              <a:t>experience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full-</a:t>
            </a:r>
            <a:r>
              <a:rPr sz="2400" dirty="0">
                <a:latin typeface="Times New Roman"/>
                <a:cs typeface="Times New Roman"/>
              </a:rPr>
              <a:t>stack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web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development.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goal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project</a:t>
            </a:r>
            <a:r>
              <a:rPr lang="en-US" sz="2400" spc="7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</a:t>
            </a:r>
            <a:r>
              <a:rPr lang="en-US" sz="2400" spc="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7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combines a user-friendly interface with powerful features like detailed forecasts, city search, favorites, and interactive charts, all backed by a robust technology stack. </a:t>
            </a:r>
            <a:r>
              <a:rPr lang="en-US" sz="2400" dirty="0" err="1">
                <a:latin typeface="Times New Roman"/>
                <a:cs typeface="Times New Roman"/>
              </a:rPr>
              <a:t>TanStack</a:t>
            </a:r>
            <a:r>
              <a:rPr lang="en-US" sz="2400" dirty="0">
                <a:latin typeface="Times New Roman"/>
                <a:cs typeface="Times New Roman"/>
              </a:rPr>
              <a:t> Query ensures efficient API interactions, TypeScript guarantees reliability, React powers the dynamic frontend, </a:t>
            </a:r>
            <a:r>
              <a:rPr lang="en-US" sz="2400" dirty="0" err="1">
                <a:latin typeface="Times New Roman"/>
                <a:cs typeface="Times New Roman"/>
              </a:rPr>
              <a:t>shadcn</a:t>
            </a:r>
            <a:r>
              <a:rPr lang="en-US" sz="2400" dirty="0">
                <a:latin typeface="Times New Roman"/>
                <a:cs typeface="Times New Roman"/>
              </a:rPr>
              <a:t> and </a:t>
            </a:r>
            <a:r>
              <a:rPr lang="en-US" sz="2400" dirty="0" err="1">
                <a:latin typeface="Times New Roman"/>
                <a:cs typeface="Times New Roman"/>
              </a:rPr>
              <a:t>TailwindCSS</a:t>
            </a:r>
            <a:r>
              <a:rPr lang="en-US" sz="2400" dirty="0">
                <a:latin typeface="Times New Roman"/>
                <a:cs typeface="Times New Roman"/>
              </a:rPr>
              <a:t> deliver a polished UI, and Recharts provides insightful visualizations. This combination makes the app both functional and visually appealing, suitable for users seeking a modern weather tracking solution.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9451975" cy="7165975"/>
          </a:xfrm>
          <a:custGeom>
            <a:avLst/>
            <a:gdLst/>
            <a:ahLst/>
            <a:cxnLst/>
            <a:rect l="l" t="t" r="r" b="b"/>
            <a:pathLst>
              <a:path w="9451975" h="7165975">
                <a:moveTo>
                  <a:pt x="9451581" y="7159460"/>
                </a:moveTo>
                <a:lnTo>
                  <a:pt x="9445498" y="7159460"/>
                </a:lnTo>
                <a:lnTo>
                  <a:pt x="6096" y="7159460"/>
                </a:lnTo>
                <a:lnTo>
                  <a:pt x="0" y="7159460"/>
                </a:lnTo>
                <a:lnTo>
                  <a:pt x="0" y="7165543"/>
                </a:lnTo>
                <a:lnTo>
                  <a:pt x="6096" y="7165543"/>
                </a:lnTo>
                <a:lnTo>
                  <a:pt x="9445498" y="7165543"/>
                </a:lnTo>
                <a:lnTo>
                  <a:pt x="9451581" y="7165543"/>
                </a:lnTo>
                <a:lnTo>
                  <a:pt x="9451581" y="7159460"/>
                </a:lnTo>
                <a:close/>
              </a:path>
              <a:path w="9451975" h="7165975">
                <a:moveTo>
                  <a:pt x="9451581" y="0"/>
                </a:moveTo>
                <a:lnTo>
                  <a:pt x="9445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7159447"/>
                </a:lnTo>
                <a:lnTo>
                  <a:pt x="6096" y="7159447"/>
                </a:lnTo>
                <a:lnTo>
                  <a:pt x="6096" y="6096"/>
                </a:lnTo>
                <a:lnTo>
                  <a:pt x="9445498" y="6096"/>
                </a:lnTo>
                <a:lnTo>
                  <a:pt x="9445498" y="7159447"/>
                </a:lnTo>
                <a:lnTo>
                  <a:pt x="9451581" y="7159447"/>
                </a:lnTo>
                <a:lnTo>
                  <a:pt x="9451581" y="6096"/>
                </a:lnTo>
                <a:lnTo>
                  <a:pt x="9451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599EA-2DB9-1DB7-F92A-A7F85953C63A}"/>
              </a:ext>
            </a:extLst>
          </p:cNvPr>
          <p:cNvSpPr txBox="1"/>
          <p:nvPr/>
        </p:nvSpPr>
        <p:spPr>
          <a:xfrm>
            <a:off x="2933113" y="665527"/>
            <a:ext cx="4049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IN" sz="4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40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04800" y="304799"/>
            <a:ext cx="9451975" cy="7165975"/>
          </a:xfrm>
          <a:custGeom>
            <a:avLst/>
            <a:gdLst/>
            <a:ahLst/>
            <a:cxnLst/>
            <a:rect l="l" t="t" r="r" b="b"/>
            <a:pathLst>
              <a:path w="9451975" h="7165975">
                <a:moveTo>
                  <a:pt x="9451581" y="7159460"/>
                </a:moveTo>
                <a:lnTo>
                  <a:pt x="9445498" y="7159460"/>
                </a:lnTo>
                <a:lnTo>
                  <a:pt x="6096" y="7159460"/>
                </a:lnTo>
                <a:lnTo>
                  <a:pt x="0" y="7159460"/>
                </a:lnTo>
                <a:lnTo>
                  <a:pt x="0" y="7165543"/>
                </a:lnTo>
                <a:lnTo>
                  <a:pt x="6096" y="7165543"/>
                </a:lnTo>
                <a:lnTo>
                  <a:pt x="9445498" y="7165543"/>
                </a:lnTo>
                <a:lnTo>
                  <a:pt x="9451581" y="7165543"/>
                </a:lnTo>
                <a:lnTo>
                  <a:pt x="9451581" y="7159460"/>
                </a:lnTo>
                <a:close/>
              </a:path>
              <a:path w="9451975" h="7165975">
                <a:moveTo>
                  <a:pt x="9451581" y="0"/>
                </a:moveTo>
                <a:lnTo>
                  <a:pt x="9445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7159447"/>
                </a:lnTo>
                <a:lnTo>
                  <a:pt x="6096" y="7159447"/>
                </a:lnTo>
                <a:lnTo>
                  <a:pt x="6096" y="6096"/>
                </a:lnTo>
                <a:lnTo>
                  <a:pt x="9445498" y="6096"/>
                </a:lnTo>
                <a:lnTo>
                  <a:pt x="9445498" y="7159447"/>
                </a:lnTo>
                <a:lnTo>
                  <a:pt x="9451581" y="7159447"/>
                </a:lnTo>
                <a:lnTo>
                  <a:pt x="9451581" y="6096"/>
                </a:lnTo>
                <a:lnTo>
                  <a:pt x="9451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43E62FB-0D1E-AB79-1258-84FAF4797D9E}"/>
              </a:ext>
            </a:extLst>
          </p:cNvPr>
          <p:cNvSpPr txBox="1">
            <a:spLocks/>
          </p:cNvSpPr>
          <p:nvPr/>
        </p:nvSpPr>
        <p:spPr>
          <a:xfrm>
            <a:off x="3581400" y="838200"/>
            <a:ext cx="28956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/>
            <a:r>
              <a:rPr lang="en-IN" sz="4000" dirty="0"/>
              <a:t>Key Features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B80A1EB-977D-DB8E-08EC-35ADEA98BF34}"/>
              </a:ext>
            </a:extLst>
          </p:cNvPr>
          <p:cNvSpPr txBox="1">
            <a:spLocks/>
          </p:cNvSpPr>
          <p:nvPr/>
        </p:nvSpPr>
        <p:spPr>
          <a:xfrm>
            <a:off x="914400" y="2199282"/>
            <a:ext cx="8229600" cy="4525963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sz="1400" b="1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j-lt"/>
                <a:cs typeface="Times New Roman"/>
              </a:rPr>
              <a:t> Beautiful UI: </a:t>
            </a:r>
            <a:r>
              <a:rPr lang="en-US" sz="2400" b="0" dirty="0">
                <a:latin typeface="+mj-lt"/>
                <a:cs typeface="Times New Roman"/>
              </a:rPr>
              <a:t>Toggle between light and dark modes for enhanced usability and accessibility.</a:t>
            </a:r>
          </a:p>
          <a:p>
            <a:r>
              <a:rPr lang="en-US" sz="2400" b="0" dirty="0">
                <a:latin typeface="+mj-lt"/>
                <a:cs typeface="Times New Roman"/>
              </a:rPr>
              <a:t> </a:t>
            </a:r>
            <a:r>
              <a:rPr lang="en-US" sz="2400" dirty="0">
                <a:latin typeface="+mj-lt"/>
                <a:cs typeface="Times New Roman"/>
              </a:rPr>
              <a:t>Detailed Forecasts: </a:t>
            </a:r>
            <a:r>
              <a:rPr lang="en-US" sz="2400" b="0" dirty="0">
                <a:latin typeface="+mj-lt"/>
                <a:cs typeface="Times New Roman"/>
              </a:rPr>
              <a:t>12hour weather data with temperature and “feels like” metrics.</a:t>
            </a:r>
          </a:p>
          <a:p>
            <a:r>
              <a:rPr lang="en-US" sz="2400" dirty="0">
                <a:latin typeface="+mj-lt"/>
                <a:cs typeface="Times New Roman"/>
              </a:rPr>
              <a:t> Favorites System: </a:t>
            </a:r>
            <a:r>
              <a:rPr lang="en-US" sz="2400" b="0" dirty="0">
                <a:latin typeface="+mj-lt"/>
                <a:cs typeface="Times New Roman"/>
              </a:rPr>
              <a:t>Save favorite cities for quick access to weather information.</a:t>
            </a:r>
          </a:p>
          <a:p>
            <a:r>
              <a:rPr lang="en-US" sz="2400" b="0" dirty="0">
                <a:latin typeface="+mj-lt"/>
                <a:cs typeface="Times New Roman"/>
              </a:rPr>
              <a:t> </a:t>
            </a:r>
            <a:r>
              <a:rPr lang="en-US" sz="2400" dirty="0">
                <a:latin typeface="+mj-lt"/>
                <a:cs typeface="Times New Roman"/>
              </a:rPr>
              <a:t>Search Functionality:</a:t>
            </a:r>
            <a:r>
              <a:rPr lang="en-US" sz="2400" b="0" dirty="0">
                <a:latin typeface="+mj-lt"/>
                <a:cs typeface="Times New Roman"/>
              </a:rPr>
              <a:t> Search weather for any city worldwide with ease.</a:t>
            </a:r>
          </a:p>
          <a:p>
            <a:r>
              <a:rPr lang="en-US" sz="2400" b="0" dirty="0">
                <a:latin typeface="+mj-lt"/>
                <a:cs typeface="Times New Roman"/>
              </a:rPr>
              <a:t> </a:t>
            </a:r>
            <a:r>
              <a:rPr lang="en-US" sz="2400" dirty="0">
                <a:latin typeface="+mj-lt"/>
                <a:cs typeface="Times New Roman"/>
              </a:rPr>
              <a:t>Interactive Charts: </a:t>
            </a:r>
            <a:r>
              <a:rPr lang="en-US" sz="2400" b="0" dirty="0">
                <a:latin typeface="+mj-lt"/>
                <a:cs typeface="Times New Roman"/>
              </a:rPr>
              <a:t>Visualize temperature trends using Recharts for intuitive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7A20859-BEE8-9EE0-D964-FB46201AF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A2DAE68-5153-77DB-6DDE-C3360CF46D96}"/>
              </a:ext>
            </a:extLst>
          </p:cNvPr>
          <p:cNvSpPr/>
          <p:nvPr/>
        </p:nvSpPr>
        <p:spPr>
          <a:xfrm>
            <a:off x="304800" y="304799"/>
            <a:ext cx="9451975" cy="7165975"/>
          </a:xfrm>
          <a:custGeom>
            <a:avLst/>
            <a:gdLst/>
            <a:ahLst/>
            <a:cxnLst/>
            <a:rect l="l" t="t" r="r" b="b"/>
            <a:pathLst>
              <a:path w="9451975" h="7165975">
                <a:moveTo>
                  <a:pt x="9451581" y="7159460"/>
                </a:moveTo>
                <a:lnTo>
                  <a:pt x="9445498" y="7159460"/>
                </a:lnTo>
                <a:lnTo>
                  <a:pt x="6096" y="7159460"/>
                </a:lnTo>
                <a:lnTo>
                  <a:pt x="0" y="7159460"/>
                </a:lnTo>
                <a:lnTo>
                  <a:pt x="0" y="7165543"/>
                </a:lnTo>
                <a:lnTo>
                  <a:pt x="6096" y="7165543"/>
                </a:lnTo>
                <a:lnTo>
                  <a:pt x="9445498" y="7165543"/>
                </a:lnTo>
                <a:lnTo>
                  <a:pt x="9451581" y="7165543"/>
                </a:lnTo>
                <a:lnTo>
                  <a:pt x="9451581" y="7159460"/>
                </a:lnTo>
                <a:close/>
              </a:path>
              <a:path w="9451975" h="7165975">
                <a:moveTo>
                  <a:pt x="9451581" y="0"/>
                </a:moveTo>
                <a:lnTo>
                  <a:pt x="9445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7159447"/>
                </a:lnTo>
                <a:lnTo>
                  <a:pt x="6096" y="7159447"/>
                </a:lnTo>
                <a:lnTo>
                  <a:pt x="6096" y="6096"/>
                </a:lnTo>
                <a:lnTo>
                  <a:pt x="9445498" y="6096"/>
                </a:lnTo>
                <a:lnTo>
                  <a:pt x="9445498" y="7159447"/>
                </a:lnTo>
                <a:lnTo>
                  <a:pt x="9451581" y="7159447"/>
                </a:lnTo>
                <a:lnTo>
                  <a:pt x="9451581" y="6096"/>
                </a:lnTo>
                <a:lnTo>
                  <a:pt x="9451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BAAF14-30C9-A812-BC20-4CFE8DFC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59590"/>
            <a:ext cx="8534400" cy="615553"/>
          </a:xfrm>
        </p:spPr>
        <p:txBody>
          <a:bodyPr/>
          <a:lstStyle/>
          <a:p>
            <a:pPr algn="ctr"/>
            <a:r>
              <a:rPr sz="4000" dirty="0"/>
              <a:t>Technology &amp; Architecture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DCB8FFD-BD26-0BE4-B1EF-9A5FA78A8D64}"/>
              </a:ext>
            </a:extLst>
          </p:cNvPr>
          <p:cNvSpPr txBox="1">
            <a:spLocks/>
          </p:cNvSpPr>
          <p:nvPr/>
        </p:nvSpPr>
        <p:spPr>
          <a:xfrm>
            <a:off x="990600" y="1981200"/>
            <a:ext cx="8077200" cy="4525963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sz="1400" b="1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+mj-lt"/>
                <a:cs typeface="Times New Roman"/>
              </a:rPr>
              <a:t> React.js: </a:t>
            </a:r>
            <a:r>
              <a:rPr lang="en-IN" sz="2400" b="0" dirty="0">
                <a:latin typeface="+mj-lt"/>
                <a:cs typeface="Times New Roman"/>
              </a:rPr>
              <a:t>Builds the dynamic, component-based user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dirty="0">
                <a:latin typeface="+mj-lt"/>
                <a:cs typeface="Times New Roman"/>
              </a:rPr>
              <a:t> </a:t>
            </a:r>
            <a:r>
              <a:rPr lang="en-IN" sz="2400" dirty="0">
                <a:latin typeface="+mj-lt"/>
                <a:cs typeface="Times New Roman"/>
              </a:rPr>
              <a:t>TypeScript: </a:t>
            </a:r>
            <a:r>
              <a:rPr lang="en-IN" sz="2400" b="0" dirty="0">
                <a:latin typeface="+mj-lt"/>
                <a:cs typeface="Times New Roman"/>
              </a:rPr>
              <a:t>Ensures type safety for robust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dirty="0">
                <a:latin typeface="+mj-lt"/>
                <a:cs typeface="Times New Roman"/>
              </a:rPr>
              <a:t> </a:t>
            </a:r>
            <a:r>
              <a:rPr lang="en-IN" sz="2400" dirty="0" err="1">
                <a:latin typeface="+mj-lt"/>
                <a:cs typeface="Times New Roman"/>
              </a:rPr>
              <a:t>TanStack</a:t>
            </a:r>
            <a:r>
              <a:rPr lang="en-IN" sz="2400" dirty="0">
                <a:latin typeface="+mj-lt"/>
                <a:cs typeface="Times New Roman"/>
              </a:rPr>
              <a:t> Query: </a:t>
            </a:r>
            <a:r>
              <a:rPr lang="en-IN" sz="2400" b="0" dirty="0">
                <a:latin typeface="+mj-lt"/>
                <a:cs typeface="Times New Roman"/>
              </a:rPr>
              <a:t>Manages API fetching, caching, and </a:t>
            </a:r>
            <a:r>
              <a:rPr lang="en-IN" sz="2400" b="0" dirty="0" err="1">
                <a:latin typeface="+mj-lt"/>
                <a:cs typeface="Times New Roman"/>
              </a:rPr>
              <a:t>refetching</a:t>
            </a:r>
            <a:r>
              <a:rPr lang="en-IN" sz="2400" b="0" dirty="0">
                <a:latin typeface="+mj-lt"/>
                <a:cs typeface="Times New Roman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dirty="0">
                <a:latin typeface="+mj-lt"/>
                <a:cs typeface="Times New Roman"/>
              </a:rPr>
              <a:t> </a:t>
            </a:r>
            <a:r>
              <a:rPr lang="en-IN" sz="2400" dirty="0" err="1">
                <a:latin typeface="+mj-lt"/>
                <a:cs typeface="Times New Roman"/>
              </a:rPr>
              <a:t>shadcn</a:t>
            </a:r>
            <a:r>
              <a:rPr lang="en-IN" sz="2400" dirty="0">
                <a:latin typeface="+mj-lt"/>
                <a:cs typeface="Times New Roman"/>
              </a:rPr>
              <a:t> &amp; </a:t>
            </a:r>
            <a:r>
              <a:rPr lang="en-IN" sz="2400" dirty="0" err="1">
                <a:latin typeface="+mj-lt"/>
                <a:cs typeface="Times New Roman"/>
              </a:rPr>
              <a:t>TailwindCSS</a:t>
            </a:r>
            <a:r>
              <a:rPr lang="en-IN" sz="2400" dirty="0">
                <a:latin typeface="+mj-lt"/>
                <a:cs typeface="Times New Roman"/>
              </a:rPr>
              <a:t>: </a:t>
            </a:r>
            <a:r>
              <a:rPr lang="en-IN" sz="2400" b="0" dirty="0">
                <a:latin typeface="+mj-lt"/>
                <a:cs typeface="Times New Roman"/>
              </a:rPr>
              <a:t>Provides scalable, responsive styling with light/</a:t>
            </a:r>
            <a:r>
              <a:rPr lang="en-IN" sz="2400" b="0" dirty="0">
                <a:latin typeface="+mn-lt"/>
                <a:cs typeface="Times New Roman"/>
              </a:rPr>
              <a:t>dark</a:t>
            </a:r>
            <a:r>
              <a:rPr lang="en-IN" sz="2400" b="0" dirty="0">
                <a:latin typeface="+mj-lt"/>
                <a:cs typeface="Times New Roman"/>
              </a:rPr>
              <a:t> mode support.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dirty="0">
                <a:latin typeface="+mj-lt"/>
                <a:cs typeface="Times New Roman"/>
              </a:rPr>
              <a:t> </a:t>
            </a:r>
            <a:r>
              <a:rPr lang="en-IN" sz="2400" dirty="0">
                <a:latin typeface="+mj-lt"/>
                <a:cs typeface="Times New Roman"/>
              </a:rPr>
              <a:t>Recharts: </a:t>
            </a:r>
            <a:r>
              <a:rPr lang="en-IN" sz="2400" b="0" dirty="0">
                <a:latin typeface="+mj-lt"/>
                <a:cs typeface="Times New Roman"/>
              </a:rPr>
              <a:t>Renders interactive temperature charts.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+mj-lt"/>
                <a:cs typeface="Times New Roman"/>
              </a:rPr>
              <a:t> Vite: </a:t>
            </a:r>
            <a:r>
              <a:rPr lang="en-IN" sz="2400" b="0" dirty="0">
                <a:latin typeface="+mj-lt"/>
                <a:cs typeface="Times New Roman"/>
              </a:rPr>
              <a:t>Enables a fast and optimized development environment.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dirty="0">
                <a:latin typeface="+mj-lt"/>
                <a:cs typeface="Times New Roman"/>
              </a:rPr>
              <a:t> </a:t>
            </a:r>
            <a:r>
              <a:rPr lang="en-IN" sz="2400" dirty="0">
                <a:latin typeface="+mj-lt"/>
                <a:cs typeface="Times New Roman"/>
              </a:rPr>
              <a:t>Git &amp; GitHub: </a:t>
            </a:r>
            <a:r>
              <a:rPr lang="en-IN" sz="2400" b="0" dirty="0">
                <a:latin typeface="+mj-lt"/>
                <a:cs typeface="Times New Roman"/>
              </a:rPr>
              <a:t>Facilitates version control and project hosting.</a:t>
            </a:r>
          </a:p>
        </p:txBody>
      </p:sp>
    </p:spTree>
    <p:extLst>
      <p:ext uri="{BB962C8B-B14F-4D97-AF65-F5344CB8AC3E}">
        <p14:creationId xmlns:p14="http://schemas.microsoft.com/office/powerpoint/2010/main" val="311049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95CFAF2-DD8D-968E-E6C8-C72D0817C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2957595-A985-D086-41F0-6C8D3D73C914}"/>
              </a:ext>
            </a:extLst>
          </p:cNvPr>
          <p:cNvSpPr/>
          <p:nvPr/>
        </p:nvSpPr>
        <p:spPr>
          <a:xfrm>
            <a:off x="304800" y="304799"/>
            <a:ext cx="9451975" cy="7165975"/>
          </a:xfrm>
          <a:custGeom>
            <a:avLst/>
            <a:gdLst/>
            <a:ahLst/>
            <a:cxnLst/>
            <a:rect l="l" t="t" r="r" b="b"/>
            <a:pathLst>
              <a:path w="9451975" h="7165975">
                <a:moveTo>
                  <a:pt x="9451581" y="7159460"/>
                </a:moveTo>
                <a:lnTo>
                  <a:pt x="9445498" y="7159460"/>
                </a:lnTo>
                <a:lnTo>
                  <a:pt x="6096" y="7159460"/>
                </a:lnTo>
                <a:lnTo>
                  <a:pt x="0" y="7159460"/>
                </a:lnTo>
                <a:lnTo>
                  <a:pt x="0" y="7165543"/>
                </a:lnTo>
                <a:lnTo>
                  <a:pt x="6096" y="7165543"/>
                </a:lnTo>
                <a:lnTo>
                  <a:pt x="9445498" y="7165543"/>
                </a:lnTo>
                <a:lnTo>
                  <a:pt x="9451581" y="7165543"/>
                </a:lnTo>
                <a:lnTo>
                  <a:pt x="9451581" y="7159460"/>
                </a:lnTo>
                <a:close/>
              </a:path>
              <a:path w="9451975" h="7165975">
                <a:moveTo>
                  <a:pt x="9451581" y="0"/>
                </a:moveTo>
                <a:lnTo>
                  <a:pt x="9445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7159447"/>
                </a:lnTo>
                <a:lnTo>
                  <a:pt x="6096" y="7159447"/>
                </a:lnTo>
                <a:lnTo>
                  <a:pt x="6096" y="6096"/>
                </a:lnTo>
                <a:lnTo>
                  <a:pt x="9445498" y="6096"/>
                </a:lnTo>
                <a:lnTo>
                  <a:pt x="9445498" y="7159447"/>
                </a:lnTo>
                <a:lnTo>
                  <a:pt x="9451581" y="7159447"/>
                </a:lnTo>
                <a:lnTo>
                  <a:pt x="9451581" y="6096"/>
                </a:lnTo>
                <a:lnTo>
                  <a:pt x="9451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0C795-2A81-A889-66C1-832D4E51E136}"/>
              </a:ext>
            </a:extLst>
          </p:cNvPr>
          <p:cNvSpPr txBox="1">
            <a:spLocks/>
          </p:cNvSpPr>
          <p:nvPr/>
        </p:nvSpPr>
        <p:spPr>
          <a:xfrm>
            <a:off x="2476500" y="301626"/>
            <a:ext cx="51054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IN" sz="4000" dirty="0"/>
              <a:t>Challenges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2199D-FF08-E7C8-47D1-9A5F5D7F86E5}"/>
              </a:ext>
            </a:extLst>
          </p:cNvPr>
          <p:cNvSpPr txBox="1">
            <a:spLocks/>
          </p:cNvSpPr>
          <p:nvPr/>
        </p:nvSpPr>
        <p:spPr>
          <a:xfrm>
            <a:off x="457200" y="1447800"/>
            <a:ext cx="9296400" cy="58674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>
              <a:defRPr sz="1400" b="1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Problem: API Data Fetching Efficiency</a:t>
            </a:r>
          </a:p>
          <a:p>
            <a:pPr algn="l"/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 </a:t>
            </a:r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or redundant API calls for weather data.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 Solution: </a:t>
            </a:r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</a:t>
            </a:r>
            <a:r>
              <a:rPr lang="en-I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TanStack</a:t>
            </a:r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 for caching and automatic </a:t>
            </a:r>
            <a:r>
              <a:rPr lang="en-I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refetching</a:t>
            </a:r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focus or intervals.</a:t>
            </a:r>
          </a:p>
          <a:p>
            <a:pPr algn="l"/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Responsive UI Design</a:t>
            </a:r>
          </a:p>
          <a:p>
            <a:pPr algn="l"/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 </a:t>
            </a:r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layout issues on smaller screens.</a:t>
            </a:r>
          </a:p>
          <a:p>
            <a:pPr algn="l"/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I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TailwindCSS</a:t>
            </a:r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utility classes for responsive grids and spacing.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Problem: Chart Data Integration</a:t>
            </a:r>
          </a:p>
          <a:p>
            <a:pPr algn="l"/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 Challenge: Rendering dynamic temperature data in charts.</a:t>
            </a:r>
          </a:p>
          <a:p>
            <a:pPr algn="l"/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API data for Recharts with interactive features like tooltips.</a:t>
            </a:r>
          </a:p>
          <a:p>
            <a:pPr algn="l"/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State Management for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Favorites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 </a:t>
            </a:r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</a:t>
            </a:r>
            <a:r>
              <a:rPr lang="en-I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favorite</a:t>
            </a:r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cities across components.</a:t>
            </a:r>
          </a:p>
          <a:p>
            <a:pPr algn="l"/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local storage and </a:t>
            </a:r>
            <a:r>
              <a:rPr lang="en-IN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TanStack</a:t>
            </a:r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Query for efficient state persistence.</a:t>
            </a:r>
          </a:p>
        </p:txBody>
      </p:sp>
    </p:spTree>
    <p:extLst>
      <p:ext uri="{BB962C8B-B14F-4D97-AF65-F5344CB8AC3E}">
        <p14:creationId xmlns:p14="http://schemas.microsoft.com/office/powerpoint/2010/main" val="359923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3699" y="304799"/>
            <a:ext cx="4191000" cy="1384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Times New Roman"/>
                <a:cs typeface="Times New Roman"/>
              </a:rPr>
              <a:t>Output</a:t>
            </a:r>
            <a:r>
              <a:rPr sz="4000" b="1" spc="-30" dirty="0">
                <a:latin typeface="Times New Roman"/>
                <a:cs typeface="Times New Roman"/>
              </a:rPr>
              <a:t> </a:t>
            </a:r>
            <a:r>
              <a:rPr sz="4000" b="1" spc="-10" dirty="0">
                <a:latin typeface="Times New Roman"/>
                <a:cs typeface="Times New Roman"/>
              </a:rPr>
              <a:t>Screenshot</a:t>
            </a:r>
            <a:endParaRPr sz="4000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1095"/>
              </a:spcBef>
            </a:pPr>
            <a:r>
              <a:rPr sz="4000" b="1" i="1" spc="-10" dirty="0">
                <a:latin typeface="Calibri"/>
                <a:cs typeface="Calibri"/>
              </a:rPr>
              <a:t>HOMEPAGE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015" y="1676400"/>
            <a:ext cx="8580369" cy="487972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800" y="304799"/>
            <a:ext cx="9451975" cy="7165975"/>
          </a:xfrm>
          <a:custGeom>
            <a:avLst/>
            <a:gdLst/>
            <a:ahLst/>
            <a:cxnLst/>
            <a:rect l="l" t="t" r="r" b="b"/>
            <a:pathLst>
              <a:path w="9451975" h="7165975">
                <a:moveTo>
                  <a:pt x="9451581" y="7159460"/>
                </a:moveTo>
                <a:lnTo>
                  <a:pt x="9445498" y="7159460"/>
                </a:lnTo>
                <a:lnTo>
                  <a:pt x="6096" y="7159460"/>
                </a:lnTo>
                <a:lnTo>
                  <a:pt x="0" y="7159460"/>
                </a:lnTo>
                <a:lnTo>
                  <a:pt x="0" y="7165543"/>
                </a:lnTo>
                <a:lnTo>
                  <a:pt x="6096" y="7165543"/>
                </a:lnTo>
                <a:lnTo>
                  <a:pt x="9445498" y="7165543"/>
                </a:lnTo>
                <a:lnTo>
                  <a:pt x="9451581" y="7165543"/>
                </a:lnTo>
                <a:lnTo>
                  <a:pt x="9451581" y="7159460"/>
                </a:lnTo>
                <a:close/>
              </a:path>
              <a:path w="9451975" h="7165975">
                <a:moveTo>
                  <a:pt x="9451581" y="0"/>
                </a:moveTo>
                <a:lnTo>
                  <a:pt x="9445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7159447"/>
                </a:lnTo>
                <a:lnTo>
                  <a:pt x="6096" y="7159447"/>
                </a:lnTo>
                <a:lnTo>
                  <a:pt x="6096" y="6096"/>
                </a:lnTo>
                <a:lnTo>
                  <a:pt x="9445498" y="6096"/>
                </a:lnTo>
                <a:lnTo>
                  <a:pt x="9445498" y="7159447"/>
                </a:lnTo>
                <a:lnTo>
                  <a:pt x="9451581" y="7159447"/>
                </a:lnTo>
                <a:lnTo>
                  <a:pt x="9451581" y="6096"/>
                </a:lnTo>
                <a:lnTo>
                  <a:pt x="9451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0" y="1295400"/>
            <a:ext cx="8686800" cy="51816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04800" y="304799"/>
            <a:ext cx="9451975" cy="7165975"/>
          </a:xfrm>
          <a:custGeom>
            <a:avLst/>
            <a:gdLst/>
            <a:ahLst/>
            <a:cxnLst/>
            <a:rect l="l" t="t" r="r" b="b"/>
            <a:pathLst>
              <a:path w="9451975" h="7165975">
                <a:moveTo>
                  <a:pt x="9451581" y="7159460"/>
                </a:moveTo>
                <a:lnTo>
                  <a:pt x="9445498" y="7159460"/>
                </a:lnTo>
                <a:lnTo>
                  <a:pt x="6096" y="7159460"/>
                </a:lnTo>
                <a:lnTo>
                  <a:pt x="0" y="7159460"/>
                </a:lnTo>
                <a:lnTo>
                  <a:pt x="0" y="7165543"/>
                </a:lnTo>
                <a:lnTo>
                  <a:pt x="6096" y="7165543"/>
                </a:lnTo>
                <a:lnTo>
                  <a:pt x="9445498" y="7165543"/>
                </a:lnTo>
                <a:lnTo>
                  <a:pt x="9451581" y="7165543"/>
                </a:lnTo>
                <a:lnTo>
                  <a:pt x="9451581" y="7159460"/>
                </a:lnTo>
                <a:close/>
              </a:path>
              <a:path w="9451975" h="7165975">
                <a:moveTo>
                  <a:pt x="9451581" y="0"/>
                </a:moveTo>
                <a:lnTo>
                  <a:pt x="9445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7159447"/>
                </a:lnTo>
                <a:lnTo>
                  <a:pt x="6096" y="7159447"/>
                </a:lnTo>
                <a:lnTo>
                  <a:pt x="6096" y="6096"/>
                </a:lnTo>
                <a:lnTo>
                  <a:pt x="9445498" y="6096"/>
                </a:lnTo>
                <a:lnTo>
                  <a:pt x="9445498" y="7159447"/>
                </a:lnTo>
                <a:lnTo>
                  <a:pt x="9451581" y="7159447"/>
                </a:lnTo>
                <a:lnTo>
                  <a:pt x="9451581" y="6096"/>
                </a:lnTo>
                <a:lnTo>
                  <a:pt x="9451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8B5D9C0-2D11-9E4B-F6BE-BBC67E5757F0}"/>
              </a:ext>
            </a:extLst>
          </p:cNvPr>
          <p:cNvSpPr txBox="1"/>
          <p:nvPr/>
        </p:nvSpPr>
        <p:spPr>
          <a:xfrm>
            <a:off x="2855950" y="453098"/>
            <a:ext cx="4346499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4000" b="1" i="1" spc="-25" dirty="0">
                <a:latin typeface="Calibri"/>
                <a:cs typeface="Calibri"/>
              </a:rPr>
              <a:t>THEME:LIGHT MODE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65602" y="472836"/>
            <a:ext cx="4127196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z="4000" b="1" i="1" spc="-25" dirty="0">
                <a:latin typeface="Calibri"/>
                <a:cs typeface="Calibri"/>
              </a:rPr>
              <a:t>SEARCH</a:t>
            </a:r>
            <a:r>
              <a:rPr sz="4000" b="1" i="1" spc="-25" dirty="0">
                <a:latin typeface="Calibri"/>
                <a:cs typeface="Calibri"/>
              </a:rPr>
              <a:t> </a:t>
            </a:r>
            <a:r>
              <a:rPr lang="en-US" sz="4000" b="1" i="1" spc="-25" dirty="0">
                <a:latin typeface="Calibri"/>
                <a:cs typeface="Calibri"/>
              </a:rPr>
              <a:t>BOX CARD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" y="1267968"/>
            <a:ext cx="9025433" cy="513283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800" y="304799"/>
            <a:ext cx="9451975" cy="7165975"/>
          </a:xfrm>
          <a:custGeom>
            <a:avLst/>
            <a:gdLst/>
            <a:ahLst/>
            <a:cxnLst/>
            <a:rect l="l" t="t" r="r" b="b"/>
            <a:pathLst>
              <a:path w="9451975" h="7165975">
                <a:moveTo>
                  <a:pt x="9451581" y="7159460"/>
                </a:moveTo>
                <a:lnTo>
                  <a:pt x="9445498" y="7159460"/>
                </a:lnTo>
                <a:lnTo>
                  <a:pt x="6096" y="7159460"/>
                </a:lnTo>
                <a:lnTo>
                  <a:pt x="0" y="7159460"/>
                </a:lnTo>
                <a:lnTo>
                  <a:pt x="0" y="7165543"/>
                </a:lnTo>
                <a:lnTo>
                  <a:pt x="6096" y="7165543"/>
                </a:lnTo>
                <a:lnTo>
                  <a:pt x="9445498" y="7165543"/>
                </a:lnTo>
                <a:lnTo>
                  <a:pt x="9451581" y="7165543"/>
                </a:lnTo>
                <a:lnTo>
                  <a:pt x="9451581" y="7159460"/>
                </a:lnTo>
                <a:close/>
              </a:path>
              <a:path w="9451975" h="7165975">
                <a:moveTo>
                  <a:pt x="9451581" y="0"/>
                </a:moveTo>
                <a:lnTo>
                  <a:pt x="9445498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7159447"/>
                </a:lnTo>
                <a:lnTo>
                  <a:pt x="6096" y="7159447"/>
                </a:lnTo>
                <a:lnTo>
                  <a:pt x="6096" y="6096"/>
                </a:lnTo>
                <a:lnTo>
                  <a:pt x="9445498" y="6096"/>
                </a:lnTo>
                <a:lnTo>
                  <a:pt x="9445498" y="7159447"/>
                </a:lnTo>
                <a:lnTo>
                  <a:pt x="9451581" y="7159447"/>
                </a:lnTo>
                <a:lnTo>
                  <a:pt x="9451581" y="6096"/>
                </a:lnTo>
                <a:lnTo>
                  <a:pt x="94515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602</Words>
  <Application>Microsoft Office PowerPoint</Application>
  <PresentationFormat>Custom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PBEL Virtual Internship</vt:lpstr>
      <vt:lpstr>PowerPoint Presentation</vt:lpstr>
      <vt:lpstr>PowerPoint Presentation</vt:lpstr>
      <vt:lpstr>PowerPoint Presentation</vt:lpstr>
      <vt:lpstr>Technology &amp;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Rishabh Srivastava</dc:creator>
  <cp:lastModifiedBy>Sarthak Gupta</cp:lastModifiedBy>
  <cp:revision>4</cp:revision>
  <dcterms:created xsi:type="dcterms:W3CDTF">2025-09-24T06:50:11Z</dcterms:created>
  <dcterms:modified xsi:type="dcterms:W3CDTF">2025-09-25T14:58:45Z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2025-09-24T00:00:00Z</vt:filetime>
  </property>
  <property fmtid="{D5CDD505-2E9C-101B-9397-08002B2CF9AE}" pid="5" name="Producer">
    <vt:lpwstr>www.ilovepdf.com</vt:lpwstr>
  </property>
</Properties>
</file>