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2" r:id="rId4"/>
    <p:sldId id="268" r:id="rId5"/>
    <p:sldId id="256" r:id="rId6"/>
    <p:sldId id="269" r:id="rId7"/>
    <p:sldId id="270" r:id="rId8"/>
    <p:sldId id="264" r:id="rId9"/>
    <p:sldId id="273" r:id="rId10"/>
    <p:sldId id="274" r:id="rId11"/>
    <p:sldId id="265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DD1EB-2293-42F5-876E-0904F580DC4A}" v="86" dt="2024-05-15T10:46:5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ECC4-D0ED-0297-B92A-277963AA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01CD-8440-6B56-77DD-4E62C3B36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C69D-A9C3-7AC1-B1F7-AA4C7845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7CC4-1D39-9785-0AB8-2358C326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B437-A1AD-F393-4C0B-68C74F29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7529-8DD7-95C4-8510-8F741E35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A0ED-4B6E-7B95-89F3-8F124ABF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7E46-B5EB-9D56-33DE-F94D75C1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BB77-5527-71B7-9699-C259383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4301-C571-4E73-A22E-0B040AD7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3D83-B350-4D6D-383F-7697F9172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F3F8-465B-8DD3-D0FC-BB6D1488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61D1-20C6-42C8-05C1-74A5C77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B4D3-A8E3-1A71-861E-BF2EFA7F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4DDE-F9E0-7640-C767-7EC26DE2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8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B710-4CFA-4FFA-D1C5-BB93AC06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F20-0EF3-5C81-701D-40B087AE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EE80-4C73-25DF-707C-61885222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A0A4-A755-E734-579C-66405140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ABBC-DA7C-02FF-B9AB-0A75D202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EBD4-5F65-EE4C-1DF4-438550B1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E457-0787-AC0D-ABF8-3466D581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9C83-A5B1-DB6D-A6DE-1E153630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FDBD-71D8-E9A4-2565-166D7C55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9715-161B-A3E5-F1A1-BAA3D1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E8AD-89BD-6D8A-6BA4-B2AE627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01DC-703F-DF4F-5726-B81F7850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3DE1-5670-2AFB-66CD-4DFDD3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2674-9E66-448B-1981-92D2F3C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69B35-107F-D8FC-D983-1C54B4AD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40E9-92D4-0FCC-2338-CD3C8FE8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858E-2442-FC86-C16C-BD7551A3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6F26-6210-1CD8-F503-A2B4CFE5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B9EC0-F909-27A6-8BD2-8F8B6049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C47F4-30ED-BBB0-5A19-A6C8597E3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44B6B-DF42-0F25-ECE0-5D1C4D65D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E8C95-9124-8E17-4AC2-F5E4AEC1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0E9A9-A3D7-D578-E28E-8120C5C9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6D939-1D3E-8E46-E99D-838AA7A4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0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875D-8CC6-D023-063B-21D9717C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E4DFA-0FA8-87B1-35FF-D2F71D83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DDEA6-05E1-B550-AC63-2572ACF5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51A15-A4F5-009C-E500-BAB8CC1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F19D4-FA99-6488-8B5C-07395514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535CF-2FBB-4E27-3421-F8B59392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8D5FC-B6E4-EAE5-FB0C-9CF8354C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3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D9D-051B-ED02-D906-8838E28E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2C77-3212-4CFF-0B18-DF62D1F8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C9DD6-A6EE-A02E-D4FC-89AAC386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B35C-5BCB-B448-30BA-17482C41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CF0F1-3E53-5AAC-A574-69AA3403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057B8-A9D9-C3CE-959D-811015C6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009D-5ED9-4FE7-414F-5A0760E4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417DB-1191-6A5B-B222-DE5E9186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C8CEB-228C-0898-C110-5E1B2ED2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AA3C-CE54-6742-DA4F-CF1BE393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3E01-5B07-5B2D-0B13-729F68FE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E2B85-18F5-17F2-C491-31A13AD1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2BCCF-9008-C87A-BFED-9589015D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2BA4-6FD1-E288-2960-0A0DC1D5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1354-52A9-6E26-BE0F-826D794FA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0181-44F8-4E2B-88A5-0BBCA6F7391A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0A45-97BD-1DD7-552F-EC0262CF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9071-CF4C-9558-895A-9C0400F3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7073-FEA1-4597-BBCD-AAF533486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VESH2120/ASTas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VESH2120/my-app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VESH2120/AST-TodoTas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VESH2120/AxiosIntercep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VESH2120/ASTppt/blob/main/AstWebVitals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77182-FD06-DEC1-CEDD-A69C742D96ED}"/>
              </a:ext>
            </a:extLst>
          </p:cNvPr>
          <p:cNvSpPr txBox="1"/>
          <p:nvPr/>
        </p:nvSpPr>
        <p:spPr>
          <a:xfrm>
            <a:off x="917018" y="235975"/>
            <a:ext cx="10357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Task: Implementing a Custom Grid System with React and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35B-6B10-2C9D-3C79-E6D5D292CF92}"/>
              </a:ext>
            </a:extLst>
          </p:cNvPr>
          <p:cNvSpPr txBox="1"/>
          <p:nvPr/>
        </p:nvSpPr>
        <p:spPr>
          <a:xfrm>
            <a:off x="917018" y="1140542"/>
            <a:ext cx="841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Develop a responsive grid system using React components and CSS.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917018" y="1921999"/>
            <a:ext cx="108879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Created a custom grid component in React to handle layout structures.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flexible grid layout with column widths configurable for different screen sizes.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Utilized React Context to manage grid settings globally within the application.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Ensured responsiveness by adapting grid layouts to various breakpoints.</a:t>
            </a:r>
          </a:p>
        </p:txBody>
      </p:sp>
      <p:pic>
        <p:nvPicPr>
          <p:cNvPr id="8" name="Picture 7" descr="s">
            <a:extLst>
              <a:ext uri="{FF2B5EF4-FFF2-40B4-BE49-F238E27FC236}">
                <a16:creationId xmlns:a16="http://schemas.microsoft.com/office/drawing/2014/main" id="{DA442B94-FF6F-31CA-960C-B16A0E4B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13" y="4151056"/>
            <a:ext cx="9458325" cy="1485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A46DAC-8641-3A6A-7887-C186CD4C9BD8}"/>
              </a:ext>
            </a:extLst>
          </p:cNvPr>
          <p:cNvSpPr txBox="1"/>
          <p:nvPr/>
        </p:nvSpPr>
        <p:spPr>
          <a:xfrm>
            <a:off x="4887655" y="5717458"/>
            <a:ext cx="2946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Implementing a custom grid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D0ADD-7CA1-3EB1-AE6C-CBB8D9E43952}"/>
              </a:ext>
            </a:extLst>
          </p:cNvPr>
          <p:cNvSpPr txBox="1"/>
          <p:nvPr/>
        </p:nvSpPr>
        <p:spPr>
          <a:xfrm>
            <a:off x="8038155" y="6056012"/>
            <a:ext cx="364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SARVESH2120/</a:t>
            </a:r>
            <a:r>
              <a:rPr lang="en-IN" dirty="0" err="1">
                <a:hlinkClick r:id="rId3"/>
              </a:rPr>
              <a:t>ASTask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6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B935C-6F3E-99D1-2297-D4EB7313304F}"/>
              </a:ext>
            </a:extLst>
          </p:cNvPr>
          <p:cNvSpPr txBox="1"/>
          <p:nvPr/>
        </p:nvSpPr>
        <p:spPr>
          <a:xfrm>
            <a:off x="934720" y="889843"/>
            <a:ext cx="103225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Optimization Techniques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Budgeting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concept of performance budgeting and setting thresholds for Web Vitals to maintain optimal performance levels.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Critical Rendering Path Optimization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techniques like lazy loading, code splitting, and resource prioritization to enhance LCP and reduce time to interactive (TTI).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Minimizing JavaScript Execution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Explore strategies for reducing FID by optimizing JavaScript code, such as deferring non-critical scripts and using efficient event handling.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Layout Stability Techniques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Provide tips for preventing CLS, such as reserving space for dynamic content, specifying image dimensions, and avoiding intrusive elements.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Tools for Web Vitals Monitoring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Introduce tools like Lighthouse, and Chrome DevTools for assessing and monitoring Web Vitals metrics.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Demonstrate how to interpret Web Vitals data and use insights to prioritize performance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136859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77182-FD06-DEC1-CEDD-A69C742D96ED}"/>
              </a:ext>
            </a:extLst>
          </p:cNvPr>
          <p:cNvSpPr txBox="1"/>
          <p:nvPr/>
        </p:nvSpPr>
        <p:spPr>
          <a:xfrm>
            <a:off x="917018" y="235975"/>
            <a:ext cx="8921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Task: Creating a Next.js Project with Specific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35B-6B10-2C9D-3C79-E6D5D292CF92}"/>
              </a:ext>
            </a:extLst>
          </p:cNvPr>
          <p:cNvSpPr txBox="1"/>
          <p:nvPr/>
        </p:nvSpPr>
        <p:spPr>
          <a:xfrm>
            <a:off x="917018" y="929909"/>
            <a:ext cx="1048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Set up a Next.js project with various functionalities.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917018" y="1500733"/>
            <a:ext cx="863993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user authentication with a login page using Next.js API routes.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Open Weather API to display real-time weather information based on user location.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Utilized props and state management to enable pop-up features for notifications.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Configured dynamic routing with catch-all routes and route groups for improved navigation and SEO.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C74A0-4210-AD92-C74D-B0FE09C9A39B}"/>
              </a:ext>
            </a:extLst>
          </p:cNvPr>
          <p:cNvSpPr txBox="1"/>
          <p:nvPr/>
        </p:nvSpPr>
        <p:spPr>
          <a:xfrm>
            <a:off x="7413523" y="5593335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SARVESH2120/my-app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3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A99BF-14CD-DCBA-5963-27479D1BAB43}"/>
              </a:ext>
            </a:extLst>
          </p:cNvPr>
          <p:cNvSpPr txBox="1"/>
          <p:nvPr/>
        </p:nvSpPr>
        <p:spPr>
          <a:xfrm>
            <a:off x="365760" y="335845"/>
            <a:ext cx="114604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Login Page: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login page using Next.js for user authentication.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form components and client-side routing for seamless user interaction.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Weather App Integration: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OpenWeather API to fetch real-time weather data based on user-provided city names.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search feature (SearchBar) to query weather information and display results dynamically.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Pop-Up Feature: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custom Button component  with onClick functionality to trigger pop-up alerts or dialogs.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useState and onClick event handling to manage dynamic behavior based on user interactions.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Catch-All Routes: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catch-all routes to handle dynamic and nested routing within the Next.js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routing logic for error handling and redirection based on specific route conditions.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Route Groups and Nested Routing: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nested routing and route groups within Next.js for organizing and managing complex application structures.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route parameters and nested components (CityWeather, HomeDynamic) to display dynamic content based on URL parameters.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26B92-390B-C9A1-537B-7BA1312059BF}"/>
              </a:ext>
            </a:extLst>
          </p:cNvPr>
          <p:cNvSpPr txBox="1"/>
          <p:nvPr/>
        </p:nvSpPr>
        <p:spPr>
          <a:xfrm>
            <a:off x="1140777" y="612844"/>
            <a:ext cx="99104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Highlights: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(/login):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user authentication flow using Next.js routing and form components.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App (/city/cityName):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dynamic routing to display weather information for specific cities using the OpenWeather API.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state management (useState) and API integration (fetchWeather) to fetch and render weather data dynamically.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Components: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reusable components (Button, Sheet, Typography) using JoyUI (Material-UI) for consistent UI design and interaction.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Pop-Up Feature: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custom Button component with click event handling to trigger dynamic pop-up alerts or dialogs.</a:t>
            </a:r>
          </a:p>
        </p:txBody>
      </p:sp>
    </p:spTree>
    <p:extLst>
      <p:ext uri="{BB962C8B-B14F-4D97-AF65-F5344CB8AC3E}">
        <p14:creationId xmlns:p14="http://schemas.microsoft.com/office/powerpoint/2010/main" val="30962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5098E-3A8F-C057-0212-61FE921B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7" y="178056"/>
            <a:ext cx="3362325" cy="4706809"/>
          </a:xfrm>
          <a:prstGeom prst="rect">
            <a:avLst/>
          </a:prstGeom>
          <a:ln w="190500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C5477-D157-CF43-B7E1-D4F78E9DC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67" y="178056"/>
            <a:ext cx="3735561" cy="4706808"/>
          </a:xfrm>
          <a:prstGeom prst="rect">
            <a:avLst/>
          </a:prstGeom>
          <a:ln w="1905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24147-4B47-C4C9-497F-1257972A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03" y="178057"/>
            <a:ext cx="3667606" cy="1650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>
                <a:lumMod val="9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 prst="angle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2DD15-466B-71C9-4045-7D5C40B40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786" y="2206767"/>
            <a:ext cx="1952639" cy="4473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79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1083349" y="1102177"/>
            <a:ext cx="10025302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 Management: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Utilized React Context to manage grid settings globally within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 Column Widths: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flexible grid layout where column widths are specified with integer values (1-12) for adaptability across breakpoints.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Composition: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Created a modular Grid component allowing nested child elements to define their column sizes.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 Flexbox: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 Flexbox for layout flexibility, enabling items to wrap and adjust based on available space.</a:t>
            </a:r>
            <a:endParaRPr lang="en-IN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2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77182-FD06-DEC1-CEDD-A69C742D96ED}"/>
              </a:ext>
            </a:extLst>
          </p:cNvPr>
          <p:cNvSpPr txBox="1"/>
          <p:nvPr/>
        </p:nvSpPr>
        <p:spPr>
          <a:xfrm>
            <a:off x="917018" y="235975"/>
            <a:ext cx="859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Task: Developing a To-Do List App with RTK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35B-6B10-2C9D-3C79-E6D5D292CF92}"/>
              </a:ext>
            </a:extLst>
          </p:cNvPr>
          <p:cNvSpPr txBox="1"/>
          <p:nvPr/>
        </p:nvSpPr>
        <p:spPr>
          <a:xfrm>
            <a:off x="917018" y="1140542"/>
            <a:ext cx="818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Build a to-do list application integrated with Redux Toolkit Query.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917019" y="1921999"/>
            <a:ext cx="45300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Utilized Redux Toolkit for state management, leveraging RTK Query for data fetching.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CRUD (Create, Read, Update, Delete) functionality for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asynchronous actions with Redux Toolkit Query to manage API interactions seamlessly.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46DAC-8641-3A6A-7887-C186CD4C9BD8}"/>
              </a:ext>
            </a:extLst>
          </p:cNvPr>
          <p:cNvSpPr txBox="1"/>
          <p:nvPr/>
        </p:nvSpPr>
        <p:spPr>
          <a:xfrm>
            <a:off x="7694162" y="6389680"/>
            <a:ext cx="281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Implementing a To-Do List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245B7-A720-808C-1782-E7B3E367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44" y="1670196"/>
            <a:ext cx="4840652" cy="4719484"/>
          </a:xfrm>
          <a:prstGeom prst="rect">
            <a:avLst/>
          </a:prstGeom>
          <a:ln w="1905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BDA03-2DA4-A801-F67B-37814DEE78D2}"/>
              </a:ext>
            </a:extLst>
          </p:cNvPr>
          <p:cNvSpPr txBox="1"/>
          <p:nvPr/>
        </p:nvSpPr>
        <p:spPr>
          <a:xfrm>
            <a:off x="1574655" y="5596555"/>
            <a:ext cx="422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SARVESH2120/AST-</a:t>
            </a:r>
            <a:r>
              <a:rPr lang="en-IN" dirty="0" err="1">
                <a:hlinkClick r:id="rId3"/>
              </a:rPr>
              <a:t>TodoTask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9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FC77-18BD-A797-8E33-829E1495BA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1918" y="846600"/>
            <a:ext cx="10248163" cy="516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 Toolkit Integration: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Redux Toolkit, leveraging the createSlice and createAsyncThunk utilities for state management and asynchronous data fetching.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centralized store with a tasks reducer using configureStore for state initialization.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Data Fetching: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asynchronous data fetching using createAsyncThunk to retrieve tasks from a RESTful API endpoint (http://localhost:4000/tasks).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fetchTasks thunk action to populate tasks in the Redux store upon component mount using useEffect.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 task creation (handleAddTask) by sending POST requests to the API and updating the Redux store with the new task using the addTask reducer.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Supported task deletion (handleDeleteTask) by sending DELETE requests to the API and removing the task from the Redux store using the deleteTask reducer.</a:t>
            </a:r>
          </a:p>
        </p:txBody>
      </p:sp>
    </p:spTree>
    <p:extLst>
      <p:ext uri="{BB962C8B-B14F-4D97-AF65-F5344CB8AC3E}">
        <p14:creationId xmlns:p14="http://schemas.microsoft.com/office/powerpoint/2010/main" val="139179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77182-FD06-DEC1-CEDD-A69C742D96ED}"/>
              </a:ext>
            </a:extLst>
          </p:cNvPr>
          <p:cNvSpPr txBox="1"/>
          <p:nvPr/>
        </p:nvSpPr>
        <p:spPr>
          <a:xfrm>
            <a:off x="917018" y="235975"/>
            <a:ext cx="91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Task: Building a React Vite Application with TypeScript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35B-6B10-2C9D-3C79-E6D5D292CF92}"/>
              </a:ext>
            </a:extLst>
          </p:cNvPr>
          <p:cNvSpPr txBox="1"/>
          <p:nvPr/>
        </p:nvSpPr>
        <p:spPr>
          <a:xfrm>
            <a:off x="917018" y="1022243"/>
            <a:ext cx="945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Create a modern React application using Vite and TypeScript, integrating Axios with RTK Query.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917019" y="1928930"/>
            <a:ext cx="9458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up a project scaffold using Vite for rapid development.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TypeScript for type-safe development, enhancing code quality and developer productivity.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Axios with Redux Toolkit Query for efficient data fetching and caching.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Axios interceptor to handle global request and response logic, adding custom headers.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32FC6-A644-BD01-0746-FE487263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65" y="4374500"/>
            <a:ext cx="7820025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170A0-F87F-219A-1123-B6DC1D4DFA69}"/>
              </a:ext>
            </a:extLst>
          </p:cNvPr>
          <p:cNvSpPr txBox="1"/>
          <p:nvPr/>
        </p:nvSpPr>
        <p:spPr>
          <a:xfrm>
            <a:off x="7207045" y="6437359"/>
            <a:ext cx="4404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SARVESH2120/</a:t>
            </a:r>
            <a:r>
              <a:rPr lang="en-IN" dirty="0" err="1">
                <a:hlinkClick r:id="rId3"/>
              </a:rPr>
              <a:t>AxiosInterceptor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6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BFEB031-F1F6-AD7E-5797-03FCCE5BF2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8312" y="384935"/>
            <a:ext cx="11095376" cy="60881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 and Configuration: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Vite for a fast and optimized development environment.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Configured Axios as the HTTP client for making API requests with customizable interceptors.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 Toolkit Query Integration: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Redux Toolkit Query (createApi) to manage API endpoints and data fetching logic.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baseQuery function (axiosBaseQuery) to handle HTTP requests using Axios with error handling and response interception.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Composition: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functional components (App and PostList) using React functional components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hooks (useGetPostsQuery) from Redux Toolkit Query for fetching and managing post data.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Interceptors: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Axios interceptors to modify outgoing requests and incoming responses globally.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a custom header (Channel: SarveshGupta) to all outgoing requests for identification and logging purposes.</a:t>
            </a:r>
          </a:p>
        </p:txBody>
      </p:sp>
    </p:spTree>
    <p:extLst>
      <p:ext uri="{BB962C8B-B14F-4D97-AF65-F5344CB8AC3E}">
        <p14:creationId xmlns:p14="http://schemas.microsoft.com/office/powerpoint/2010/main" val="369681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BFEB031-F1F6-AD7E-5797-03FCCE5BF2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41736" y="1308265"/>
            <a:ext cx="9308527" cy="42414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1.Component Rendering: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Rendered the App component as the main entry point, which then renders the PostList component for displaying fetched post data.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2.Data Fetching: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useGetPostsQuery hook within the PostList component to fetch posts asynchronously from the API endpoint.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3.Error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 loading states (isLoading), error handling (error), and data display (data) within the PostList component based on API request status.</a:t>
            </a:r>
          </a:p>
        </p:txBody>
      </p:sp>
    </p:spTree>
    <p:extLst>
      <p:ext uri="{BB962C8B-B14F-4D97-AF65-F5344CB8AC3E}">
        <p14:creationId xmlns:p14="http://schemas.microsoft.com/office/powerpoint/2010/main" val="77600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77182-FD06-DEC1-CEDD-A69C742D96ED}"/>
              </a:ext>
            </a:extLst>
          </p:cNvPr>
          <p:cNvSpPr txBox="1"/>
          <p:nvPr/>
        </p:nvSpPr>
        <p:spPr>
          <a:xfrm>
            <a:off x="917018" y="235975"/>
            <a:ext cx="5150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Task: Web Vitals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35B-6B10-2C9D-3C79-E6D5D292CF92}"/>
              </a:ext>
            </a:extLst>
          </p:cNvPr>
          <p:cNvSpPr txBox="1"/>
          <p:nvPr/>
        </p:nvSpPr>
        <p:spPr>
          <a:xfrm>
            <a:off x="917018" y="1160967"/>
            <a:ext cx="1048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Prepare an informative presentation on Web Vitals.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40EA-37D7-13D7-D456-E7FA808B9B61}"/>
              </a:ext>
            </a:extLst>
          </p:cNvPr>
          <p:cNvSpPr txBox="1"/>
          <p:nvPr/>
        </p:nvSpPr>
        <p:spPr>
          <a:xfrm>
            <a:off x="917018" y="1962849"/>
            <a:ext cx="572958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Defined Core Web Vitals (CLS, FID, LCP) and their impact on user experience and SEO.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Discussed strategies to measure and improve Web Vitals scores using tools like Lighthouse.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Explored optimization techniques such as lazy loading, image optimization, and resource prefetching to enhance performance.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2A2F3-1253-7E4F-961C-A101D7E7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191" y="2465757"/>
            <a:ext cx="4595113" cy="2575415"/>
          </a:xfrm>
          <a:prstGeom prst="rect">
            <a:avLst/>
          </a:prstGeom>
          <a:ln w="1905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60033-4AC8-F5E8-F7F1-8F1320EBECB7}"/>
              </a:ext>
            </a:extLst>
          </p:cNvPr>
          <p:cNvSpPr txBox="1"/>
          <p:nvPr/>
        </p:nvSpPr>
        <p:spPr>
          <a:xfrm>
            <a:off x="1120877" y="5992831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ASTppt</a:t>
            </a:r>
            <a:r>
              <a:rPr lang="en-IN" dirty="0">
                <a:hlinkClick r:id="rId3"/>
              </a:rPr>
              <a:t>/AstWebVitals.pdf at main · SARVESH2120/</a:t>
            </a:r>
            <a:r>
              <a:rPr lang="en-IN" dirty="0" err="1">
                <a:hlinkClick r:id="rId3"/>
              </a:rPr>
              <a:t>ASTppt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62A06-45D3-03C3-4C0F-E399B999243F}"/>
              </a:ext>
            </a:extLst>
          </p:cNvPr>
          <p:cNvSpPr txBox="1"/>
          <p:nvPr/>
        </p:nvSpPr>
        <p:spPr>
          <a:xfrm>
            <a:off x="528320" y="543594"/>
            <a:ext cx="111353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Vitals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Web Vitals are and why they are important for measuring user-centric performance on the web.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three core Web Vitals metrics: Largest Contentful Paint (LCP), First Input Delay (FID), and Cumulative Layout Shift (CLS).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Each Web Vital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Largest Contentful Paint (LCP)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LCP as the metric that measures the render time of the largest content element visible within the viewport.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 how LCP impacts perceived loading speed and user experience, emphasizing the importance of optimizing critical rendering paths.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 Input Delay (FID)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 FID as the delay between a user's first interaction (e.g., clicking a button) and the browser's response.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Explore factors affecting FID, such as JavaScript execution time, and strategies for reducing FID to improve interactivity.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Cumulative Layout Shift (CLS)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 CLS as a metric that quantifies the amount of unexpected layout shifts during page load.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 how CLS affects visual stability and user frustration, and methods to minimize CLS by ensuring stable element positioning.</a:t>
            </a:r>
          </a:p>
        </p:txBody>
      </p:sp>
    </p:spTree>
    <p:extLst>
      <p:ext uri="{BB962C8B-B14F-4D97-AF65-F5344CB8AC3E}">
        <p14:creationId xmlns:p14="http://schemas.microsoft.com/office/powerpoint/2010/main" val="10800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1518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Gupta</dc:creator>
  <cp:lastModifiedBy>Sarvesh Gupta</cp:lastModifiedBy>
  <cp:revision>2</cp:revision>
  <cp:lastPrinted>2024-05-15T10:43:58Z</cp:lastPrinted>
  <dcterms:created xsi:type="dcterms:W3CDTF">2024-05-14T06:09:08Z</dcterms:created>
  <dcterms:modified xsi:type="dcterms:W3CDTF">2024-05-15T10:48:23Z</dcterms:modified>
</cp:coreProperties>
</file>