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ja-JP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クリックしてタイトルテキストを編集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クリックしてアウトラインのテキストを編集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</a:t>
            </a:r>
            <a:r>
              <a:rPr b="0" lang="ja-JP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レベル アウトライン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</a:t>
            </a: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</a:t>
            </a:r>
            <a:r>
              <a:rPr b="0" lang="ja-JP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レベル アウトライン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ja-JP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</a:t>
            </a:r>
            <a:r>
              <a:rPr b="0" lang="ja-JP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レベル アウトライン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</a:t>
            </a:r>
            <a:r>
              <a:rPr b="0" lang="ja-JP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レベル アウトライン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</a:t>
            </a:r>
            <a:r>
              <a:rPr b="0" lang="ja-JP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レベル アウトライン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ja-JP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第</a:t>
            </a: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</a:t>
            </a:r>
            <a:r>
              <a:rPr b="0" lang="ja-JP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レベル アウトライン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pic>
        <p:nvPicPr>
          <p:cNvPr id="7" name="" descr=""/>
          <p:cNvPicPr/>
          <p:nvPr/>
        </p:nvPicPr>
        <p:blipFill>
          <a:blip r:embed="rId1"/>
          <a:stretch/>
        </p:blipFill>
        <p:spPr>
          <a:xfrm>
            <a:off x="0" y="-1440"/>
            <a:ext cx="12191760" cy="6859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" name=""/>
          <p:cNvSpPr txBox="1"/>
          <p:nvPr/>
        </p:nvSpPr>
        <p:spPr>
          <a:xfrm>
            <a:off x="747720" y="2473920"/>
            <a:ext cx="5508360" cy="541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50" strike="noStrike" u="none">
                <a:solidFill>
                  <a:srgbClr val="224466"/>
                </a:solidFill>
                <a:effectLst/>
                <a:uFillTx/>
                <a:latin typeface="Meiryo"/>
                <a:ea typeface="Meiryo"/>
              </a:rPr>
              <a:t>AI</a:t>
            </a:r>
            <a:r>
              <a:rPr b="1" lang="ja-JP" sz="2850" strike="noStrike" u="none">
                <a:solidFill>
                  <a:srgbClr val="224466"/>
                </a:solidFill>
                <a:effectLst/>
                <a:uFillTx/>
                <a:latin typeface="Meiryo"/>
                <a:ea typeface="Meiryo"/>
              </a:rPr>
              <a:t>駆動開発による要件定義の⾰新</a:t>
            </a:r>
            <a:endParaRPr b="0" lang="en-US" sz="28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747720" y="3235320"/>
            <a:ext cx="3013560" cy="31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6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V0</a:t>
            </a:r>
            <a:r>
              <a:rPr b="1" lang="ja-JP" sz="16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を活⽤した画⾯</a:t>
            </a:r>
            <a:r>
              <a:rPr b="1" lang="en-US" sz="16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PoC</a:t>
            </a:r>
            <a:r>
              <a:rPr b="1" lang="ja-JP" sz="16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実践報告</a:t>
            </a:r>
            <a:endParaRPr b="0" lang="en-US" sz="16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747720" y="3702240"/>
            <a:ext cx="4905720" cy="31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6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発表者︓ </a:t>
            </a:r>
            <a:r>
              <a:rPr b="0" lang="ja-JP" sz="16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流通サービス部 通販サービス</a:t>
            </a:r>
            <a:r>
              <a:rPr b="0" lang="en-US" sz="16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Gr </a:t>
            </a:r>
            <a:r>
              <a:rPr b="0" lang="ja-JP" sz="16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笹尾 豊樹</a:t>
            </a:r>
            <a:endParaRPr b="0" lang="en-US" sz="16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pic>
        <p:nvPicPr>
          <p:cNvPr id="11" name="" descr=""/>
          <p:cNvPicPr/>
          <p:nvPr/>
        </p:nvPicPr>
        <p:blipFill>
          <a:blip r:embed="rId2"/>
          <a:stretch/>
        </p:blipFill>
        <p:spPr>
          <a:xfrm>
            <a:off x="380880" y="295200"/>
            <a:ext cx="18950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" name=""/>
          <p:cNvSpPr txBox="1"/>
          <p:nvPr/>
        </p:nvSpPr>
        <p:spPr>
          <a:xfrm>
            <a:off x="747720" y="4016520"/>
            <a:ext cx="2230200" cy="31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6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⽇時︓ </a:t>
            </a:r>
            <a:r>
              <a:rPr b="0" lang="en-US" sz="16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2025</a:t>
            </a:r>
            <a:r>
              <a:rPr b="0" lang="ja-JP" sz="16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年</a:t>
            </a:r>
            <a:r>
              <a:rPr b="0" lang="en-US" sz="16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6</a:t>
            </a:r>
            <a:r>
              <a:rPr b="0" lang="ja-JP" sz="16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⽉</a:t>
            </a:r>
            <a:r>
              <a:rPr b="0" lang="en-US" sz="16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19</a:t>
            </a:r>
            <a:r>
              <a:rPr b="0" lang="ja-JP" sz="16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⽇</a:t>
            </a:r>
            <a:endParaRPr b="0" lang="en-US" sz="16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285840" y="6400080"/>
            <a:ext cx="62528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Copyright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（</a:t>
            </a:r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c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）</a:t>
            </a:r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2025 Software agency system Co., Ltd. All Rights Reserved.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11764440" y="6310800"/>
            <a:ext cx="228240" cy="34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Meiryo"/>
                <a:ea typeface="Meiryo"/>
              </a:rPr>
              <a:t>1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pic>
        <p:nvPicPr>
          <p:cNvPr id="277" name="" descr=""/>
          <p:cNvPicPr/>
          <p:nvPr/>
        </p:nvPicPr>
        <p:blipFill>
          <a:blip r:embed="rId1"/>
          <a:stretch/>
        </p:blipFill>
        <p:spPr>
          <a:xfrm>
            <a:off x="0" y="-1440"/>
            <a:ext cx="12191760" cy="6859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8" name=""/>
          <p:cNvSpPr/>
          <p:nvPr/>
        </p:nvSpPr>
        <p:spPr>
          <a:xfrm>
            <a:off x="774720" y="1881360"/>
            <a:ext cx="240840" cy="236160"/>
          </a:xfrm>
          <a:custGeom>
            <a:avLst/>
            <a:gdLst/>
            <a:ahLst/>
            <a:rect l="0" t="0" r="r" b="b"/>
            <a:pathLst>
              <a:path w="669" h="656">
                <a:moveTo>
                  <a:pt x="40" y="656"/>
                </a:moveTo>
                <a:cubicBezTo>
                  <a:pt x="5" y="656"/>
                  <a:pt x="-10" y="630"/>
                  <a:pt x="6" y="599"/>
                </a:cubicBezTo>
                <a:lnTo>
                  <a:pt x="305" y="23"/>
                </a:lnTo>
                <a:cubicBezTo>
                  <a:pt x="321" y="-8"/>
                  <a:pt x="348" y="-8"/>
                  <a:pt x="364" y="23"/>
                </a:cubicBezTo>
                <a:lnTo>
                  <a:pt x="662" y="599"/>
                </a:lnTo>
                <a:cubicBezTo>
                  <a:pt x="679" y="630"/>
                  <a:pt x="663" y="656"/>
                  <a:pt x="628" y="656"/>
                </a:cubicBezTo>
                <a:lnTo>
                  <a:pt x="40" y="656"/>
                </a:ln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79" name=""/>
          <p:cNvSpPr/>
          <p:nvPr/>
        </p:nvSpPr>
        <p:spPr>
          <a:xfrm>
            <a:off x="878400" y="1935000"/>
            <a:ext cx="33840" cy="157320"/>
          </a:xfrm>
          <a:custGeom>
            <a:avLst/>
            <a:gdLst/>
            <a:ahLst/>
            <a:rect l="0" t="0" r="r" b="b"/>
            <a:pathLst>
              <a:path w="94" h="437">
                <a:moveTo>
                  <a:pt x="0" y="391"/>
                </a:moveTo>
                <a:cubicBezTo>
                  <a:pt x="0" y="366"/>
                  <a:pt x="21" y="345"/>
                  <a:pt x="47" y="345"/>
                </a:cubicBezTo>
                <a:cubicBezTo>
                  <a:pt x="72" y="345"/>
                  <a:pt x="94" y="366"/>
                  <a:pt x="94" y="391"/>
                </a:cubicBezTo>
                <a:cubicBezTo>
                  <a:pt x="94" y="417"/>
                  <a:pt x="72" y="437"/>
                  <a:pt x="47" y="437"/>
                </a:cubicBezTo>
                <a:cubicBezTo>
                  <a:pt x="21" y="437"/>
                  <a:pt x="0" y="417"/>
                  <a:pt x="0" y="391"/>
                </a:cubicBezTo>
                <a:moveTo>
                  <a:pt x="4" y="40"/>
                </a:moveTo>
                <a:cubicBezTo>
                  <a:pt x="4" y="16"/>
                  <a:pt x="22" y="0"/>
                  <a:pt x="47" y="0"/>
                </a:cubicBezTo>
                <a:cubicBezTo>
                  <a:pt x="70" y="0"/>
                  <a:pt x="89" y="16"/>
                  <a:pt x="89" y="40"/>
                </a:cubicBezTo>
                <a:lnTo>
                  <a:pt x="89" y="270"/>
                </a:lnTo>
                <a:cubicBezTo>
                  <a:pt x="89" y="294"/>
                  <a:pt x="70" y="310"/>
                  <a:pt x="47" y="310"/>
                </a:cubicBezTo>
                <a:cubicBezTo>
                  <a:pt x="22" y="310"/>
                  <a:pt x="4" y="294"/>
                  <a:pt x="4" y="270"/>
                </a:cubicBezTo>
                <a:lnTo>
                  <a:pt x="4" y="40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280" name=""/>
          <p:cNvSpPr txBox="1"/>
          <p:nvPr/>
        </p:nvSpPr>
        <p:spPr>
          <a:xfrm>
            <a:off x="747720" y="1035720"/>
            <a:ext cx="1806840" cy="541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850" strike="noStrike" u="none">
                <a:solidFill>
                  <a:srgbClr val="224466"/>
                </a:solidFill>
                <a:effectLst/>
                <a:uFillTx/>
                <a:latin typeface="Meiryo"/>
                <a:ea typeface="Meiryo"/>
              </a:rPr>
              <a:t>課題と対策</a:t>
            </a:r>
            <a:endParaRPr b="0" lang="en-US" sz="28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81" name=""/>
          <p:cNvSpPr txBox="1"/>
          <p:nvPr/>
        </p:nvSpPr>
        <p:spPr>
          <a:xfrm>
            <a:off x="747720" y="2090160"/>
            <a:ext cx="1739520" cy="373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9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運⽤上の留意点</a:t>
            </a:r>
            <a:endParaRPr b="0" lang="en-US" sz="19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82" name=""/>
          <p:cNvSpPr/>
          <p:nvPr/>
        </p:nvSpPr>
        <p:spPr>
          <a:xfrm>
            <a:off x="914040" y="31334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30" y="144"/>
                  <a:pt x="121" y="150"/>
                  <a:pt x="111" y="154"/>
                </a:cubicBezTo>
                <a:cubicBezTo>
                  <a:pt x="102" y="158"/>
                  <a:pt x="91" y="160"/>
                  <a:pt x="81" y="160"/>
                </a:cubicBezTo>
                <a:cubicBezTo>
                  <a:pt x="70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7" y="111"/>
                </a:cubicBezTo>
                <a:cubicBezTo>
                  <a:pt x="3" y="101"/>
                  <a:pt x="0" y="91"/>
                  <a:pt x="0" y="81"/>
                </a:cubicBezTo>
                <a:cubicBezTo>
                  <a:pt x="0" y="70"/>
                  <a:pt x="3" y="59"/>
                  <a:pt x="7" y="49"/>
                </a:cubicBezTo>
                <a:cubicBezTo>
                  <a:pt x="11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70" y="0"/>
                  <a:pt x="81" y="0"/>
                </a:cubicBezTo>
                <a:cubicBezTo>
                  <a:pt x="91" y="0"/>
                  <a:pt x="102" y="2"/>
                  <a:pt x="111" y="6"/>
                </a:cubicBezTo>
                <a:cubicBezTo>
                  <a:pt x="121" y="10"/>
                  <a:pt x="130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283" name=""/>
          <p:cNvSpPr txBox="1"/>
          <p:nvPr/>
        </p:nvSpPr>
        <p:spPr>
          <a:xfrm>
            <a:off x="747720" y="2638080"/>
            <a:ext cx="179892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410" strike="noStrike" u="none">
                <a:solidFill>
                  <a:srgbClr val="4488cc"/>
                </a:solidFill>
                <a:effectLst/>
                <a:uFillTx/>
                <a:latin typeface="Meiryo"/>
                <a:ea typeface="Meiryo"/>
              </a:rPr>
              <a:t>「設計作業化」の傾向</a:t>
            </a:r>
            <a:endParaRPr b="0" lang="en-US" sz="141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84" name=""/>
          <p:cNvSpPr/>
          <p:nvPr/>
        </p:nvSpPr>
        <p:spPr>
          <a:xfrm>
            <a:off x="914040" y="34383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30" y="144"/>
                  <a:pt x="121" y="150"/>
                  <a:pt x="111" y="154"/>
                </a:cubicBezTo>
                <a:cubicBezTo>
                  <a:pt x="102" y="158"/>
                  <a:pt x="91" y="160"/>
                  <a:pt x="81" y="160"/>
                </a:cubicBezTo>
                <a:cubicBezTo>
                  <a:pt x="70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1" y="120"/>
                  <a:pt x="7" y="111"/>
                </a:cubicBezTo>
                <a:cubicBezTo>
                  <a:pt x="3" y="101"/>
                  <a:pt x="0" y="91"/>
                  <a:pt x="0" y="80"/>
                </a:cubicBezTo>
                <a:cubicBezTo>
                  <a:pt x="0" y="70"/>
                  <a:pt x="3" y="60"/>
                  <a:pt x="7" y="50"/>
                </a:cubicBezTo>
                <a:cubicBezTo>
                  <a:pt x="11" y="40"/>
                  <a:pt x="16" y="32"/>
                  <a:pt x="24" y="24"/>
                </a:cubicBezTo>
                <a:cubicBezTo>
                  <a:pt x="31" y="17"/>
                  <a:pt x="40" y="11"/>
                  <a:pt x="49" y="6"/>
                </a:cubicBezTo>
                <a:cubicBezTo>
                  <a:pt x="59" y="2"/>
                  <a:pt x="70" y="0"/>
                  <a:pt x="81" y="0"/>
                </a:cubicBezTo>
                <a:cubicBezTo>
                  <a:pt x="91" y="0"/>
                  <a:pt x="102" y="2"/>
                  <a:pt x="111" y="6"/>
                </a:cubicBezTo>
                <a:cubicBezTo>
                  <a:pt x="121" y="11"/>
                  <a:pt x="130" y="17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1090440" y="3037680"/>
            <a:ext cx="330048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課題︓ </a:t>
            </a:r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要件定義が詳細設計に踏み込みがち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86" name=""/>
          <p:cNvSpPr/>
          <p:nvPr/>
        </p:nvSpPr>
        <p:spPr>
          <a:xfrm>
            <a:off x="1257120" y="3695400"/>
            <a:ext cx="57600" cy="57600"/>
          </a:xfrm>
          <a:custGeom>
            <a:avLst/>
            <a:gdLst/>
            <a:ahLst/>
            <a:rect l="0" t="0" r="r" b="b"/>
            <a:pathLst>
              <a:path fill="none"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0" y="150"/>
                  <a:pt x="111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49" y="154"/>
                </a:cubicBezTo>
                <a:cubicBezTo>
                  <a:pt x="39" y="150"/>
                  <a:pt x="31" y="144"/>
                  <a:pt x="23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3" y="24"/>
                </a:cubicBezTo>
                <a:cubicBezTo>
                  <a:pt x="31" y="16"/>
                  <a:pt x="39" y="10"/>
                  <a:pt x="49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1" y="6"/>
                </a:cubicBezTo>
                <a:cubicBezTo>
                  <a:pt x="120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1090440" y="3342600"/>
            <a:ext cx="5126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対策︓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88" name=""/>
          <p:cNvSpPr/>
          <p:nvPr/>
        </p:nvSpPr>
        <p:spPr>
          <a:xfrm>
            <a:off x="1257120" y="3990960"/>
            <a:ext cx="57600" cy="57240"/>
          </a:xfrm>
          <a:custGeom>
            <a:avLst/>
            <a:gdLst/>
            <a:ahLst/>
            <a:rect l="0" t="0" r="r" b="b"/>
            <a:pathLst>
              <a:path fill="none"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0" y="149"/>
                  <a:pt x="111" y="153"/>
                </a:cubicBezTo>
                <a:cubicBezTo>
                  <a:pt x="101" y="157"/>
                  <a:pt x="91" y="159"/>
                  <a:pt x="80" y="159"/>
                </a:cubicBezTo>
                <a:cubicBezTo>
                  <a:pt x="70" y="159"/>
                  <a:pt x="59" y="157"/>
                  <a:pt x="49" y="153"/>
                </a:cubicBezTo>
                <a:cubicBezTo>
                  <a:pt x="39" y="149"/>
                  <a:pt x="31" y="143"/>
                  <a:pt x="23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0"/>
                  <a:pt x="23" y="23"/>
                </a:cubicBezTo>
                <a:cubicBezTo>
                  <a:pt x="31" y="15"/>
                  <a:pt x="39" y="10"/>
                  <a:pt x="49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1" y="6"/>
                </a:cubicBezTo>
                <a:cubicBezTo>
                  <a:pt x="120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89" name=""/>
          <p:cNvSpPr txBox="1"/>
          <p:nvPr/>
        </p:nvSpPr>
        <p:spPr>
          <a:xfrm>
            <a:off x="1433520" y="3599640"/>
            <a:ext cx="351792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PoC</a:t>
            </a:r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作成の⽬的を明確化（要件確認 </a:t>
            </a:r>
            <a:r>
              <a:rPr b="0" lang="en-US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vs </a:t>
            </a:r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設計）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90" name=""/>
          <p:cNvSpPr/>
          <p:nvPr/>
        </p:nvSpPr>
        <p:spPr>
          <a:xfrm>
            <a:off x="1257120" y="4295520"/>
            <a:ext cx="57600" cy="57600"/>
          </a:xfrm>
          <a:custGeom>
            <a:avLst/>
            <a:gdLst/>
            <a:ahLst/>
            <a:rect l="0" t="0" r="r" b="b"/>
            <a:pathLst>
              <a:path fill="none"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3"/>
                  <a:pt x="120" y="149"/>
                  <a:pt x="111" y="153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49" y="153"/>
                </a:cubicBezTo>
                <a:cubicBezTo>
                  <a:pt x="39" y="149"/>
                  <a:pt x="31" y="143"/>
                  <a:pt x="23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3" y="23"/>
                </a:cubicBezTo>
                <a:cubicBezTo>
                  <a:pt x="31" y="16"/>
                  <a:pt x="39" y="10"/>
                  <a:pt x="49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1" y="6"/>
                </a:cubicBezTo>
                <a:cubicBezTo>
                  <a:pt x="120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91" name=""/>
          <p:cNvSpPr txBox="1"/>
          <p:nvPr/>
        </p:nvSpPr>
        <p:spPr>
          <a:xfrm>
            <a:off x="1433520" y="3894840"/>
            <a:ext cx="204912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適切な抽象度レベルの維持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92" name=""/>
          <p:cNvSpPr txBox="1"/>
          <p:nvPr/>
        </p:nvSpPr>
        <p:spPr>
          <a:xfrm>
            <a:off x="1433520" y="4199760"/>
            <a:ext cx="204912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定期的な作業範囲の⾒直し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93" name=""/>
          <p:cNvSpPr/>
          <p:nvPr/>
        </p:nvSpPr>
        <p:spPr>
          <a:xfrm>
            <a:off x="914040" y="51526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30" y="143"/>
                  <a:pt x="121" y="150"/>
                  <a:pt x="111" y="154"/>
                </a:cubicBezTo>
                <a:cubicBezTo>
                  <a:pt x="102" y="158"/>
                  <a:pt x="91" y="160"/>
                  <a:pt x="81" y="160"/>
                </a:cubicBezTo>
                <a:cubicBezTo>
                  <a:pt x="70" y="160"/>
                  <a:pt x="59" y="158"/>
                  <a:pt x="49" y="154"/>
                </a:cubicBezTo>
                <a:cubicBezTo>
                  <a:pt x="40" y="150"/>
                  <a:pt x="31" y="143"/>
                  <a:pt x="24" y="136"/>
                </a:cubicBezTo>
                <a:cubicBezTo>
                  <a:pt x="16" y="129"/>
                  <a:pt x="11" y="120"/>
                  <a:pt x="7" y="110"/>
                </a:cubicBezTo>
                <a:cubicBezTo>
                  <a:pt x="3" y="100"/>
                  <a:pt x="0" y="90"/>
                  <a:pt x="0" y="80"/>
                </a:cubicBezTo>
                <a:cubicBezTo>
                  <a:pt x="0" y="69"/>
                  <a:pt x="3" y="59"/>
                  <a:pt x="7" y="49"/>
                </a:cubicBezTo>
                <a:cubicBezTo>
                  <a:pt x="11" y="40"/>
                  <a:pt x="16" y="31"/>
                  <a:pt x="24" y="24"/>
                </a:cubicBezTo>
                <a:cubicBezTo>
                  <a:pt x="31" y="16"/>
                  <a:pt x="40" y="11"/>
                  <a:pt x="49" y="6"/>
                </a:cubicBezTo>
                <a:cubicBezTo>
                  <a:pt x="59" y="2"/>
                  <a:pt x="70" y="0"/>
                  <a:pt x="81" y="0"/>
                </a:cubicBezTo>
                <a:cubicBezTo>
                  <a:pt x="91" y="0"/>
                  <a:pt x="102" y="2"/>
                  <a:pt x="111" y="6"/>
                </a:cubicBezTo>
                <a:cubicBezTo>
                  <a:pt x="121" y="11"/>
                  <a:pt x="130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294" name=""/>
          <p:cNvSpPr txBox="1"/>
          <p:nvPr/>
        </p:nvSpPr>
        <p:spPr>
          <a:xfrm>
            <a:off x="747720" y="4657320"/>
            <a:ext cx="161928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410" strike="noStrike" u="none">
                <a:solidFill>
                  <a:srgbClr val="4488cc"/>
                </a:solidFill>
                <a:effectLst/>
                <a:uFillTx/>
                <a:latin typeface="Meiryo"/>
                <a:ea typeface="Meiryo"/>
              </a:rPr>
              <a:t>境界線管理の重要性</a:t>
            </a:r>
            <a:endParaRPr b="0" lang="en-US" sz="141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95" name=""/>
          <p:cNvSpPr/>
          <p:nvPr/>
        </p:nvSpPr>
        <p:spPr>
          <a:xfrm>
            <a:off x="914040" y="54576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30" y="144"/>
                  <a:pt x="121" y="150"/>
                  <a:pt x="111" y="154"/>
                </a:cubicBezTo>
                <a:cubicBezTo>
                  <a:pt x="102" y="158"/>
                  <a:pt x="91" y="160"/>
                  <a:pt x="81" y="160"/>
                </a:cubicBezTo>
                <a:cubicBezTo>
                  <a:pt x="70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7" y="111"/>
                </a:cubicBezTo>
                <a:cubicBezTo>
                  <a:pt x="3" y="101"/>
                  <a:pt x="0" y="91"/>
                  <a:pt x="0" y="79"/>
                </a:cubicBezTo>
                <a:cubicBezTo>
                  <a:pt x="0" y="69"/>
                  <a:pt x="3" y="59"/>
                  <a:pt x="7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70" y="0"/>
                  <a:pt x="81" y="0"/>
                </a:cubicBezTo>
                <a:cubicBezTo>
                  <a:pt x="91" y="0"/>
                  <a:pt x="102" y="2"/>
                  <a:pt x="111" y="6"/>
                </a:cubicBezTo>
                <a:cubicBezTo>
                  <a:pt x="121" y="10"/>
                  <a:pt x="130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296" name=""/>
          <p:cNvSpPr txBox="1"/>
          <p:nvPr/>
        </p:nvSpPr>
        <p:spPr>
          <a:xfrm>
            <a:off x="1090440" y="5056920"/>
            <a:ext cx="25610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要件定義フェーズでの成果物定義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pic>
        <p:nvPicPr>
          <p:cNvPr id="297" name="" descr=""/>
          <p:cNvPicPr/>
          <p:nvPr/>
        </p:nvPicPr>
        <p:blipFill>
          <a:blip r:embed="rId2"/>
          <a:stretch/>
        </p:blipFill>
        <p:spPr>
          <a:xfrm>
            <a:off x="380880" y="295200"/>
            <a:ext cx="18950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8" name=""/>
          <p:cNvSpPr txBox="1"/>
          <p:nvPr/>
        </p:nvSpPr>
        <p:spPr>
          <a:xfrm>
            <a:off x="1090440" y="5361840"/>
            <a:ext cx="273168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次フェーズへの引き継ぎルール策定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99" name=""/>
          <p:cNvSpPr txBox="1"/>
          <p:nvPr/>
        </p:nvSpPr>
        <p:spPr>
          <a:xfrm>
            <a:off x="285840" y="6400080"/>
            <a:ext cx="62528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Copyright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（</a:t>
            </a:r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c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）</a:t>
            </a:r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2025 Software agency system Co., Ltd. All Rights Reserved.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00" name=""/>
          <p:cNvSpPr txBox="1"/>
          <p:nvPr/>
        </p:nvSpPr>
        <p:spPr>
          <a:xfrm>
            <a:off x="11622240" y="6310800"/>
            <a:ext cx="284760" cy="34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Meiryo"/>
                <a:ea typeface="Meiryo"/>
              </a:rPr>
              <a:t>10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0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pic>
        <p:nvPicPr>
          <p:cNvPr id="304" name="" descr=""/>
          <p:cNvPicPr/>
          <p:nvPr/>
        </p:nvPicPr>
        <p:blipFill>
          <a:blip r:embed="rId1"/>
          <a:stretch/>
        </p:blipFill>
        <p:spPr>
          <a:xfrm>
            <a:off x="0" y="-1440"/>
            <a:ext cx="12191760" cy="6859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5" name=""/>
          <p:cNvSpPr/>
          <p:nvPr/>
        </p:nvSpPr>
        <p:spPr>
          <a:xfrm>
            <a:off x="771480" y="1962000"/>
            <a:ext cx="248040" cy="248040"/>
          </a:xfrm>
          <a:custGeom>
            <a:avLst/>
            <a:gdLst/>
            <a:ahLst/>
            <a:rect l="0" t="0" r="r" b="b"/>
            <a:pathLst>
              <a:path w="689" h="689">
                <a:moveTo>
                  <a:pt x="689" y="612"/>
                </a:moveTo>
                <a:cubicBezTo>
                  <a:pt x="689" y="655"/>
                  <a:pt x="654" y="689"/>
                  <a:pt x="612" y="689"/>
                </a:cubicBezTo>
                <a:lnTo>
                  <a:pt x="76" y="689"/>
                </a:lnTo>
                <a:cubicBezTo>
                  <a:pt x="34" y="689"/>
                  <a:pt x="0" y="655"/>
                  <a:pt x="0" y="612"/>
                </a:cubicBezTo>
                <a:lnTo>
                  <a:pt x="0" y="76"/>
                </a:lnTo>
                <a:cubicBezTo>
                  <a:pt x="0" y="34"/>
                  <a:pt x="34" y="0"/>
                  <a:pt x="76" y="0"/>
                </a:cubicBezTo>
                <a:lnTo>
                  <a:pt x="612" y="0"/>
                </a:lnTo>
                <a:cubicBezTo>
                  <a:pt x="654" y="0"/>
                  <a:pt x="689" y="34"/>
                  <a:pt x="689" y="76"/>
                </a:cubicBezTo>
                <a:lnTo>
                  <a:pt x="689" y="612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306" name=""/>
          <p:cNvSpPr/>
          <p:nvPr/>
        </p:nvSpPr>
        <p:spPr>
          <a:xfrm>
            <a:off x="798840" y="1989360"/>
            <a:ext cx="192600" cy="193320"/>
          </a:xfrm>
          <a:custGeom>
            <a:avLst/>
            <a:gdLst/>
            <a:ahLst/>
            <a:rect l="0" t="0" r="r" b="b"/>
            <a:pathLst>
              <a:path w="535" h="537">
                <a:moveTo>
                  <a:pt x="349" y="350"/>
                </a:moveTo>
                <a:lnTo>
                  <a:pt x="403" y="404"/>
                </a:lnTo>
                <a:cubicBezTo>
                  <a:pt x="328" y="479"/>
                  <a:pt x="207" y="479"/>
                  <a:pt x="131" y="404"/>
                </a:cubicBezTo>
                <a:cubicBezTo>
                  <a:pt x="89" y="361"/>
                  <a:pt x="70" y="303"/>
                  <a:pt x="77" y="247"/>
                </a:cubicBezTo>
                <a:lnTo>
                  <a:pt x="0" y="254"/>
                </a:lnTo>
                <a:cubicBezTo>
                  <a:pt x="-4" y="327"/>
                  <a:pt x="21" y="402"/>
                  <a:pt x="77" y="458"/>
                </a:cubicBezTo>
                <a:cubicBezTo>
                  <a:pt x="182" y="563"/>
                  <a:pt x="352" y="563"/>
                  <a:pt x="457" y="458"/>
                </a:cubicBezTo>
                <a:lnTo>
                  <a:pt x="511" y="512"/>
                </a:lnTo>
                <a:lnTo>
                  <a:pt x="527" y="334"/>
                </a:lnTo>
                <a:lnTo>
                  <a:pt x="349" y="350"/>
                </a:lnTo>
                <a:moveTo>
                  <a:pt x="457" y="79"/>
                </a:moveTo>
                <a:cubicBezTo>
                  <a:pt x="352" y="-26"/>
                  <a:pt x="182" y="-26"/>
                  <a:pt x="77" y="79"/>
                </a:cubicBezTo>
                <a:lnTo>
                  <a:pt x="23" y="25"/>
                </a:lnTo>
                <a:lnTo>
                  <a:pt x="7" y="204"/>
                </a:lnTo>
                <a:lnTo>
                  <a:pt x="187" y="188"/>
                </a:lnTo>
                <a:lnTo>
                  <a:pt x="131" y="134"/>
                </a:lnTo>
                <a:cubicBezTo>
                  <a:pt x="207" y="58"/>
                  <a:pt x="328" y="58"/>
                  <a:pt x="403" y="134"/>
                </a:cubicBezTo>
                <a:cubicBezTo>
                  <a:pt x="446" y="177"/>
                  <a:pt x="464" y="235"/>
                  <a:pt x="457" y="291"/>
                </a:cubicBezTo>
                <a:lnTo>
                  <a:pt x="534" y="284"/>
                </a:lnTo>
                <a:cubicBezTo>
                  <a:pt x="539" y="211"/>
                  <a:pt x="513" y="136"/>
                  <a:pt x="457" y="7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07" name=""/>
          <p:cNvSpPr txBox="1"/>
          <p:nvPr/>
        </p:nvSpPr>
        <p:spPr>
          <a:xfrm>
            <a:off x="747720" y="1121400"/>
            <a:ext cx="1806840" cy="541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850" strike="noStrike" u="none">
                <a:solidFill>
                  <a:srgbClr val="224466"/>
                </a:solidFill>
                <a:effectLst/>
                <a:uFillTx/>
                <a:latin typeface="Meiryo"/>
                <a:ea typeface="Meiryo"/>
              </a:rPr>
              <a:t>今後の展開</a:t>
            </a:r>
            <a:endParaRPr b="0" lang="en-US" sz="28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08" name=""/>
          <p:cNvSpPr/>
          <p:nvPr/>
        </p:nvSpPr>
        <p:spPr>
          <a:xfrm>
            <a:off x="914040" y="27619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30" y="143"/>
                  <a:pt x="121" y="150"/>
                  <a:pt x="111" y="154"/>
                </a:cubicBezTo>
                <a:cubicBezTo>
                  <a:pt x="102" y="158"/>
                  <a:pt x="91" y="160"/>
                  <a:pt x="81" y="160"/>
                </a:cubicBezTo>
                <a:cubicBezTo>
                  <a:pt x="70" y="160"/>
                  <a:pt x="59" y="158"/>
                  <a:pt x="49" y="154"/>
                </a:cubicBezTo>
                <a:cubicBezTo>
                  <a:pt x="40" y="150"/>
                  <a:pt x="31" y="143"/>
                  <a:pt x="24" y="136"/>
                </a:cubicBezTo>
                <a:cubicBezTo>
                  <a:pt x="16" y="128"/>
                  <a:pt x="11" y="120"/>
                  <a:pt x="7" y="110"/>
                </a:cubicBezTo>
                <a:cubicBezTo>
                  <a:pt x="3" y="100"/>
                  <a:pt x="0" y="90"/>
                  <a:pt x="0" y="80"/>
                </a:cubicBezTo>
                <a:cubicBezTo>
                  <a:pt x="0" y="69"/>
                  <a:pt x="3" y="59"/>
                  <a:pt x="7" y="49"/>
                </a:cubicBezTo>
                <a:cubicBezTo>
                  <a:pt x="11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70" y="0"/>
                  <a:pt x="81" y="0"/>
                </a:cubicBezTo>
                <a:cubicBezTo>
                  <a:pt x="91" y="0"/>
                  <a:pt x="102" y="2"/>
                  <a:pt x="111" y="6"/>
                </a:cubicBezTo>
                <a:cubicBezTo>
                  <a:pt x="121" y="10"/>
                  <a:pt x="130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747720" y="2175840"/>
            <a:ext cx="1987920" cy="373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9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⽔平展開の可能性</a:t>
            </a:r>
            <a:endParaRPr b="0" lang="en-US" sz="19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10" name=""/>
          <p:cNvSpPr/>
          <p:nvPr/>
        </p:nvSpPr>
        <p:spPr>
          <a:xfrm>
            <a:off x="1257120" y="3019320"/>
            <a:ext cx="57600" cy="57600"/>
          </a:xfrm>
          <a:custGeom>
            <a:avLst/>
            <a:gdLst/>
            <a:ahLst/>
            <a:rect l="0" t="0" r="r" b="b"/>
            <a:pathLst>
              <a:path fill="none"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0" y="149"/>
                  <a:pt x="111" y="153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49" y="153"/>
                </a:cubicBezTo>
                <a:cubicBezTo>
                  <a:pt x="39" y="149"/>
                  <a:pt x="31" y="144"/>
                  <a:pt x="23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49"/>
                </a:cubicBezTo>
                <a:cubicBezTo>
                  <a:pt x="10" y="39"/>
                  <a:pt x="16" y="30"/>
                  <a:pt x="23" y="23"/>
                </a:cubicBezTo>
                <a:cubicBezTo>
                  <a:pt x="31" y="16"/>
                  <a:pt x="39" y="10"/>
                  <a:pt x="49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1" y="6"/>
                </a:cubicBezTo>
                <a:cubicBezTo>
                  <a:pt x="120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9"/>
                  <a:pt x="160" y="70"/>
                  <a:pt x="160" y="80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11" name=""/>
          <p:cNvSpPr txBox="1"/>
          <p:nvPr/>
        </p:nvSpPr>
        <p:spPr>
          <a:xfrm>
            <a:off x="1090440" y="2666160"/>
            <a:ext cx="119556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他案件への適⽤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12" name=""/>
          <p:cNvSpPr/>
          <p:nvPr/>
        </p:nvSpPr>
        <p:spPr>
          <a:xfrm>
            <a:off x="1257120" y="3323880"/>
            <a:ext cx="57600" cy="57600"/>
          </a:xfrm>
          <a:custGeom>
            <a:avLst/>
            <a:gdLst/>
            <a:ahLst/>
            <a:rect l="0" t="0" r="r" b="b"/>
            <a:pathLst>
              <a:path fill="none"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0" y="150"/>
                  <a:pt x="111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49" y="154"/>
                </a:cubicBezTo>
                <a:cubicBezTo>
                  <a:pt x="39" y="150"/>
                  <a:pt x="31" y="144"/>
                  <a:pt x="23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3" y="25"/>
                </a:cubicBezTo>
                <a:cubicBezTo>
                  <a:pt x="31" y="17"/>
                  <a:pt x="39" y="12"/>
                  <a:pt x="49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1" y="6"/>
                </a:cubicBezTo>
                <a:cubicBezTo>
                  <a:pt x="120" y="12"/>
                  <a:pt x="129" y="17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13" name=""/>
          <p:cNvSpPr txBox="1"/>
          <p:nvPr/>
        </p:nvSpPr>
        <p:spPr>
          <a:xfrm>
            <a:off x="1433520" y="2923560"/>
            <a:ext cx="24224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Web</a:t>
            </a:r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アプリケーション開発案件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14" name=""/>
          <p:cNvSpPr/>
          <p:nvPr/>
        </p:nvSpPr>
        <p:spPr>
          <a:xfrm>
            <a:off x="785160" y="3728160"/>
            <a:ext cx="220320" cy="220680"/>
          </a:xfrm>
          <a:custGeom>
            <a:avLst/>
            <a:gdLst/>
            <a:ahLst/>
            <a:rect l="0" t="0" r="r" b="b"/>
            <a:pathLst>
              <a:path w="612" h="613">
                <a:moveTo>
                  <a:pt x="554" y="0"/>
                </a:moveTo>
                <a:lnTo>
                  <a:pt x="57" y="0"/>
                </a:lnTo>
                <a:cubicBezTo>
                  <a:pt x="26" y="0"/>
                  <a:pt x="0" y="26"/>
                  <a:pt x="0" y="58"/>
                </a:cubicBezTo>
                <a:lnTo>
                  <a:pt x="0" y="556"/>
                </a:lnTo>
                <a:cubicBezTo>
                  <a:pt x="0" y="587"/>
                  <a:pt x="26" y="613"/>
                  <a:pt x="57" y="613"/>
                </a:cubicBezTo>
                <a:lnTo>
                  <a:pt x="554" y="613"/>
                </a:lnTo>
                <a:cubicBezTo>
                  <a:pt x="587" y="613"/>
                  <a:pt x="612" y="587"/>
                  <a:pt x="612" y="556"/>
                </a:cubicBezTo>
                <a:lnTo>
                  <a:pt x="612" y="58"/>
                </a:lnTo>
                <a:cubicBezTo>
                  <a:pt x="612" y="26"/>
                  <a:pt x="587" y="0"/>
                  <a:pt x="554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15" name=""/>
          <p:cNvSpPr/>
          <p:nvPr/>
        </p:nvSpPr>
        <p:spPr>
          <a:xfrm>
            <a:off x="778320" y="3721320"/>
            <a:ext cx="234000" cy="234360"/>
          </a:xfrm>
          <a:custGeom>
            <a:avLst/>
            <a:gdLst/>
            <a:ahLst/>
            <a:rect l="0" t="0" r="r" b="b"/>
            <a:pathLst>
              <a:path w="650" h="651">
                <a:moveTo>
                  <a:pt x="574" y="0"/>
                </a:moveTo>
                <a:lnTo>
                  <a:pt x="76" y="0"/>
                </a:lnTo>
                <a:cubicBezTo>
                  <a:pt x="34" y="0"/>
                  <a:pt x="0" y="35"/>
                  <a:pt x="0" y="77"/>
                </a:cubicBezTo>
                <a:lnTo>
                  <a:pt x="0" y="575"/>
                </a:lnTo>
                <a:cubicBezTo>
                  <a:pt x="0" y="617"/>
                  <a:pt x="34" y="651"/>
                  <a:pt x="76" y="651"/>
                </a:cubicBezTo>
                <a:lnTo>
                  <a:pt x="574" y="651"/>
                </a:lnTo>
                <a:cubicBezTo>
                  <a:pt x="616" y="651"/>
                  <a:pt x="650" y="617"/>
                  <a:pt x="650" y="575"/>
                </a:cubicBezTo>
                <a:lnTo>
                  <a:pt x="650" y="77"/>
                </a:lnTo>
                <a:cubicBezTo>
                  <a:pt x="650" y="35"/>
                  <a:pt x="616" y="0"/>
                  <a:pt x="574" y="0"/>
                </a:cubicBezTo>
                <a:moveTo>
                  <a:pt x="574" y="39"/>
                </a:moveTo>
                <a:cubicBezTo>
                  <a:pt x="595" y="39"/>
                  <a:pt x="612" y="56"/>
                  <a:pt x="612" y="77"/>
                </a:cubicBezTo>
                <a:lnTo>
                  <a:pt x="612" y="153"/>
                </a:lnTo>
                <a:lnTo>
                  <a:pt x="498" y="153"/>
                </a:lnTo>
                <a:lnTo>
                  <a:pt x="498" y="39"/>
                </a:lnTo>
                <a:lnTo>
                  <a:pt x="574" y="39"/>
                </a:lnTo>
                <a:moveTo>
                  <a:pt x="498" y="344"/>
                </a:moveTo>
                <a:lnTo>
                  <a:pt x="612" y="344"/>
                </a:lnTo>
                <a:lnTo>
                  <a:pt x="612" y="460"/>
                </a:lnTo>
                <a:lnTo>
                  <a:pt x="498" y="460"/>
                </a:lnTo>
                <a:lnTo>
                  <a:pt x="498" y="344"/>
                </a:lnTo>
                <a:moveTo>
                  <a:pt x="498" y="306"/>
                </a:moveTo>
                <a:lnTo>
                  <a:pt x="498" y="191"/>
                </a:lnTo>
                <a:lnTo>
                  <a:pt x="612" y="191"/>
                </a:lnTo>
                <a:lnTo>
                  <a:pt x="612" y="306"/>
                </a:lnTo>
                <a:lnTo>
                  <a:pt x="498" y="306"/>
                </a:lnTo>
                <a:moveTo>
                  <a:pt x="459" y="39"/>
                </a:moveTo>
                <a:lnTo>
                  <a:pt x="459" y="153"/>
                </a:lnTo>
                <a:lnTo>
                  <a:pt x="345" y="153"/>
                </a:lnTo>
                <a:lnTo>
                  <a:pt x="345" y="39"/>
                </a:lnTo>
                <a:lnTo>
                  <a:pt x="459" y="39"/>
                </a:lnTo>
                <a:moveTo>
                  <a:pt x="345" y="191"/>
                </a:moveTo>
                <a:lnTo>
                  <a:pt x="459" y="191"/>
                </a:lnTo>
                <a:lnTo>
                  <a:pt x="459" y="306"/>
                </a:lnTo>
                <a:lnTo>
                  <a:pt x="345" y="306"/>
                </a:lnTo>
                <a:lnTo>
                  <a:pt x="345" y="191"/>
                </a:lnTo>
                <a:moveTo>
                  <a:pt x="345" y="344"/>
                </a:moveTo>
                <a:lnTo>
                  <a:pt x="459" y="344"/>
                </a:lnTo>
                <a:lnTo>
                  <a:pt x="459" y="460"/>
                </a:lnTo>
                <a:lnTo>
                  <a:pt x="345" y="460"/>
                </a:lnTo>
                <a:lnTo>
                  <a:pt x="345" y="344"/>
                </a:lnTo>
                <a:moveTo>
                  <a:pt x="306" y="39"/>
                </a:moveTo>
                <a:lnTo>
                  <a:pt x="306" y="153"/>
                </a:lnTo>
                <a:lnTo>
                  <a:pt x="192" y="153"/>
                </a:lnTo>
                <a:lnTo>
                  <a:pt x="192" y="39"/>
                </a:lnTo>
                <a:lnTo>
                  <a:pt x="306" y="39"/>
                </a:lnTo>
                <a:moveTo>
                  <a:pt x="192" y="191"/>
                </a:moveTo>
                <a:lnTo>
                  <a:pt x="306" y="191"/>
                </a:lnTo>
                <a:lnTo>
                  <a:pt x="306" y="306"/>
                </a:lnTo>
                <a:lnTo>
                  <a:pt x="192" y="306"/>
                </a:lnTo>
                <a:lnTo>
                  <a:pt x="192" y="191"/>
                </a:lnTo>
                <a:moveTo>
                  <a:pt x="192" y="344"/>
                </a:moveTo>
                <a:lnTo>
                  <a:pt x="306" y="344"/>
                </a:lnTo>
                <a:lnTo>
                  <a:pt x="306" y="460"/>
                </a:lnTo>
                <a:lnTo>
                  <a:pt x="192" y="460"/>
                </a:lnTo>
                <a:lnTo>
                  <a:pt x="192" y="344"/>
                </a:lnTo>
                <a:moveTo>
                  <a:pt x="38" y="77"/>
                </a:moveTo>
                <a:cubicBezTo>
                  <a:pt x="38" y="56"/>
                  <a:pt x="55" y="39"/>
                  <a:pt x="76" y="39"/>
                </a:cubicBezTo>
                <a:lnTo>
                  <a:pt x="154" y="39"/>
                </a:lnTo>
                <a:lnTo>
                  <a:pt x="154" y="153"/>
                </a:lnTo>
                <a:lnTo>
                  <a:pt x="38" y="153"/>
                </a:lnTo>
                <a:lnTo>
                  <a:pt x="38" y="77"/>
                </a:lnTo>
                <a:moveTo>
                  <a:pt x="38" y="191"/>
                </a:moveTo>
                <a:lnTo>
                  <a:pt x="154" y="191"/>
                </a:lnTo>
                <a:lnTo>
                  <a:pt x="154" y="306"/>
                </a:lnTo>
                <a:lnTo>
                  <a:pt x="38" y="306"/>
                </a:lnTo>
                <a:lnTo>
                  <a:pt x="38" y="191"/>
                </a:lnTo>
                <a:moveTo>
                  <a:pt x="38" y="344"/>
                </a:moveTo>
                <a:lnTo>
                  <a:pt x="154" y="344"/>
                </a:lnTo>
                <a:lnTo>
                  <a:pt x="154" y="460"/>
                </a:lnTo>
                <a:lnTo>
                  <a:pt x="38" y="460"/>
                </a:lnTo>
                <a:lnTo>
                  <a:pt x="38" y="344"/>
                </a:lnTo>
                <a:moveTo>
                  <a:pt x="76" y="613"/>
                </a:moveTo>
                <a:cubicBezTo>
                  <a:pt x="55" y="613"/>
                  <a:pt x="38" y="596"/>
                  <a:pt x="38" y="575"/>
                </a:cubicBezTo>
                <a:lnTo>
                  <a:pt x="38" y="498"/>
                </a:lnTo>
                <a:lnTo>
                  <a:pt x="154" y="498"/>
                </a:lnTo>
                <a:lnTo>
                  <a:pt x="154" y="613"/>
                </a:lnTo>
                <a:lnTo>
                  <a:pt x="76" y="613"/>
                </a:lnTo>
                <a:moveTo>
                  <a:pt x="192" y="613"/>
                </a:moveTo>
                <a:lnTo>
                  <a:pt x="192" y="498"/>
                </a:lnTo>
                <a:lnTo>
                  <a:pt x="306" y="498"/>
                </a:lnTo>
                <a:lnTo>
                  <a:pt x="306" y="613"/>
                </a:lnTo>
                <a:lnTo>
                  <a:pt x="192" y="613"/>
                </a:lnTo>
                <a:moveTo>
                  <a:pt x="345" y="613"/>
                </a:moveTo>
                <a:lnTo>
                  <a:pt x="345" y="498"/>
                </a:lnTo>
                <a:lnTo>
                  <a:pt x="459" y="498"/>
                </a:lnTo>
                <a:lnTo>
                  <a:pt x="459" y="613"/>
                </a:lnTo>
                <a:lnTo>
                  <a:pt x="345" y="613"/>
                </a:lnTo>
                <a:moveTo>
                  <a:pt x="574" y="613"/>
                </a:moveTo>
                <a:lnTo>
                  <a:pt x="498" y="613"/>
                </a:lnTo>
                <a:lnTo>
                  <a:pt x="498" y="498"/>
                </a:lnTo>
                <a:lnTo>
                  <a:pt x="612" y="498"/>
                </a:lnTo>
                <a:lnTo>
                  <a:pt x="612" y="575"/>
                </a:lnTo>
                <a:cubicBezTo>
                  <a:pt x="612" y="596"/>
                  <a:pt x="595" y="613"/>
                  <a:pt x="574" y="613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16" name=""/>
          <p:cNvSpPr/>
          <p:nvPr/>
        </p:nvSpPr>
        <p:spPr>
          <a:xfrm>
            <a:off x="792000" y="3735360"/>
            <a:ext cx="206640" cy="207000"/>
          </a:xfrm>
          <a:custGeom>
            <a:avLst/>
            <a:gdLst/>
            <a:ahLst/>
            <a:rect l="0" t="0" r="r" b="b"/>
            <a:pathLst>
              <a:path w="574" h="575">
                <a:moveTo>
                  <a:pt x="38" y="575"/>
                </a:moveTo>
                <a:cubicBezTo>
                  <a:pt x="32" y="575"/>
                  <a:pt x="26" y="573"/>
                  <a:pt x="20" y="570"/>
                </a:cubicBezTo>
                <a:cubicBezTo>
                  <a:pt x="1" y="560"/>
                  <a:pt x="-5" y="537"/>
                  <a:pt x="5" y="519"/>
                </a:cubicBezTo>
                <a:lnTo>
                  <a:pt x="138" y="270"/>
                </a:lnTo>
                <a:cubicBezTo>
                  <a:pt x="144" y="259"/>
                  <a:pt x="154" y="252"/>
                  <a:pt x="166" y="250"/>
                </a:cubicBezTo>
                <a:cubicBezTo>
                  <a:pt x="178" y="249"/>
                  <a:pt x="190" y="253"/>
                  <a:pt x="199" y="261"/>
                </a:cubicBezTo>
                <a:lnTo>
                  <a:pt x="315" y="377"/>
                </a:lnTo>
                <a:lnTo>
                  <a:pt x="502" y="21"/>
                </a:lnTo>
                <a:cubicBezTo>
                  <a:pt x="512" y="2"/>
                  <a:pt x="535" y="-5"/>
                  <a:pt x="554" y="5"/>
                </a:cubicBezTo>
                <a:cubicBezTo>
                  <a:pt x="572" y="15"/>
                  <a:pt x="580" y="38"/>
                  <a:pt x="570" y="57"/>
                </a:cubicBezTo>
                <a:lnTo>
                  <a:pt x="359" y="459"/>
                </a:lnTo>
                <a:cubicBezTo>
                  <a:pt x="353" y="470"/>
                  <a:pt x="343" y="477"/>
                  <a:pt x="331" y="479"/>
                </a:cubicBezTo>
                <a:cubicBezTo>
                  <a:pt x="319" y="481"/>
                  <a:pt x="306" y="477"/>
                  <a:pt x="298" y="468"/>
                </a:cubicBezTo>
                <a:lnTo>
                  <a:pt x="181" y="352"/>
                </a:lnTo>
                <a:lnTo>
                  <a:pt x="72" y="555"/>
                </a:lnTo>
                <a:cubicBezTo>
                  <a:pt x="65" y="568"/>
                  <a:pt x="52" y="575"/>
                  <a:pt x="38" y="57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317" name=""/>
          <p:cNvSpPr txBox="1"/>
          <p:nvPr/>
        </p:nvSpPr>
        <p:spPr>
          <a:xfrm>
            <a:off x="1433520" y="3228120"/>
            <a:ext cx="221616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UI/UX</a:t>
            </a:r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が重要な業務システム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18" name=""/>
          <p:cNvSpPr/>
          <p:nvPr/>
        </p:nvSpPr>
        <p:spPr>
          <a:xfrm>
            <a:off x="914040" y="45147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30" y="144"/>
                  <a:pt x="121" y="149"/>
                  <a:pt x="111" y="153"/>
                </a:cubicBezTo>
                <a:cubicBezTo>
                  <a:pt x="102" y="157"/>
                  <a:pt x="91" y="159"/>
                  <a:pt x="81" y="159"/>
                </a:cubicBezTo>
                <a:cubicBezTo>
                  <a:pt x="70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1" y="120"/>
                  <a:pt x="7" y="110"/>
                </a:cubicBezTo>
                <a:cubicBezTo>
                  <a:pt x="3" y="101"/>
                  <a:pt x="0" y="91"/>
                  <a:pt x="0" y="80"/>
                </a:cubicBezTo>
                <a:cubicBezTo>
                  <a:pt x="0" y="70"/>
                  <a:pt x="3" y="59"/>
                  <a:pt x="7" y="50"/>
                </a:cubicBezTo>
                <a:cubicBezTo>
                  <a:pt x="11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70" y="0"/>
                  <a:pt x="81" y="0"/>
                </a:cubicBezTo>
                <a:cubicBezTo>
                  <a:pt x="91" y="0"/>
                  <a:pt x="102" y="2"/>
                  <a:pt x="111" y="6"/>
                </a:cubicBezTo>
                <a:cubicBezTo>
                  <a:pt x="121" y="10"/>
                  <a:pt x="130" y="16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319" name=""/>
          <p:cNvSpPr txBox="1"/>
          <p:nvPr/>
        </p:nvSpPr>
        <p:spPr>
          <a:xfrm>
            <a:off x="747720" y="3928320"/>
            <a:ext cx="1739520" cy="373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9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さらなる効率化</a:t>
            </a:r>
            <a:endParaRPr b="0" lang="en-US" sz="19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20" name=""/>
          <p:cNvSpPr/>
          <p:nvPr/>
        </p:nvSpPr>
        <p:spPr>
          <a:xfrm>
            <a:off x="1257120" y="4771800"/>
            <a:ext cx="57600" cy="57600"/>
          </a:xfrm>
          <a:custGeom>
            <a:avLst/>
            <a:gdLst/>
            <a:ahLst/>
            <a:rect l="0" t="0" r="r" b="b"/>
            <a:pathLst>
              <a:path fill="none" w="160" h="160">
                <a:moveTo>
                  <a:pt x="160" y="79"/>
                </a:moveTo>
                <a:cubicBezTo>
                  <a:pt x="160" y="90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0" y="150"/>
                  <a:pt x="111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49" y="154"/>
                </a:cubicBezTo>
                <a:cubicBezTo>
                  <a:pt x="39" y="150"/>
                  <a:pt x="31" y="144"/>
                  <a:pt x="23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3" y="23"/>
                </a:cubicBezTo>
                <a:cubicBezTo>
                  <a:pt x="31" y="16"/>
                  <a:pt x="39" y="10"/>
                  <a:pt x="49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1" y="6"/>
                </a:cubicBezTo>
                <a:cubicBezTo>
                  <a:pt x="120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21" name=""/>
          <p:cNvSpPr txBox="1"/>
          <p:nvPr/>
        </p:nvSpPr>
        <p:spPr>
          <a:xfrm>
            <a:off x="1090440" y="4419000"/>
            <a:ext cx="174996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AI</a:t>
            </a:r>
            <a:r>
              <a:rPr b="1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開発チェーンの構築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22" name=""/>
          <p:cNvSpPr/>
          <p:nvPr/>
        </p:nvSpPr>
        <p:spPr>
          <a:xfrm>
            <a:off x="1257120" y="5076720"/>
            <a:ext cx="57600" cy="57600"/>
          </a:xfrm>
          <a:custGeom>
            <a:avLst/>
            <a:gdLst/>
            <a:ahLst/>
            <a:rect l="0" t="0" r="r" b="b"/>
            <a:pathLst>
              <a:path fill="none"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0" y="149"/>
                  <a:pt x="111" y="153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49" y="153"/>
                </a:cubicBezTo>
                <a:cubicBezTo>
                  <a:pt x="39" y="149"/>
                  <a:pt x="31" y="144"/>
                  <a:pt x="23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0"/>
                  <a:pt x="23" y="23"/>
                </a:cubicBezTo>
                <a:cubicBezTo>
                  <a:pt x="31" y="16"/>
                  <a:pt x="39" y="10"/>
                  <a:pt x="49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1" y="6"/>
                </a:cubicBezTo>
                <a:cubicBezTo>
                  <a:pt x="120" y="10"/>
                  <a:pt x="129" y="16"/>
                  <a:pt x="137" y="23"/>
                </a:cubicBezTo>
                <a:cubicBezTo>
                  <a:pt x="144" y="30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23" name=""/>
          <p:cNvSpPr txBox="1"/>
          <p:nvPr/>
        </p:nvSpPr>
        <p:spPr>
          <a:xfrm>
            <a:off x="1433520" y="4676040"/>
            <a:ext cx="290088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V0 → GitHub → Cline</a:t>
            </a:r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の連携フロー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24" name=""/>
          <p:cNvSpPr/>
          <p:nvPr/>
        </p:nvSpPr>
        <p:spPr>
          <a:xfrm>
            <a:off x="1257120" y="5371920"/>
            <a:ext cx="57600" cy="57600"/>
          </a:xfrm>
          <a:custGeom>
            <a:avLst/>
            <a:gdLst/>
            <a:ahLst/>
            <a:rect l="0" t="0" r="r" b="b"/>
            <a:pathLst>
              <a:path fill="none"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0" y="150"/>
                  <a:pt x="111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49" y="154"/>
                </a:cubicBezTo>
                <a:cubicBezTo>
                  <a:pt x="39" y="150"/>
                  <a:pt x="31" y="144"/>
                  <a:pt x="23" y="137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3" y="24"/>
                </a:cubicBezTo>
                <a:cubicBezTo>
                  <a:pt x="31" y="17"/>
                  <a:pt x="39" y="11"/>
                  <a:pt x="49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1" y="6"/>
                </a:cubicBezTo>
                <a:cubicBezTo>
                  <a:pt x="120" y="11"/>
                  <a:pt x="129" y="17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25" name=""/>
          <p:cNvSpPr txBox="1"/>
          <p:nvPr/>
        </p:nvSpPr>
        <p:spPr>
          <a:xfrm>
            <a:off x="1433520" y="4980960"/>
            <a:ext cx="401868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V0</a:t>
            </a:r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の</a:t>
            </a:r>
            <a:r>
              <a:rPr b="0" lang="en-US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PoC</a:t>
            </a:r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をインプットとして</a:t>
            </a:r>
            <a:r>
              <a:rPr b="0" lang="en-US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Cline</a:t>
            </a:r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で設計書⾃動⽣成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pic>
        <p:nvPicPr>
          <p:cNvPr id="326" name="" descr=""/>
          <p:cNvPicPr/>
          <p:nvPr/>
        </p:nvPicPr>
        <p:blipFill>
          <a:blip r:embed="rId2"/>
          <a:stretch/>
        </p:blipFill>
        <p:spPr>
          <a:xfrm>
            <a:off x="380880" y="295200"/>
            <a:ext cx="18950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7" name=""/>
          <p:cNvSpPr txBox="1"/>
          <p:nvPr/>
        </p:nvSpPr>
        <p:spPr>
          <a:xfrm>
            <a:off x="1433520" y="5276160"/>
            <a:ext cx="204912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バックエンド実装の⾃動化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28" name=""/>
          <p:cNvSpPr txBox="1"/>
          <p:nvPr/>
        </p:nvSpPr>
        <p:spPr>
          <a:xfrm>
            <a:off x="285840" y="6400080"/>
            <a:ext cx="62528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Copyright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（</a:t>
            </a:r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c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）</a:t>
            </a:r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2025 Software agency system Co., Ltd. All Rights Reserved.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29" name=""/>
          <p:cNvSpPr txBox="1"/>
          <p:nvPr/>
        </p:nvSpPr>
        <p:spPr>
          <a:xfrm>
            <a:off x="11622240" y="6310800"/>
            <a:ext cx="284760" cy="34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Meiryo"/>
                <a:ea typeface="Meiryo"/>
              </a:rPr>
              <a:t>11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pic>
        <p:nvPicPr>
          <p:cNvPr id="333" name="" descr=""/>
          <p:cNvPicPr/>
          <p:nvPr/>
        </p:nvPicPr>
        <p:blipFill>
          <a:blip r:embed="rId1"/>
          <a:stretch/>
        </p:blipFill>
        <p:spPr>
          <a:xfrm>
            <a:off x="0" y="-1440"/>
            <a:ext cx="12191760" cy="6859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4" name=""/>
          <p:cNvSpPr txBox="1"/>
          <p:nvPr/>
        </p:nvSpPr>
        <p:spPr>
          <a:xfrm>
            <a:off x="747720" y="1006920"/>
            <a:ext cx="4424760" cy="541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50" strike="noStrike" u="none">
                <a:solidFill>
                  <a:srgbClr val="224466"/>
                </a:solidFill>
                <a:effectLst/>
                <a:uFillTx/>
                <a:latin typeface="Meiryo"/>
                <a:ea typeface="Meiryo"/>
              </a:rPr>
              <a:t>AI</a:t>
            </a:r>
            <a:r>
              <a:rPr b="1" lang="ja-JP" sz="2850" strike="noStrike" u="none">
                <a:solidFill>
                  <a:srgbClr val="224466"/>
                </a:solidFill>
                <a:effectLst/>
                <a:uFillTx/>
                <a:latin typeface="Meiryo"/>
                <a:ea typeface="Meiryo"/>
              </a:rPr>
              <a:t>駆動開発チェーンの実現</a:t>
            </a:r>
            <a:endParaRPr b="0" lang="en-US" sz="28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35" name=""/>
          <p:cNvSpPr txBox="1"/>
          <p:nvPr/>
        </p:nvSpPr>
        <p:spPr>
          <a:xfrm>
            <a:off x="747720" y="1814040"/>
            <a:ext cx="4141080" cy="373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9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V0 → Cline</a:t>
            </a:r>
            <a:r>
              <a:rPr b="1" lang="ja-JP" sz="19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連携による⼀気通貫開発</a:t>
            </a:r>
            <a:endParaRPr b="0" lang="en-US" sz="19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36" name=""/>
          <p:cNvSpPr/>
          <p:nvPr/>
        </p:nvSpPr>
        <p:spPr>
          <a:xfrm>
            <a:off x="914040" y="28573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30" y="144"/>
                  <a:pt x="121" y="150"/>
                  <a:pt x="111" y="154"/>
                </a:cubicBezTo>
                <a:cubicBezTo>
                  <a:pt x="102" y="158"/>
                  <a:pt x="91" y="160"/>
                  <a:pt x="81" y="160"/>
                </a:cubicBezTo>
                <a:cubicBezTo>
                  <a:pt x="70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0"/>
                  <a:pt x="7" y="111"/>
                </a:cubicBezTo>
                <a:cubicBezTo>
                  <a:pt x="3" y="101"/>
                  <a:pt x="0" y="91"/>
                  <a:pt x="0" y="80"/>
                </a:cubicBezTo>
                <a:cubicBezTo>
                  <a:pt x="0" y="70"/>
                  <a:pt x="3" y="60"/>
                  <a:pt x="7" y="50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70" y="0"/>
                  <a:pt x="81" y="0"/>
                </a:cubicBezTo>
                <a:cubicBezTo>
                  <a:pt x="91" y="0"/>
                  <a:pt x="102" y="2"/>
                  <a:pt x="111" y="6"/>
                </a:cubicBezTo>
                <a:cubicBezTo>
                  <a:pt x="121" y="10"/>
                  <a:pt x="130" y="16"/>
                  <a:pt x="137" y="23"/>
                </a:cubicBezTo>
                <a:cubicBezTo>
                  <a:pt x="144" y="31"/>
                  <a:pt x="150" y="39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337" name=""/>
          <p:cNvSpPr txBox="1"/>
          <p:nvPr/>
        </p:nvSpPr>
        <p:spPr>
          <a:xfrm>
            <a:off x="747720" y="2361960"/>
            <a:ext cx="143928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410" strike="noStrike" u="none">
                <a:solidFill>
                  <a:srgbClr val="4488cc"/>
                </a:solidFill>
                <a:effectLst/>
                <a:uFillTx/>
                <a:latin typeface="Meiryo"/>
                <a:ea typeface="Meiryo"/>
              </a:rPr>
              <a:t>連携フローの詳細</a:t>
            </a:r>
            <a:endParaRPr b="0" lang="en-US" sz="141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38" name=""/>
          <p:cNvSpPr/>
          <p:nvPr/>
        </p:nvSpPr>
        <p:spPr>
          <a:xfrm>
            <a:off x="914040" y="31622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30" y="144"/>
                  <a:pt x="121" y="149"/>
                  <a:pt x="111" y="153"/>
                </a:cubicBezTo>
                <a:cubicBezTo>
                  <a:pt x="102" y="157"/>
                  <a:pt x="91" y="159"/>
                  <a:pt x="81" y="159"/>
                </a:cubicBezTo>
                <a:cubicBezTo>
                  <a:pt x="70" y="159"/>
                  <a:pt x="59" y="157"/>
                  <a:pt x="49" y="153"/>
                </a:cubicBezTo>
                <a:cubicBezTo>
                  <a:pt x="40" y="149"/>
                  <a:pt x="31" y="144"/>
                  <a:pt x="24" y="135"/>
                </a:cubicBezTo>
                <a:cubicBezTo>
                  <a:pt x="16" y="128"/>
                  <a:pt x="11" y="119"/>
                  <a:pt x="7" y="109"/>
                </a:cubicBezTo>
                <a:cubicBezTo>
                  <a:pt x="3" y="100"/>
                  <a:pt x="0" y="90"/>
                  <a:pt x="0" y="79"/>
                </a:cubicBezTo>
                <a:cubicBezTo>
                  <a:pt x="0" y="69"/>
                  <a:pt x="3" y="58"/>
                  <a:pt x="7" y="49"/>
                </a:cubicBezTo>
                <a:cubicBezTo>
                  <a:pt x="11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70" y="0"/>
                  <a:pt x="81" y="0"/>
                </a:cubicBezTo>
                <a:cubicBezTo>
                  <a:pt x="91" y="0"/>
                  <a:pt x="102" y="2"/>
                  <a:pt x="111" y="6"/>
                </a:cubicBezTo>
                <a:cubicBezTo>
                  <a:pt x="121" y="10"/>
                  <a:pt x="130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339" name=""/>
          <p:cNvSpPr txBox="1"/>
          <p:nvPr/>
        </p:nvSpPr>
        <p:spPr>
          <a:xfrm>
            <a:off x="1090440" y="2761560"/>
            <a:ext cx="248256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V0</a:t>
            </a:r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で作成した</a:t>
            </a:r>
            <a:r>
              <a:rPr b="0" lang="en-US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PoC</a:t>
            </a:r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を</a:t>
            </a:r>
            <a:r>
              <a:rPr b="0" lang="en-US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Cline</a:t>
            </a:r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が解析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40" name=""/>
          <p:cNvSpPr/>
          <p:nvPr/>
        </p:nvSpPr>
        <p:spPr>
          <a:xfrm>
            <a:off x="914040" y="34574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30" y="144"/>
                  <a:pt x="121" y="150"/>
                  <a:pt x="111" y="154"/>
                </a:cubicBezTo>
                <a:cubicBezTo>
                  <a:pt x="102" y="158"/>
                  <a:pt x="91" y="160"/>
                  <a:pt x="81" y="160"/>
                </a:cubicBezTo>
                <a:cubicBezTo>
                  <a:pt x="70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1" y="120"/>
                  <a:pt x="7" y="110"/>
                </a:cubicBezTo>
                <a:cubicBezTo>
                  <a:pt x="3" y="100"/>
                  <a:pt x="0" y="90"/>
                  <a:pt x="0" y="79"/>
                </a:cubicBezTo>
                <a:cubicBezTo>
                  <a:pt x="0" y="69"/>
                  <a:pt x="3" y="59"/>
                  <a:pt x="7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70" y="0"/>
                  <a:pt x="81" y="0"/>
                </a:cubicBezTo>
                <a:cubicBezTo>
                  <a:pt x="91" y="0"/>
                  <a:pt x="102" y="2"/>
                  <a:pt x="111" y="6"/>
                </a:cubicBezTo>
                <a:cubicBezTo>
                  <a:pt x="121" y="10"/>
                  <a:pt x="130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341" name=""/>
          <p:cNvSpPr txBox="1"/>
          <p:nvPr/>
        </p:nvSpPr>
        <p:spPr>
          <a:xfrm>
            <a:off x="1090440" y="3066120"/>
            <a:ext cx="221976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⾃動で設計書・仕様書を⽣成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42" name=""/>
          <p:cNvSpPr/>
          <p:nvPr/>
        </p:nvSpPr>
        <p:spPr>
          <a:xfrm>
            <a:off x="914040" y="37623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30" y="143"/>
                  <a:pt x="121" y="149"/>
                  <a:pt x="111" y="153"/>
                </a:cubicBezTo>
                <a:cubicBezTo>
                  <a:pt x="102" y="157"/>
                  <a:pt x="91" y="159"/>
                  <a:pt x="81" y="159"/>
                </a:cubicBezTo>
                <a:cubicBezTo>
                  <a:pt x="70" y="159"/>
                  <a:pt x="59" y="157"/>
                  <a:pt x="49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1" y="120"/>
                  <a:pt x="7" y="110"/>
                </a:cubicBezTo>
                <a:cubicBezTo>
                  <a:pt x="3" y="101"/>
                  <a:pt x="0" y="90"/>
                  <a:pt x="0" y="80"/>
                </a:cubicBezTo>
                <a:cubicBezTo>
                  <a:pt x="0" y="69"/>
                  <a:pt x="3" y="59"/>
                  <a:pt x="7" y="49"/>
                </a:cubicBezTo>
                <a:cubicBezTo>
                  <a:pt x="11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70" y="0"/>
                  <a:pt x="81" y="0"/>
                </a:cubicBezTo>
                <a:cubicBezTo>
                  <a:pt x="91" y="0"/>
                  <a:pt x="102" y="2"/>
                  <a:pt x="111" y="6"/>
                </a:cubicBezTo>
                <a:cubicBezTo>
                  <a:pt x="121" y="10"/>
                  <a:pt x="130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343" name=""/>
          <p:cNvSpPr txBox="1"/>
          <p:nvPr/>
        </p:nvSpPr>
        <p:spPr>
          <a:xfrm>
            <a:off x="1090440" y="3361680"/>
            <a:ext cx="250596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バックエンド</a:t>
            </a:r>
            <a:r>
              <a:rPr b="0" lang="en-US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API</a:t>
            </a:r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の実装も⾃動化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pic>
        <p:nvPicPr>
          <p:cNvPr id="344" name="" descr=""/>
          <p:cNvPicPr/>
          <p:nvPr/>
        </p:nvPicPr>
        <p:blipFill>
          <a:blip r:embed="rId2"/>
          <a:stretch/>
        </p:blipFill>
        <p:spPr>
          <a:xfrm>
            <a:off x="5276880" y="4076640"/>
            <a:ext cx="1647360" cy="172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45" name="" descr=""/>
          <p:cNvPicPr/>
          <p:nvPr/>
        </p:nvPicPr>
        <p:blipFill>
          <a:blip r:embed="rId3"/>
          <a:stretch/>
        </p:blipFill>
        <p:spPr>
          <a:xfrm>
            <a:off x="380880" y="295200"/>
            <a:ext cx="18950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6" name=""/>
          <p:cNvSpPr txBox="1"/>
          <p:nvPr/>
        </p:nvSpPr>
        <p:spPr>
          <a:xfrm>
            <a:off x="1090440" y="3666240"/>
            <a:ext cx="204912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テストコードまで⼀括⽣成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47" name=""/>
          <p:cNvSpPr txBox="1"/>
          <p:nvPr/>
        </p:nvSpPr>
        <p:spPr>
          <a:xfrm>
            <a:off x="285840" y="6400080"/>
            <a:ext cx="62528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Copyright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（</a:t>
            </a:r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c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）</a:t>
            </a:r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2025 Software agency system Co., Ltd. All Rights Reserved.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48" name=""/>
          <p:cNvSpPr txBox="1"/>
          <p:nvPr/>
        </p:nvSpPr>
        <p:spPr>
          <a:xfrm>
            <a:off x="11622240" y="6310800"/>
            <a:ext cx="284760" cy="34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Meiryo"/>
                <a:ea typeface="Meiryo"/>
              </a:rPr>
              <a:t>12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pic>
        <p:nvPicPr>
          <p:cNvPr id="352" name="" descr=""/>
          <p:cNvPicPr/>
          <p:nvPr/>
        </p:nvPicPr>
        <p:blipFill>
          <a:blip r:embed="rId1"/>
          <a:stretch/>
        </p:blipFill>
        <p:spPr>
          <a:xfrm>
            <a:off x="0" y="-1440"/>
            <a:ext cx="12191760" cy="6859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3" name=""/>
          <p:cNvSpPr txBox="1"/>
          <p:nvPr/>
        </p:nvSpPr>
        <p:spPr>
          <a:xfrm>
            <a:off x="747720" y="702360"/>
            <a:ext cx="3341160" cy="541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50" strike="noStrike" u="none">
                <a:solidFill>
                  <a:srgbClr val="224466"/>
                </a:solidFill>
                <a:effectLst/>
                <a:uFillTx/>
                <a:latin typeface="Meiryo"/>
                <a:ea typeface="Meiryo"/>
              </a:rPr>
              <a:t>AI</a:t>
            </a:r>
            <a:r>
              <a:rPr b="1" lang="ja-JP" sz="2850" strike="noStrike" u="none">
                <a:solidFill>
                  <a:srgbClr val="224466"/>
                </a:solidFill>
                <a:effectLst/>
                <a:uFillTx/>
                <a:latin typeface="Meiryo"/>
                <a:ea typeface="Meiryo"/>
              </a:rPr>
              <a:t>駆動開発プロセス</a:t>
            </a:r>
            <a:endParaRPr b="0" lang="en-US" sz="28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54" name=""/>
          <p:cNvSpPr txBox="1"/>
          <p:nvPr/>
        </p:nvSpPr>
        <p:spPr>
          <a:xfrm>
            <a:off x="747720" y="1509120"/>
            <a:ext cx="1491120" cy="373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9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従来との⽐較</a:t>
            </a:r>
            <a:endParaRPr b="0" lang="en-US" sz="19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55" name=""/>
          <p:cNvSpPr txBox="1"/>
          <p:nvPr/>
        </p:nvSpPr>
        <p:spPr>
          <a:xfrm>
            <a:off x="747720" y="2047680"/>
            <a:ext cx="107964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410" strike="noStrike" u="none">
                <a:solidFill>
                  <a:srgbClr val="4488cc"/>
                </a:solidFill>
                <a:effectLst/>
                <a:uFillTx/>
                <a:latin typeface="Meiryo"/>
                <a:ea typeface="Meiryo"/>
              </a:rPr>
              <a:t>従来プロセス</a:t>
            </a:r>
            <a:endParaRPr b="0" lang="en-US" sz="141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56" name=""/>
          <p:cNvSpPr txBox="1"/>
          <p:nvPr/>
        </p:nvSpPr>
        <p:spPr>
          <a:xfrm>
            <a:off x="747720" y="2456640"/>
            <a:ext cx="32504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要件定義 → 設計書作成 → 実装 → テスト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57" name=""/>
          <p:cNvSpPr txBox="1"/>
          <p:nvPr/>
        </p:nvSpPr>
        <p:spPr>
          <a:xfrm>
            <a:off x="747720" y="2914200"/>
            <a:ext cx="130428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410" strike="noStrike" u="none">
                <a:solidFill>
                  <a:srgbClr val="4488cc"/>
                </a:solidFill>
                <a:effectLst/>
                <a:uFillTx/>
                <a:latin typeface="Meiryo"/>
                <a:ea typeface="Meiryo"/>
              </a:rPr>
              <a:t>AI</a:t>
            </a:r>
            <a:r>
              <a:rPr b="1" lang="ja-JP" sz="1410" strike="noStrike" u="none">
                <a:solidFill>
                  <a:srgbClr val="4488cc"/>
                </a:solidFill>
                <a:effectLst/>
                <a:uFillTx/>
                <a:latin typeface="Meiryo"/>
                <a:ea typeface="Meiryo"/>
              </a:rPr>
              <a:t>駆動プロセス</a:t>
            </a:r>
            <a:endParaRPr b="0" lang="en-US" sz="141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58" name=""/>
          <p:cNvSpPr/>
          <p:nvPr/>
        </p:nvSpPr>
        <p:spPr>
          <a:xfrm>
            <a:off x="776160" y="3733560"/>
            <a:ext cx="143280" cy="171720"/>
          </a:xfrm>
          <a:custGeom>
            <a:avLst/>
            <a:gdLst/>
            <a:ahLst/>
            <a:rect l="0" t="0" r="r" b="b"/>
            <a:pathLst>
              <a:path w="398" h="477">
                <a:moveTo>
                  <a:pt x="397" y="207"/>
                </a:moveTo>
                <a:cubicBezTo>
                  <a:pt x="395" y="202"/>
                  <a:pt x="390" y="199"/>
                  <a:pt x="384" y="199"/>
                </a:cubicBezTo>
                <a:lnTo>
                  <a:pt x="225" y="199"/>
                </a:lnTo>
                <a:lnTo>
                  <a:pt x="317" y="19"/>
                </a:lnTo>
                <a:cubicBezTo>
                  <a:pt x="320" y="14"/>
                  <a:pt x="318" y="7"/>
                  <a:pt x="313" y="3"/>
                </a:cubicBezTo>
                <a:cubicBezTo>
                  <a:pt x="311" y="1"/>
                  <a:pt x="308" y="0"/>
                  <a:pt x="305" y="0"/>
                </a:cubicBezTo>
                <a:cubicBezTo>
                  <a:pt x="302" y="0"/>
                  <a:pt x="299" y="1"/>
                  <a:pt x="296" y="3"/>
                </a:cubicBezTo>
                <a:lnTo>
                  <a:pt x="199" y="87"/>
                </a:lnTo>
                <a:lnTo>
                  <a:pt x="4" y="255"/>
                </a:lnTo>
                <a:cubicBezTo>
                  <a:pt x="0" y="258"/>
                  <a:pt x="-1" y="264"/>
                  <a:pt x="1" y="269"/>
                </a:cubicBezTo>
                <a:cubicBezTo>
                  <a:pt x="3" y="275"/>
                  <a:pt x="8" y="278"/>
                  <a:pt x="13" y="278"/>
                </a:cubicBezTo>
                <a:lnTo>
                  <a:pt x="174" y="278"/>
                </a:lnTo>
                <a:lnTo>
                  <a:pt x="82" y="458"/>
                </a:lnTo>
                <a:cubicBezTo>
                  <a:pt x="79" y="464"/>
                  <a:pt x="80" y="471"/>
                  <a:pt x="85" y="475"/>
                </a:cubicBezTo>
                <a:cubicBezTo>
                  <a:pt x="88" y="476"/>
                  <a:pt x="91" y="477"/>
                  <a:pt x="93" y="477"/>
                </a:cubicBezTo>
                <a:cubicBezTo>
                  <a:pt x="97" y="477"/>
                  <a:pt x="100" y="476"/>
                  <a:pt x="102" y="474"/>
                </a:cubicBezTo>
                <a:lnTo>
                  <a:pt x="199" y="390"/>
                </a:lnTo>
                <a:lnTo>
                  <a:pt x="393" y="222"/>
                </a:lnTo>
                <a:cubicBezTo>
                  <a:pt x="397" y="218"/>
                  <a:pt x="399" y="212"/>
                  <a:pt x="397" y="207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59" name=""/>
          <p:cNvSpPr txBox="1"/>
          <p:nvPr/>
        </p:nvSpPr>
        <p:spPr>
          <a:xfrm>
            <a:off x="747720" y="3323520"/>
            <a:ext cx="397692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V0 PoC → Cline</a:t>
            </a:r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設計書⽣成 → </a:t>
            </a:r>
            <a:r>
              <a:rPr b="0" lang="en-US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Cline</a:t>
            </a:r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実装 → テスト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60" name=""/>
          <p:cNvSpPr/>
          <p:nvPr/>
        </p:nvSpPr>
        <p:spPr>
          <a:xfrm>
            <a:off x="771480" y="4390920"/>
            <a:ext cx="248040" cy="248040"/>
          </a:xfrm>
          <a:custGeom>
            <a:avLst/>
            <a:gdLst/>
            <a:ahLst/>
            <a:rect l="0" t="0" r="r" b="b"/>
            <a:pathLst>
              <a:path w="689" h="689">
                <a:moveTo>
                  <a:pt x="689" y="344"/>
                </a:moveTo>
                <a:cubicBezTo>
                  <a:pt x="689" y="366"/>
                  <a:pt x="686" y="389"/>
                  <a:pt x="682" y="411"/>
                </a:cubicBezTo>
                <a:cubicBezTo>
                  <a:pt x="678" y="433"/>
                  <a:pt x="671" y="455"/>
                  <a:pt x="662" y="475"/>
                </a:cubicBezTo>
                <a:cubicBezTo>
                  <a:pt x="654" y="496"/>
                  <a:pt x="643" y="517"/>
                  <a:pt x="631" y="536"/>
                </a:cubicBezTo>
                <a:cubicBezTo>
                  <a:pt x="618" y="555"/>
                  <a:pt x="604" y="572"/>
                  <a:pt x="588" y="588"/>
                </a:cubicBezTo>
                <a:cubicBezTo>
                  <a:pt x="572" y="604"/>
                  <a:pt x="554" y="618"/>
                  <a:pt x="536" y="631"/>
                </a:cubicBezTo>
                <a:cubicBezTo>
                  <a:pt x="517" y="643"/>
                  <a:pt x="497" y="654"/>
                  <a:pt x="476" y="663"/>
                </a:cubicBezTo>
                <a:cubicBezTo>
                  <a:pt x="455" y="671"/>
                  <a:pt x="434" y="678"/>
                  <a:pt x="412" y="682"/>
                </a:cubicBezTo>
                <a:cubicBezTo>
                  <a:pt x="390" y="687"/>
                  <a:pt x="367" y="689"/>
                  <a:pt x="345" y="689"/>
                </a:cubicBezTo>
                <a:cubicBezTo>
                  <a:pt x="322" y="689"/>
                  <a:pt x="300" y="687"/>
                  <a:pt x="277" y="682"/>
                </a:cubicBezTo>
                <a:cubicBezTo>
                  <a:pt x="254" y="678"/>
                  <a:pt x="233" y="671"/>
                  <a:pt x="212" y="663"/>
                </a:cubicBezTo>
                <a:cubicBezTo>
                  <a:pt x="191" y="654"/>
                  <a:pt x="171" y="643"/>
                  <a:pt x="152" y="631"/>
                </a:cubicBezTo>
                <a:cubicBezTo>
                  <a:pt x="134" y="618"/>
                  <a:pt x="116" y="604"/>
                  <a:pt x="100" y="588"/>
                </a:cubicBezTo>
                <a:cubicBezTo>
                  <a:pt x="84" y="572"/>
                  <a:pt x="70" y="555"/>
                  <a:pt x="58" y="536"/>
                </a:cubicBezTo>
                <a:cubicBezTo>
                  <a:pt x="45" y="517"/>
                  <a:pt x="34" y="496"/>
                  <a:pt x="26" y="475"/>
                </a:cubicBezTo>
                <a:cubicBezTo>
                  <a:pt x="17" y="455"/>
                  <a:pt x="11" y="433"/>
                  <a:pt x="6" y="411"/>
                </a:cubicBezTo>
                <a:cubicBezTo>
                  <a:pt x="2" y="389"/>
                  <a:pt x="0" y="366"/>
                  <a:pt x="0" y="344"/>
                </a:cubicBezTo>
                <a:cubicBezTo>
                  <a:pt x="0" y="321"/>
                  <a:pt x="2" y="299"/>
                  <a:pt x="6" y="277"/>
                </a:cubicBezTo>
                <a:cubicBezTo>
                  <a:pt x="11" y="254"/>
                  <a:pt x="17" y="233"/>
                  <a:pt x="26" y="212"/>
                </a:cubicBezTo>
                <a:cubicBezTo>
                  <a:pt x="34" y="191"/>
                  <a:pt x="45" y="171"/>
                  <a:pt x="58" y="153"/>
                </a:cubicBezTo>
                <a:cubicBezTo>
                  <a:pt x="70" y="134"/>
                  <a:pt x="84" y="117"/>
                  <a:pt x="100" y="101"/>
                </a:cubicBezTo>
                <a:cubicBezTo>
                  <a:pt x="116" y="85"/>
                  <a:pt x="134" y="70"/>
                  <a:pt x="152" y="58"/>
                </a:cubicBezTo>
                <a:cubicBezTo>
                  <a:pt x="171" y="45"/>
                  <a:pt x="191" y="35"/>
                  <a:pt x="212" y="26"/>
                </a:cubicBezTo>
                <a:cubicBezTo>
                  <a:pt x="233" y="17"/>
                  <a:pt x="254" y="11"/>
                  <a:pt x="277" y="6"/>
                </a:cubicBezTo>
                <a:cubicBezTo>
                  <a:pt x="300" y="2"/>
                  <a:pt x="322" y="0"/>
                  <a:pt x="345" y="0"/>
                </a:cubicBezTo>
                <a:cubicBezTo>
                  <a:pt x="367" y="0"/>
                  <a:pt x="390" y="2"/>
                  <a:pt x="412" y="6"/>
                </a:cubicBezTo>
                <a:cubicBezTo>
                  <a:pt x="434" y="11"/>
                  <a:pt x="455" y="17"/>
                  <a:pt x="476" y="26"/>
                </a:cubicBezTo>
                <a:cubicBezTo>
                  <a:pt x="497" y="35"/>
                  <a:pt x="517" y="45"/>
                  <a:pt x="536" y="58"/>
                </a:cubicBezTo>
                <a:cubicBezTo>
                  <a:pt x="554" y="70"/>
                  <a:pt x="572" y="85"/>
                  <a:pt x="588" y="101"/>
                </a:cubicBezTo>
                <a:cubicBezTo>
                  <a:pt x="604" y="117"/>
                  <a:pt x="618" y="134"/>
                  <a:pt x="631" y="153"/>
                </a:cubicBezTo>
                <a:cubicBezTo>
                  <a:pt x="643" y="171"/>
                  <a:pt x="654" y="191"/>
                  <a:pt x="662" y="212"/>
                </a:cubicBezTo>
                <a:cubicBezTo>
                  <a:pt x="671" y="233"/>
                  <a:pt x="678" y="254"/>
                  <a:pt x="682" y="277"/>
                </a:cubicBezTo>
                <a:cubicBezTo>
                  <a:pt x="686" y="299"/>
                  <a:pt x="689" y="321"/>
                  <a:pt x="689" y="34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361" name=""/>
          <p:cNvSpPr/>
          <p:nvPr/>
        </p:nvSpPr>
        <p:spPr>
          <a:xfrm>
            <a:off x="802440" y="4421880"/>
            <a:ext cx="186120" cy="186120"/>
          </a:xfrm>
          <a:custGeom>
            <a:avLst/>
            <a:gdLst/>
            <a:ahLst/>
            <a:rect l="0" t="0" r="r" b="b"/>
            <a:pathLst>
              <a:path w="517" h="517">
                <a:moveTo>
                  <a:pt x="517" y="258"/>
                </a:moveTo>
                <a:cubicBezTo>
                  <a:pt x="517" y="275"/>
                  <a:pt x="515" y="291"/>
                  <a:pt x="512" y="308"/>
                </a:cubicBezTo>
                <a:cubicBezTo>
                  <a:pt x="508" y="325"/>
                  <a:pt x="503" y="342"/>
                  <a:pt x="497" y="357"/>
                </a:cubicBezTo>
                <a:cubicBezTo>
                  <a:pt x="490" y="373"/>
                  <a:pt x="482" y="388"/>
                  <a:pt x="473" y="402"/>
                </a:cubicBezTo>
                <a:cubicBezTo>
                  <a:pt x="464" y="416"/>
                  <a:pt x="453" y="429"/>
                  <a:pt x="441" y="441"/>
                </a:cubicBezTo>
                <a:cubicBezTo>
                  <a:pt x="429" y="453"/>
                  <a:pt x="416" y="464"/>
                  <a:pt x="402" y="473"/>
                </a:cubicBezTo>
                <a:cubicBezTo>
                  <a:pt x="388" y="483"/>
                  <a:pt x="373" y="491"/>
                  <a:pt x="357" y="497"/>
                </a:cubicBezTo>
                <a:cubicBezTo>
                  <a:pt x="342" y="504"/>
                  <a:pt x="326" y="508"/>
                  <a:pt x="309" y="512"/>
                </a:cubicBezTo>
                <a:cubicBezTo>
                  <a:pt x="292" y="515"/>
                  <a:pt x="276" y="517"/>
                  <a:pt x="259" y="517"/>
                </a:cubicBezTo>
                <a:cubicBezTo>
                  <a:pt x="242" y="517"/>
                  <a:pt x="225" y="515"/>
                  <a:pt x="208" y="512"/>
                </a:cubicBezTo>
                <a:cubicBezTo>
                  <a:pt x="192" y="508"/>
                  <a:pt x="176" y="504"/>
                  <a:pt x="160" y="497"/>
                </a:cubicBezTo>
                <a:cubicBezTo>
                  <a:pt x="144" y="491"/>
                  <a:pt x="129" y="483"/>
                  <a:pt x="115" y="473"/>
                </a:cubicBezTo>
                <a:cubicBezTo>
                  <a:pt x="101" y="464"/>
                  <a:pt x="87" y="453"/>
                  <a:pt x="75" y="441"/>
                </a:cubicBezTo>
                <a:cubicBezTo>
                  <a:pt x="63" y="429"/>
                  <a:pt x="53" y="416"/>
                  <a:pt x="43" y="402"/>
                </a:cubicBezTo>
                <a:cubicBezTo>
                  <a:pt x="34" y="388"/>
                  <a:pt x="26" y="373"/>
                  <a:pt x="19" y="357"/>
                </a:cubicBezTo>
                <a:cubicBezTo>
                  <a:pt x="13" y="342"/>
                  <a:pt x="8" y="325"/>
                  <a:pt x="5" y="308"/>
                </a:cubicBezTo>
                <a:cubicBezTo>
                  <a:pt x="1" y="291"/>
                  <a:pt x="0" y="275"/>
                  <a:pt x="0" y="258"/>
                </a:cubicBezTo>
                <a:cubicBezTo>
                  <a:pt x="0" y="241"/>
                  <a:pt x="1" y="224"/>
                  <a:pt x="5" y="207"/>
                </a:cubicBezTo>
                <a:cubicBezTo>
                  <a:pt x="8" y="191"/>
                  <a:pt x="13" y="175"/>
                  <a:pt x="19" y="159"/>
                </a:cubicBezTo>
                <a:cubicBezTo>
                  <a:pt x="26" y="143"/>
                  <a:pt x="34" y="129"/>
                  <a:pt x="43" y="114"/>
                </a:cubicBezTo>
                <a:cubicBezTo>
                  <a:pt x="53" y="100"/>
                  <a:pt x="63" y="87"/>
                  <a:pt x="75" y="75"/>
                </a:cubicBezTo>
                <a:cubicBezTo>
                  <a:pt x="87" y="63"/>
                  <a:pt x="101" y="53"/>
                  <a:pt x="115" y="43"/>
                </a:cubicBezTo>
                <a:cubicBezTo>
                  <a:pt x="129" y="34"/>
                  <a:pt x="144" y="26"/>
                  <a:pt x="160" y="19"/>
                </a:cubicBezTo>
                <a:cubicBezTo>
                  <a:pt x="176" y="13"/>
                  <a:pt x="192" y="8"/>
                  <a:pt x="208" y="5"/>
                </a:cubicBezTo>
                <a:cubicBezTo>
                  <a:pt x="225" y="1"/>
                  <a:pt x="242" y="0"/>
                  <a:pt x="259" y="0"/>
                </a:cubicBezTo>
                <a:cubicBezTo>
                  <a:pt x="276" y="0"/>
                  <a:pt x="292" y="1"/>
                  <a:pt x="309" y="5"/>
                </a:cubicBezTo>
                <a:cubicBezTo>
                  <a:pt x="326" y="8"/>
                  <a:pt x="342" y="13"/>
                  <a:pt x="357" y="19"/>
                </a:cubicBezTo>
                <a:cubicBezTo>
                  <a:pt x="373" y="26"/>
                  <a:pt x="388" y="34"/>
                  <a:pt x="402" y="43"/>
                </a:cubicBezTo>
                <a:cubicBezTo>
                  <a:pt x="416" y="53"/>
                  <a:pt x="429" y="63"/>
                  <a:pt x="441" y="75"/>
                </a:cubicBezTo>
                <a:cubicBezTo>
                  <a:pt x="453" y="87"/>
                  <a:pt x="464" y="100"/>
                  <a:pt x="473" y="114"/>
                </a:cubicBezTo>
                <a:cubicBezTo>
                  <a:pt x="482" y="129"/>
                  <a:pt x="490" y="143"/>
                  <a:pt x="497" y="159"/>
                </a:cubicBezTo>
                <a:cubicBezTo>
                  <a:pt x="503" y="175"/>
                  <a:pt x="508" y="191"/>
                  <a:pt x="512" y="207"/>
                </a:cubicBezTo>
                <a:cubicBezTo>
                  <a:pt x="515" y="224"/>
                  <a:pt x="517" y="241"/>
                  <a:pt x="517" y="25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62" name=""/>
          <p:cNvSpPr/>
          <p:nvPr/>
        </p:nvSpPr>
        <p:spPr>
          <a:xfrm>
            <a:off x="826200" y="4446000"/>
            <a:ext cx="138240" cy="137880"/>
          </a:xfrm>
          <a:custGeom>
            <a:avLst/>
            <a:gdLst/>
            <a:ahLst/>
            <a:rect l="0" t="0" r="r" b="b"/>
            <a:pathLst>
              <a:path w="384" h="383">
                <a:moveTo>
                  <a:pt x="384" y="192"/>
                </a:moveTo>
                <a:cubicBezTo>
                  <a:pt x="384" y="204"/>
                  <a:pt x="382" y="217"/>
                  <a:pt x="380" y="229"/>
                </a:cubicBezTo>
                <a:cubicBezTo>
                  <a:pt x="378" y="241"/>
                  <a:pt x="374" y="253"/>
                  <a:pt x="369" y="265"/>
                </a:cubicBezTo>
                <a:cubicBezTo>
                  <a:pt x="364" y="276"/>
                  <a:pt x="358" y="287"/>
                  <a:pt x="351" y="298"/>
                </a:cubicBezTo>
                <a:cubicBezTo>
                  <a:pt x="344" y="308"/>
                  <a:pt x="337" y="318"/>
                  <a:pt x="328" y="327"/>
                </a:cubicBezTo>
                <a:cubicBezTo>
                  <a:pt x="319" y="336"/>
                  <a:pt x="309" y="344"/>
                  <a:pt x="299" y="351"/>
                </a:cubicBezTo>
                <a:cubicBezTo>
                  <a:pt x="288" y="358"/>
                  <a:pt x="277" y="363"/>
                  <a:pt x="266" y="368"/>
                </a:cubicBezTo>
                <a:cubicBezTo>
                  <a:pt x="254" y="373"/>
                  <a:pt x="242" y="377"/>
                  <a:pt x="230" y="379"/>
                </a:cubicBezTo>
                <a:cubicBezTo>
                  <a:pt x="218" y="382"/>
                  <a:pt x="205" y="383"/>
                  <a:pt x="193" y="383"/>
                </a:cubicBezTo>
                <a:cubicBezTo>
                  <a:pt x="179" y="383"/>
                  <a:pt x="167" y="382"/>
                  <a:pt x="154" y="379"/>
                </a:cubicBezTo>
                <a:cubicBezTo>
                  <a:pt x="142" y="377"/>
                  <a:pt x="130" y="373"/>
                  <a:pt x="118" y="368"/>
                </a:cubicBezTo>
                <a:cubicBezTo>
                  <a:pt x="107" y="363"/>
                  <a:pt x="96" y="358"/>
                  <a:pt x="85" y="351"/>
                </a:cubicBezTo>
                <a:cubicBezTo>
                  <a:pt x="75" y="344"/>
                  <a:pt x="65" y="336"/>
                  <a:pt x="56" y="327"/>
                </a:cubicBezTo>
                <a:cubicBezTo>
                  <a:pt x="48" y="318"/>
                  <a:pt x="40" y="308"/>
                  <a:pt x="33" y="298"/>
                </a:cubicBezTo>
                <a:cubicBezTo>
                  <a:pt x="26" y="287"/>
                  <a:pt x="20" y="276"/>
                  <a:pt x="15" y="265"/>
                </a:cubicBezTo>
                <a:cubicBezTo>
                  <a:pt x="10" y="253"/>
                  <a:pt x="7" y="241"/>
                  <a:pt x="4" y="229"/>
                </a:cubicBezTo>
                <a:cubicBezTo>
                  <a:pt x="2" y="217"/>
                  <a:pt x="0" y="204"/>
                  <a:pt x="0" y="192"/>
                </a:cubicBezTo>
                <a:cubicBezTo>
                  <a:pt x="0" y="179"/>
                  <a:pt x="2" y="167"/>
                  <a:pt x="4" y="154"/>
                </a:cubicBezTo>
                <a:cubicBezTo>
                  <a:pt x="7" y="142"/>
                  <a:pt x="10" y="130"/>
                  <a:pt x="15" y="119"/>
                </a:cubicBezTo>
                <a:cubicBezTo>
                  <a:pt x="20" y="107"/>
                  <a:pt x="26" y="96"/>
                  <a:pt x="33" y="86"/>
                </a:cubicBezTo>
                <a:cubicBezTo>
                  <a:pt x="40" y="75"/>
                  <a:pt x="48" y="66"/>
                  <a:pt x="56" y="56"/>
                </a:cubicBezTo>
                <a:cubicBezTo>
                  <a:pt x="65" y="47"/>
                  <a:pt x="75" y="39"/>
                  <a:pt x="85" y="32"/>
                </a:cubicBezTo>
                <a:cubicBezTo>
                  <a:pt x="96" y="25"/>
                  <a:pt x="107" y="19"/>
                  <a:pt x="118" y="14"/>
                </a:cubicBezTo>
                <a:cubicBezTo>
                  <a:pt x="130" y="9"/>
                  <a:pt x="142" y="6"/>
                  <a:pt x="154" y="3"/>
                </a:cubicBezTo>
                <a:cubicBezTo>
                  <a:pt x="167" y="1"/>
                  <a:pt x="179" y="0"/>
                  <a:pt x="193" y="0"/>
                </a:cubicBezTo>
                <a:cubicBezTo>
                  <a:pt x="205" y="0"/>
                  <a:pt x="218" y="1"/>
                  <a:pt x="230" y="3"/>
                </a:cubicBezTo>
                <a:cubicBezTo>
                  <a:pt x="242" y="6"/>
                  <a:pt x="254" y="9"/>
                  <a:pt x="266" y="14"/>
                </a:cubicBezTo>
                <a:cubicBezTo>
                  <a:pt x="277" y="19"/>
                  <a:pt x="288" y="25"/>
                  <a:pt x="299" y="32"/>
                </a:cubicBezTo>
                <a:cubicBezTo>
                  <a:pt x="309" y="39"/>
                  <a:pt x="319" y="47"/>
                  <a:pt x="328" y="56"/>
                </a:cubicBezTo>
                <a:cubicBezTo>
                  <a:pt x="337" y="66"/>
                  <a:pt x="344" y="75"/>
                  <a:pt x="351" y="86"/>
                </a:cubicBezTo>
                <a:cubicBezTo>
                  <a:pt x="358" y="96"/>
                  <a:pt x="364" y="107"/>
                  <a:pt x="369" y="119"/>
                </a:cubicBezTo>
                <a:cubicBezTo>
                  <a:pt x="374" y="130"/>
                  <a:pt x="378" y="142"/>
                  <a:pt x="380" y="154"/>
                </a:cubicBezTo>
                <a:cubicBezTo>
                  <a:pt x="382" y="167"/>
                  <a:pt x="384" y="179"/>
                  <a:pt x="384" y="192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363" name=""/>
          <p:cNvSpPr/>
          <p:nvPr/>
        </p:nvSpPr>
        <p:spPr>
          <a:xfrm>
            <a:off x="853920" y="4473360"/>
            <a:ext cx="82800" cy="82800"/>
          </a:xfrm>
          <a:custGeom>
            <a:avLst/>
            <a:gdLst/>
            <a:ahLst/>
            <a:rect l="0" t="0" r="r" b="b"/>
            <a:pathLst>
              <a:path w="230" h="230">
                <a:moveTo>
                  <a:pt x="230" y="116"/>
                </a:moveTo>
                <a:cubicBezTo>
                  <a:pt x="230" y="131"/>
                  <a:pt x="227" y="146"/>
                  <a:pt x="222" y="160"/>
                </a:cubicBezTo>
                <a:cubicBezTo>
                  <a:pt x="216" y="174"/>
                  <a:pt x="207" y="186"/>
                  <a:pt x="197" y="197"/>
                </a:cubicBezTo>
                <a:cubicBezTo>
                  <a:pt x="186" y="208"/>
                  <a:pt x="174" y="216"/>
                  <a:pt x="159" y="222"/>
                </a:cubicBezTo>
                <a:cubicBezTo>
                  <a:pt x="145" y="227"/>
                  <a:pt x="131" y="230"/>
                  <a:pt x="116" y="230"/>
                </a:cubicBezTo>
                <a:cubicBezTo>
                  <a:pt x="100" y="230"/>
                  <a:pt x="86" y="227"/>
                  <a:pt x="72" y="222"/>
                </a:cubicBezTo>
                <a:cubicBezTo>
                  <a:pt x="58" y="216"/>
                  <a:pt x="45" y="208"/>
                  <a:pt x="35" y="197"/>
                </a:cubicBezTo>
                <a:cubicBezTo>
                  <a:pt x="23" y="186"/>
                  <a:pt x="14" y="174"/>
                  <a:pt x="9" y="160"/>
                </a:cubicBezTo>
                <a:cubicBezTo>
                  <a:pt x="3" y="146"/>
                  <a:pt x="0" y="131"/>
                  <a:pt x="0" y="116"/>
                </a:cubicBezTo>
                <a:cubicBezTo>
                  <a:pt x="0" y="101"/>
                  <a:pt x="3" y="86"/>
                  <a:pt x="9" y="72"/>
                </a:cubicBezTo>
                <a:cubicBezTo>
                  <a:pt x="14" y="58"/>
                  <a:pt x="23" y="44"/>
                  <a:pt x="35" y="34"/>
                </a:cubicBezTo>
                <a:cubicBezTo>
                  <a:pt x="45" y="23"/>
                  <a:pt x="58" y="15"/>
                  <a:pt x="72" y="9"/>
                </a:cubicBezTo>
                <a:cubicBezTo>
                  <a:pt x="86" y="3"/>
                  <a:pt x="100" y="0"/>
                  <a:pt x="116" y="0"/>
                </a:cubicBezTo>
                <a:cubicBezTo>
                  <a:pt x="131" y="0"/>
                  <a:pt x="145" y="3"/>
                  <a:pt x="159" y="9"/>
                </a:cubicBezTo>
                <a:cubicBezTo>
                  <a:pt x="174" y="15"/>
                  <a:pt x="186" y="23"/>
                  <a:pt x="197" y="34"/>
                </a:cubicBezTo>
                <a:cubicBezTo>
                  <a:pt x="207" y="44"/>
                  <a:pt x="216" y="58"/>
                  <a:pt x="222" y="72"/>
                </a:cubicBezTo>
                <a:cubicBezTo>
                  <a:pt x="227" y="86"/>
                  <a:pt x="230" y="101"/>
                  <a:pt x="230" y="11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64" name=""/>
          <p:cNvSpPr/>
          <p:nvPr/>
        </p:nvSpPr>
        <p:spPr>
          <a:xfrm>
            <a:off x="874440" y="4493880"/>
            <a:ext cx="41760" cy="41760"/>
          </a:xfrm>
          <a:custGeom>
            <a:avLst/>
            <a:gdLst/>
            <a:ahLst/>
            <a:rect l="0" t="0" r="r" b="b"/>
            <a:pathLst>
              <a:path w="116" h="116">
                <a:moveTo>
                  <a:pt x="116" y="58"/>
                </a:moveTo>
                <a:cubicBezTo>
                  <a:pt x="116" y="65"/>
                  <a:pt x="114" y="73"/>
                  <a:pt x="112" y="80"/>
                </a:cubicBezTo>
                <a:cubicBezTo>
                  <a:pt x="109" y="87"/>
                  <a:pt x="104" y="93"/>
                  <a:pt x="99" y="98"/>
                </a:cubicBezTo>
                <a:cubicBezTo>
                  <a:pt x="94" y="104"/>
                  <a:pt x="88" y="108"/>
                  <a:pt x="81" y="111"/>
                </a:cubicBezTo>
                <a:cubicBezTo>
                  <a:pt x="73" y="115"/>
                  <a:pt x="66" y="116"/>
                  <a:pt x="59" y="116"/>
                </a:cubicBezTo>
                <a:cubicBezTo>
                  <a:pt x="51" y="116"/>
                  <a:pt x="44" y="115"/>
                  <a:pt x="37" y="111"/>
                </a:cubicBezTo>
                <a:cubicBezTo>
                  <a:pt x="30" y="108"/>
                  <a:pt x="23" y="104"/>
                  <a:pt x="17" y="98"/>
                </a:cubicBezTo>
                <a:cubicBezTo>
                  <a:pt x="12" y="93"/>
                  <a:pt x="8" y="87"/>
                  <a:pt x="5" y="80"/>
                </a:cubicBezTo>
                <a:cubicBezTo>
                  <a:pt x="2" y="73"/>
                  <a:pt x="0" y="65"/>
                  <a:pt x="0" y="58"/>
                </a:cubicBezTo>
                <a:cubicBezTo>
                  <a:pt x="0" y="50"/>
                  <a:pt x="2" y="43"/>
                  <a:pt x="5" y="36"/>
                </a:cubicBezTo>
                <a:cubicBezTo>
                  <a:pt x="8" y="29"/>
                  <a:pt x="12" y="23"/>
                  <a:pt x="17" y="17"/>
                </a:cubicBezTo>
                <a:cubicBezTo>
                  <a:pt x="23" y="12"/>
                  <a:pt x="30" y="8"/>
                  <a:pt x="37" y="5"/>
                </a:cubicBezTo>
                <a:cubicBezTo>
                  <a:pt x="44" y="2"/>
                  <a:pt x="51" y="0"/>
                  <a:pt x="59" y="0"/>
                </a:cubicBezTo>
                <a:cubicBezTo>
                  <a:pt x="66" y="0"/>
                  <a:pt x="73" y="2"/>
                  <a:pt x="81" y="5"/>
                </a:cubicBezTo>
                <a:cubicBezTo>
                  <a:pt x="88" y="8"/>
                  <a:pt x="94" y="12"/>
                  <a:pt x="99" y="17"/>
                </a:cubicBezTo>
                <a:cubicBezTo>
                  <a:pt x="104" y="23"/>
                  <a:pt x="109" y="29"/>
                  <a:pt x="112" y="36"/>
                </a:cubicBezTo>
                <a:cubicBezTo>
                  <a:pt x="114" y="43"/>
                  <a:pt x="116" y="50"/>
                  <a:pt x="116" y="58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365" name=""/>
          <p:cNvSpPr/>
          <p:nvPr/>
        </p:nvSpPr>
        <p:spPr>
          <a:xfrm>
            <a:off x="892440" y="4516560"/>
            <a:ext cx="95040" cy="116280"/>
          </a:xfrm>
          <a:custGeom>
            <a:avLst/>
            <a:gdLst/>
            <a:ahLst/>
            <a:rect l="0" t="0" r="r" b="b"/>
            <a:pathLst>
              <a:path w="264" h="323">
                <a:moveTo>
                  <a:pt x="12" y="0"/>
                </a:moveTo>
                <a:lnTo>
                  <a:pt x="264" y="226"/>
                </a:lnTo>
                <a:cubicBezTo>
                  <a:pt x="264" y="226"/>
                  <a:pt x="214" y="290"/>
                  <a:pt x="114" y="323"/>
                </a:cubicBezTo>
                <a:lnTo>
                  <a:pt x="0" y="3"/>
                </a:lnTo>
                <a:lnTo>
                  <a:pt x="12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366" name=""/>
          <p:cNvSpPr/>
          <p:nvPr/>
        </p:nvSpPr>
        <p:spPr>
          <a:xfrm>
            <a:off x="890280" y="4503960"/>
            <a:ext cx="18360" cy="18000"/>
          </a:xfrm>
          <a:custGeom>
            <a:avLst/>
            <a:gdLst/>
            <a:ahLst/>
            <a:rect l="0" t="0" r="r" b="b"/>
            <a:pathLst>
              <a:path w="51" h="50">
                <a:moveTo>
                  <a:pt x="20" y="50"/>
                </a:moveTo>
                <a:cubicBezTo>
                  <a:pt x="15" y="50"/>
                  <a:pt x="10" y="48"/>
                  <a:pt x="7" y="44"/>
                </a:cubicBezTo>
                <a:cubicBezTo>
                  <a:pt x="-2" y="36"/>
                  <a:pt x="-2" y="24"/>
                  <a:pt x="7" y="16"/>
                </a:cubicBezTo>
                <a:lnTo>
                  <a:pt x="18" y="6"/>
                </a:lnTo>
                <a:cubicBezTo>
                  <a:pt x="25" y="-2"/>
                  <a:pt x="37" y="-2"/>
                  <a:pt x="44" y="6"/>
                </a:cubicBezTo>
                <a:cubicBezTo>
                  <a:pt x="53" y="13"/>
                  <a:pt x="53" y="25"/>
                  <a:pt x="44" y="33"/>
                </a:cubicBezTo>
                <a:lnTo>
                  <a:pt x="34" y="44"/>
                </a:lnTo>
                <a:cubicBezTo>
                  <a:pt x="30" y="48"/>
                  <a:pt x="25" y="50"/>
                  <a:pt x="20" y="5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67" name=""/>
          <p:cNvSpPr/>
          <p:nvPr/>
        </p:nvSpPr>
        <p:spPr>
          <a:xfrm>
            <a:off x="935280" y="4390920"/>
            <a:ext cx="83880" cy="83880"/>
          </a:xfrm>
          <a:custGeom>
            <a:avLst/>
            <a:gdLst/>
            <a:ahLst/>
            <a:rect l="0" t="0" r="r" b="b"/>
            <a:pathLst>
              <a:path w="233" h="233">
                <a:moveTo>
                  <a:pt x="4" y="133"/>
                </a:moveTo>
                <a:cubicBezTo>
                  <a:pt x="-4" y="173"/>
                  <a:pt x="4" y="224"/>
                  <a:pt x="4" y="224"/>
                </a:cubicBezTo>
                <a:lnTo>
                  <a:pt x="139" y="82"/>
                </a:lnTo>
                <a:cubicBezTo>
                  <a:pt x="145" y="54"/>
                  <a:pt x="129" y="7"/>
                  <a:pt x="107" y="1"/>
                </a:cubicBezTo>
                <a:cubicBezTo>
                  <a:pt x="84" y="-5"/>
                  <a:pt x="28" y="16"/>
                  <a:pt x="4" y="133"/>
                </a:cubicBezTo>
                <a:moveTo>
                  <a:pt x="100" y="230"/>
                </a:moveTo>
                <a:cubicBezTo>
                  <a:pt x="59" y="237"/>
                  <a:pt x="10" y="230"/>
                  <a:pt x="10" y="230"/>
                </a:cubicBezTo>
                <a:lnTo>
                  <a:pt x="152" y="94"/>
                </a:lnTo>
                <a:cubicBezTo>
                  <a:pt x="179" y="88"/>
                  <a:pt x="227" y="104"/>
                  <a:pt x="233" y="127"/>
                </a:cubicBezTo>
                <a:cubicBezTo>
                  <a:pt x="239" y="150"/>
                  <a:pt x="217" y="205"/>
                  <a:pt x="100" y="23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68" name=""/>
          <p:cNvSpPr/>
          <p:nvPr/>
        </p:nvSpPr>
        <p:spPr>
          <a:xfrm>
            <a:off x="896400" y="4412520"/>
            <a:ext cx="103320" cy="102960"/>
          </a:xfrm>
          <a:custGeom>
            <a:avLst/>
            <a:gdLst/>
            <a:ahLst/>
            <a:rect l="0" t="0" r="r" b="b"/>
            <a:pathLst>
              <a:path w="287" h="286">
                <a:moveTo>
                  <a:pt x="280" y="24"/>
                </a:moveTo>
                <a:lnTo>
                  <a:pt x="57" y="276"/>
                </a:lnTo>
                <a:cubicBezTo>
                  <a:pt x="50" y="283"/>
                  <a:pt x="25" y="293"/>
                  <a:pt x="9" y="277"/>
                </a:cubicBezTo>
                <a:cubicBezTo>
                  <a:pt x="-7" y="261"/>
                  <a:pt x="1" y="237"/>
                  <a:pt x="8" y="230"/>
                </a:cubicBezTo>
                <a:lnTo>
                  <a:pt x="262" y="6"/>
                </a:lnTo>
                <a:cubicBezTo>
                  <a:pt x="262" y="6"/>
                  <a:pt x="274" y="-6"/>
                  <a:pt x="284" y="3"/>
                </a:cubicBezTo>
                <a:cubicBezTo>
                  <a:pt x="293" y="12"/>
                  <a:pt x="280" y="24"/>
                  <a:pt x="280" y="24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369" name=""/>
          <p:cNvSpPr txBox="1"/>
          <p:nvPr/>
        </p:nvSpPr>
        <p:spPr>
          <a:xfrm>
            <a:off x="747720" y="3904560"/>
            <a:ext cx="213336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30%</a:t>
            </a:r>
            <a:r>
              <a:rPr b="1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の開発速度向上を実現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70" name=""/>
          <p:cNvSpPr/>
          <p:nvPr/>
        </p:nvSpPr>
        <p:spPr>
          <a:xfrm>
            <a:off x="914040" y="51908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30" y="144"/>
                  <a:pt x="121" y="150"/>
                  <a:pt x="111" y="154"/>
                </a:cubicBezTo>
                <a:cubicBezTo>
                  <a:pt x="102" y="158"/>
                  <a:pt x="91" y="160"/>
                  <a:pt x="81" y="160"/>
                </a:cubicBezTo>
                <a:cubicBezTo>
                  <a:pt x="70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7" y="111"/>
                </a:cubicBezTo>
                <a:cubicBezTo>
                  <a:pt x="3" y="101"/>
                  <a:pt x="0" y="91"/>
                  <a:pt x="0" y="81"/>
                </a:cubicBezTo>
                <a:cubicBezTo>
                  <a:pt x="0" y="70"/>
                  <a:pt x="3" y="60"/>
                  <a:pt x="7" y="50"/>
                </a:cubicBezTo>
                <a:cubicBezTo>
                  <a:pt x="11" y="41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70" y="0"/>
                  <a:pt x="81" y="0"/>
                </a:cubicBezTo>
                <a:cubicBezTo>
                  <a:pt x="91" y="0"/>
                  <a:pt x="102" y="2"/>
                  <a:pt x="111" y="6"/>
                </a:cubicBezTo>
                <a:cubicBezTo>
                  <a:pt x="121" y="10"/>
                  <a:pt x="130" y="16"/>
                  <a:pt x="137" y="24"/>
                </a:cubicBezTo>
                <a:cubicBezTo>
                  <a:pt x="144" y="31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371" name=""/>
          <p:cNvSpPr txBox="1"/>
          <p:nvPr/>
        </p:nvSpPr>
        <p:spPr>
          <a:xfrm>
            <a:off x="747720" y="4604760"/>
            <a:ext cx="1987920" cy="373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9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組織への価値提供</a:t>
            </a:r>
            <a:endParaRPr b="0" lang="en-US" sz="19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72" name=""/>
          <p:cNvSpPr/>
          <p:nvPr/>
        </p:nvSpPr>
        <p:spPr>
          <a:xfrm>
            <a:off x="914040" y="54957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30" y="144"/>
                  <a:pt x="121" y="150"/>
                  <a:pt x="111" y="154"/>
                </a:cubicBezTo>
                <a:cubicBezTo>
                  <a:pt x="102" y="158"/>
                  <a:pt x="91" y="160"/>
                  <a:pt x="81" y="160"/>
                </a:cubicBezTo>
                <a:cubicBezTo>
                  <a:pt x="70" y="160"/>
                  <a:pt x="59" y="158"/>
                  <a:pt x="49" y="154"/>
                </a:cubicBezTo>
                <a:cubicBezTo>
                  <a:pt x="40" y="150"/>
                  <a:pt x="31" y="144"/>
                  <a:pt x="24" y="135"/>
                </a:cubicBezTo>
                <a:cubicBezTo>
                  <a:pt x="16" y="128"/>
                  <a:pt x="11" y="119"/>
                  <a:pt x="7" y="110"/>
                </a:cubicBezTo>
                <a:cubicBezTo>
                  <a:pt x="3" y="100"/>
                  <a:pt x="0" y="90"/>
                  <a:pt x="0" y="79"/>
                </a:cubicBezTo>
                <a:cubicBezTo>
                  <a:pt x="0" y="69"/>
                  <a:pt x="3" y="59"/>
                  <a:pt x="7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70" y="0"/>
                  <a:pt x="81" y="0"/>
                </a:cubicBezTo>
                <a:cubicBezTo>
                  <a:pt x="91" y="0"/>
                  <a:pt x="102" y="2"/>
                  <a:pt x="111" y="6"/>
                </a:cubicBezTo>
                <a:cubicBezTo>
                  <a:pt x="121" y="10"/>
                  <a:pt x="130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373" name=""/>
          <p:cNvSpPr txBox="1"/>
          <p:nvPr/>
        </p:nvSpPr>
        <p:spPr>
          <a:xfrm>
            <a:off x="1090440" y="5095080"/>
            <a:ext cx="170748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受託開発の競争⼒向上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74" name=""/>
          <p:cNvSpPr/>
          <p:nvPr/>
        </p:nvSpPr>
        <p:spPr>
          <a:xfrm>
            <a:off x="914040" y="57909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30" y="144"/>
                  <a:pt x="121" y="150"/>
                  <a:pt x="111" y="154"/>
                </a:cubicBezTo>
                <a:cubicBezTo>
                  <a:pt x="102" y="158"/>
                  <a:pt x="91" y="160"/>
                  <a:pt x="81" y="160"/>
                </a:cubicBezTo>
                <a:cubicBezTo>
                  <a:pt x="70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7" y="111"/>
                </a:cubicBezTo>
                <a:cubicBezTo>
                  <a:pt x="3" y="100"/>
                  <a:pt x="0" y="90"/>
                  <a:pt x="0" y="80"/>
                </a:cubicBezTo>
                <a:cubicBezTo>
                  <a:pt x="0" y="69"/>
                  <a:pt x="3" y="59"/>
                  <a:pt x="7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70" y="0"/>
                  <a:pt x="81" y="0"/>
                </a:cubicBezTo>
                <a:cubicBezTo>
                  <a:pt x="91" y="0"/>
                  <a:pt x="102" y="2"/>
                  <a:pt x="111" y="6"/>
                </a:cubicBezTo>
                <a:cubicBezTo>
                  <a:pt x="121" y="10"/>
                  <a:pt x="130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375" name=""/>
          <p:cNvSpPr txBox="1"/>
          <p:nvPr/>
        </p:nvSpPr>
        <p:spPr>
          <a:xfrm>
            <a:off x="1090440" y="5400000"/>
            <a:ext cx="204912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クライアント満⾜度の向上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pic>
        <p:nvPicPr>
          <p:cNvPr id="376" name="" descr=""/>
          <p:cNvPicPr/>
          <p:nvPr/>
        </p:nvPicPr>
        <p:blipFill>
          <a:blip r:embed="rId2"/>
          <a:stretch/>
        </p:blipFill>
        <p:spPr>
          <a:xfrm>
            <a:off x="380880" y="295200"/>
            <a:ext cx="18950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7" name=""/>
          <p:cNvSpPr txBox="1"/>
          <p:nvPr/>
        </p:nvSpPr>
        <p:spPr>
          <a:xfrm>
            <a:off x="1090440" y="5695200"/>
            <a:ext cx="187812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開発チームのスキル向上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78" name=""/>
          <p:cNvSpPr txBox="1"/>
          <p:nvPr/>
        </p:nvSpPr>
        <p:spPr>
          <a:xfrm>
            <a:off x="285840" y="6400080"/>
            <a:ext cx="62528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Copyright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（</a:t>
            </a:r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c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）</a:t>
            </a:r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2025 Software agency system Co., Ltd. All Rights Reserved.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79" name=""/>
          <p:cNvSpPr txBox="1"/>
          <p:nvPr/>
        </p:nvSpPr>
        <p:spPr>
          <a:xfrm>
            <a:off x="11622240" y="6310800"/>
            <a:ext cx="284760" cy="34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Meiryo"/>
                <a:ea typeface="Meiryo"/>
              </a:rPr>
              <a:t>13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8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pic>
        <p:nvPicPr>
          <p:cNvPr id="383" name="" descr=""/>
          <p:cNvPicPr/>
          <p:nvPr/>
        </p:nvPicPr>
        <p:blipFill>
          <a:blip r:embed="rId1"/>
          <a:stretch/>
        </p:blipFill>
        <p:spPr>
          <a:xfrm>
            <a:off x="0" y="-1440"/>
            <a:ext cx="12191760" cy="6859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4" name=""/>
          <p:cNvSpPr/>
          <p:nvPr/>
        </p:nvSpPr>
        <p:spPr>
          <a:xfrm>
            <a:off x="786600" y="1790640"/>
            <a:ext cx="218160" cy="208800"/>
          </a:xfrm>
          <a:custGeom>
            <a:avLst/>
            <a:gdLst/>
            <a:ahLst/>
            <a:rect l="0" t="0" r="r" b="b"/>
            <a:pathLst>
              <a:path w="606" h="580">
                <a:moveTo>
                  <a:pt x="509" y="337"/>
                </a:moveTo>
                <a:cubicBezTo>
                  <a:pt x="490" y="357"/>
                  <a:pt x="478" y="395"/>
                  <a:pt x="481" y="423"/>
                </a:cubicBezTo>
                <a:lnTo>
                  <a:pt x="498" y="547"/>
                </a:lnTo>
                <a:cubicBezTo>
                  <a:pt x="502" y="574"/>
                  <a:pt x="485" y="587"/>
                  <a:pt x="460" y="575"/>
                </a:cubicBezTo>
                <a:lnTo>
                  <a:pt x="348" y="520"/>
                </a:lnTo>
                <a:cubicBezTo>
                  <a:pt x="324" y="508"/>
                  <a:pt x="283" y="509"/>
                  <a:pt x="259" y="521"/>
                </a:cubicBezTo>
                <a:lnTo>
                  <a:pt x="147" y="576"/>
                </a:lnTo>
                <a:cubicBezTo>
                  <a:pt x="123" y="588"/>
                  <a:pt x="105" y="575"/>
                  <a:pt x="109" y="548"/>
                </a:cubicBezTo>
                <a:lnTo>
                  <a:pt x="125" y="424"/>
                </a:lnTo>
                <a:cubicBezTo>
                  <a:pt x="129" y="397"/>
                  <a:pt x="116" y="358"/>
                  <a:pt x="97" y="338"/>
                </a:cubicBezTo>
                <a:lnTo>
                  <a:pt x="11" y="249"/>
                </a:lnTo>
                <a:cubicBezTo>
                  <a:pt x="-8" y="229"/>
                  <a:pt x="-2" y="209"/>
                  <a:pt x="25" y="204"/>
                </a:cubicBezTo>
                <a:lnTo>
                  <a:pt x="147" y="181"/>
                </a:lnTo>
                <a:cubicBezTo>
                  <a:pt x="174" y="176"/>
                  <a:pt x="207" y="152"/>
                  <a:pt x="220" y="128"/>
                </a:cubicBezTo>
                <a:lnTo>
                  <a:pt x="278" y="18"/>
                </a:lnTo>
                <a:cubicBezTo>
                  <a:pt x="291" y="-6"/>
                  <a:pt x="312" y="-6"/>
                  <a:pt x="325" y="18"/>
                </a:cubicBezTo>
                <a:lnTo>
                  <a:pt x="384" y="127"/>
                </a:lnTo>
                <a:cubicBezTo>
                  <a:pt x="397" y="151"/>
                  <a:pt x="430" y="175"/>
                  <a:pt x="457" y="180"/>
                </a:cubicBezTo>
                <a:lnTo>
                  <a:pt x="580" y="201"/>
                </a:lnTo>
                <a:cubicBezTo>
                  <a:pt x="607" y="206"/>
                  <a:pt x="614" y="227"/>
                  <a:pt x="595" y="247"/>
                </a:cubicBezTo>
                <a:lnTo>
                  <a:pt x="509" y="337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85" name=""/>
          <p:cNvSpPr/>
          <p:nvPr/>
        </p:nvSpPr>
        <p:spPr>
          <a:xfrm>
            <a:off x="771480" y="1795680"/>
            <a:ext cx="248040" cy="242640"/>
          </a:xfrm>
          <a:custGeom>
            <a:avLst/>
            <a:gdLst/>
            <a:ahLst/>
            <a:rect l="0" t="0" r="r" b="b"/>
            <a:pathLst>
              <a:path w="689" h="674">
                <a:moveTo>
                  <a:pt x="187" y="26"/>
                </a:moveTo>
                <a:cubicBezTo>
                  <a:pt x="206" y="53"/>
                  <a:pt x="233" y="121"/>
                  <a:pt x="219" y="131"/>
                </a:cubicBezTo>
                <a:cubicBezTo>
                  <a:pt x="205" y="142"/>
                  <a:pt x="150" y="95"/>
                  <a:pt x="131" y="68"/>
                </a:cubicBezTo>
                <a:cubicBezTo>
                  <a:pt x="111" y="40"/>
                  <a:pt x="113" y="16"/>
                  <a:pt x="128" y="5"/>
                </a:cubicBezTo>
                <a:cubicBezTo>
                  <a:pt x="144" y="-6"/>
                  <a:pt x="167" y="-1"/>
                  <a:pt x="187" y="26"/>
                </a:cubicBezTo>
                <a:moveTo>
                  <a:pt x="557" y="68"/>
                </a:moveTo>
                <a:cubicBezTo>
                  <a:pt x="538" y="95"/>
                  <a:pt x="483" y="142"/>
                  <a:pt x="469" y="131"/>
                </a:cubicBezTo>
                <a:cubicBezTo>
                  <a:pt x="455" y="121"/>
                  <a:pt x="482" y="53"/>
                  <a:pt x="502" y="26"/>
                </a:cubicBezTo>
                <a:cubicBezTo>
                  <a:pt x="521" y="-1"/>
                  <a:pt x="544" y="-6"/>
                  <a:pt x="560" y="5"/>
                </a:cubicBezTo>
                <a:cubicBezTo>
                  <a:pt x="575" y="16"/>
                  <a:pt x="577" y="40"/>
                  <a:pt x="557" y="68"/>
                </a:cubicBezTo>
                <a:moveTo>
                  <a:pt x="318" y="622"/>
                </a:moveTo>
                <a:cubicBezTo>
                  <a:pt x="318" y="588"/>
                  <a:pt x="335" y="518"/>
                  <a:pt x="353" y="518"/>
                </a:cubicBezTo>
                <a:cubicBezTo>
                  <a:pt x="370" y="518"/>
                  <a:pt x="387" y="588"/>
                  <a:pt x="387" y="622"/>
                </a:cubicBezTo>
                <a:cubicBezTo>
                  <a:pt x="387" y="655"/>
                  <a:pt x="372" y="674"/>
                  <a:pt x="353" y="674"/>
                </a:cubicBezTo>
                <a:cubicBezTo>
                  <a:pt x="334" y="674"/>
                  <a:pt x="318" y="655"/>
                  <a:pt x="318" y="622"/>
                </a:cubicBezTo>
                <a:moveTo>
                  <a:pt x="627" y="445"/>
                </a:moveTo>
                <a:cubicBezTo>
                  <a:pt x="596" y="435"/>
                  <a:pt x="535" y="396"/>
                  <a:pt x="540" y="380"/>
                </a:cubicBezTo>
                <a:cubicBezTo>
                  <a:pt x="545" y="364"/>
                  <a:pt x="617" y="369"/>
                  <a:pt x="649" y="379"/>
                </a:cubicBezTo>
                <a:cubicBezTo>
                  <a:pt x="675" y="388"/>
                  <a:pt x="688" y="403"/>
                  <a:pt x="689" y="418"/>
                </a:cubicBezTo>
                <a:lnTo>
                  <a:pt x="689" y="420"/>
                </a:lnTo>
                <a:cubicBezTo>
                  <a:pt x="688" y="423"/>
                  <a:pt x="688" y="425"/>
                  <a:pt x="687" y="428"/>
                </a:cubicBezTo>
                <a:cubicBezTo>
                  <a:pt x="681" y="446"/>
                  <a:pt x="659" y="455"/>
                  <a:pt x="627" y="445"/>
                </a:cubicBezTo>
                <a:moveTo>
                  <a:pt x="39" y="379"/>
                </a:moveTo>
                <a:cubicBezTo>
                  <a:pt x="71" y="369"/>
                  <a:pt x="143" y="364"/>
                  <a:pt x="148" y="380"/>
                </a:cubicBezTo>
                <a:cubicBezTo>
                  <a:pt x="154" y="396"/>
                  <a:pt x="92" y="435"/>
                  <a:pt x="61" y="445"/>
                </a:cubicBezTo>
                <a:cubicBezTo>
                  <a:pt x="29" y="455"/>
                  <a:pt x="7" y="446"/>
                  <a:pt x="1" y="428"/>
                </a:cubicBezTo>
                <a:cubicBezTo>
                  <a:pt x="0" y="425"/>
                  <a:pt x="0" y="422"/>
                  <a:pt x="0" y="420"/>
                </a:cubicBezTo>
                <a:lnTo>
                  <a:pt x="0" y="419"/>
                </a:lnTo>
                <a:cubicBezTo>
                  <a:pt x="0" y="404"/>
                  <a:pt x="13" y="388"/>
                  <a:pt x="39" y="379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86" name=""/>
          <p:cNvSpPr txBox="1"/>
          <p:nvPr/>
        </p:nvSpPr>
        <p:spPr>
          <a:xfrm>
            <a:off x="747720" y="949680"/>
            <a:ext cx="1084320" cy="541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850" strike="noStrike" u="none">
                <a:solidFill>
                  <a:srgbClr val="224466"/>
                </a:solidFill>
                <a:effectLst/>
                <a:uFillTx/>
                <a:latin typeface="Meiryo"/>
                <a:ea typeface="Meiryo"/>
              </a:rPr>
              <a:t>まとめ</a:t>
            </a:r>
            <a:endParaRPr b="0" lang="en-US" sz="28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87" name=""/>
          <p:cNvSpPr txBox="1"/>
          <p:nvPr/>
        </p:nvSpPr>
        <p:spPr>
          <a:xfrm>
            <a:off x="747720" y="2004480"/>
            <a:ext cx="2088720" cy="373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9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V0</a:t>
            </a:r>
            <a:r>
              <a:rPr b="1" lang="ja-JP" sz="19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活⽤の核⼼価値</a:t>
            </a:r>
            <a:endParaRPr b="0" lang="en-US" sz="19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88" name=""/>
          <p:cNvSpPr/>
          <p:nvPr/>
        </p:nvSpPr>
        <p:spPr>
          <a:xfrm>
            <a:off x="1257120" y="3000240"/>
            <a:ext cx="57600" cy="57600"/>
          </a:xfrm>
          <a:custGeom>
            <a:avLst/>
            <a:gdLst/>
            <a:ahLst/>
            <a:rect l="0" t="0" r="r" b="b"/>
            <a:pathLst>
              <a:path fill="none"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0" y="150"/>
                  <a:pt x="111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49" y="154"/>
                </a:cubicBezTo>
                <a:cubicBezTo>
                  <a:pt x="39" y="150"/>
                  <a:pt x="31" y="144"/>
                  <a:pt x="23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3" y="23"/>
                </a:cubicBezTo>
                <a:cubicBezTo>
                  <a:pt x="31" y="16"/>
                  <a:pt x="39" y="10"/>
                  <a:pt x="49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1" y="6"/>
                </a:cubicBezTo>
                <a:cubicBezTo>
                  <a:pt x="120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89" name=""/>
          <p:cNvSpPr txBox="1"/>
          <p:nvPr/>
        </p:nvSpPr>
        <p:spPr>
          <a:xfrm>
            <a:off x="865800" y="2494800"/>
            <a:ext cx="227268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1. </a:t>
            </a:r>
            <a:r>
              <a:rPr b="1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「触れる要件定義」の実現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90" name=""/>
          <p:cNvSpPr/>
          <p:nvPr/>
        </p:nvSpPr>
        <p:spPr>
          <a:xfrm>
            <a:off x="1257120" y="3305160"/>
            <a:ext cx="57600" cy="57240"/>
          </a:xfrm>
          <a:custGeom>
            <a:avLst/>
            <a:gdLst/>
            <a:ahLst/>
            <a:rect l="0" t="0" r="r" b="b"/>
            <a:pathLst>
              <a:path fill="none"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0" y="149"/>
                  <a:pt x="111" y="153"/>
                </a:cubicBezTo>
                <a:cubicBezTo>
                  <a:pt x="101" y="157"/>
                  <a:pt x="91" y="159"/>
                  <a:pt x="80" y="159"/>
                </a:cubicBezTo>
                <a:cubicBezTo>
                  <a:pt x="70" y="159"/>
                  <a:pt x="59" y="157"/>
                  <a:pt x="49" y="153"/>
                </a:cubicBezTo>
                <a:cubicBezTo>
                  <a:pt x="39" y="149"/>
                  <a:pt x="31" y="143"/>
                  <a:pt x="23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3" y="23"/>
                </a:cubicBezTo>
                <a:cubicBezTo>
                  <a:pt x="31" y="15"/>
                  <a:pt x="39" y="10"/>
                  <a:pt x="49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1" y="6"/>
                </a:cubicBezTo>
                <a:cubicBezTo>
                  <a:pt x="120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80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91" name=""/>
          <p:cNvSpPr txBox="1"/>
          <p:nvPr/>
        </p:nvSpPr>
        <p:spPr>
          <a:xfrm>
            <a:off x="1433520" y="2904480"/>
            <a:ext cx="221976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抽象的議論から具体的体験へ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92" name=""/>
          <p:cNvSpPr txBox="1"/>
          <p:nvPr/>
        </p:nvSpPr>
        <p:spPr>
          <a:xfrm>
            <a:off x="1433520" y="3209040"/>
            <a:ext cx="290232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クライアントとの認識齟齬を⼤幅削減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93" name=""/>
          <p:cNvSpPr/>
          <p:nvPr/>
        </p:nvSpPr>
        <p:spPr>
          <a:xfrm>
            <a:off x="1257120" y="4124160"/>
            <a:ext cx="57600" cy="57600"/>
          </a:xfrm>
          <a:custGeom>
            <a:avLst/>
            <a:gdLst/>
            <a:ahLst/>
            <a:rect l="0" t="0" r="r" b="b"/>
            <a:pathLst>
              <a:path fill="none"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0" y="149"/>
                  <a:pt x="111" y="153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49" y="153"/>
                </a:cubicBezTo>
                <a:cubicBezTo>
                  <a:pt x="39" y="149"/>
                  <a:pt x="31" y="143"/>
                  <a:pt x="23" y="135"/>
                </a:cubicBezTo>
                <a:cubicBezTo>
                  <a:pt x="16" y="128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3" y="23"/>
                </a:cubicBezTo>
                <a:cubicBezTo>
                  <a:pt x="31" y="16"/>
                  <a:pt x="39" y="10"/>
                  <a:pt x="49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1" y="6"/>
                </a:cubicBezTo>
                <a:cubicBezTo>
                  <a:pt x="120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94" name=""/>
          <p:cNvSpPr txBox="1"/>
          <p:nvPr/>
        </p:nvSpPr>
        <p:spPr>
          <a:xfrm>
            <a:off x="865800" y="3618720"/>
            <a:ext cx="227268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2. </a:t>
            </a:r>
            <a:r>
              <a:rPr b="1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開発資産としての継続価値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95" name=""/>
          <p:cNvSpPr/>
          <p:nvPr/>
        </p:nvSpPr>
        <p:spPr>
          <a:xfrm>
            <a:off x="1257120" y="4419360"/>
            <a:ext cx="57600" cy="57600"/>
          </a:xfrm>
          <a:custGeom>
            <a:avLst/>
            <a:gdLst/>
            <a:ahLst/>
            <a:rect l="0" t="0" r="r" b="b"/>
            <a:pathLst>
              <a:path fill="none"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0" y="150"/>
                  <a:pt x="111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49" y="154"/>
                </a:cubicBezTo>
                <a:cubicBezTo>
                  <a:pt x="39" y="150"/>
                  <a:pt x="31" y="144"/>
                  <a:pt x="23" y="137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3" y="23"/>
                </a:cubicBezTo>
                <a:cubicBezTo>
                  <a:pt x="31" y="16"/>
                  <a:pt x="39" y="10"/>
                  <a:pt x="49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1" y="6"/>
                </a:cubicBezTo>
                <a:cubicBezTo>
                  <a:pt x="120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96" name=""/>
          <p:cNvSpPr txBox="1"/>
          <p:nvPr/>
        </p:nvSpPr>
        <p:spPr>
          <a:xfrm>
            <a:off x="1433520" y="4028400"/>
            <a:ext cx="270828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PoC</a:t>
            </a:r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から本開発への直接的価値転換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97" name=""/>
          <p:cNvSpPr txBox="1"/>
          <p:nvPr/>
        </p:nvSpPr>
        <p:spPr>
          <a:xfrm>
            <a:off x="1433520" y="4323600"/>
            <a:ext cx="23904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開発⼯数削減と品質向上の両⽴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98" name=""/>
          <p:cNvSpPr/>
          <p:nvPr/>
        </p:nvSpPr>
        <p:spPr>
          <a:xfrm>
            <a:off x="1257120" y="5238720"/>
            <a:ext cx="57600" cy="57240"/>
          </a:xfrm>
          <a:custGeom>
            <a:avLst/>
            <a:gdLst/>
            <a:ahLst/>
            <a:rect l="0" t="0" r="r" b="b"/>
            <a:pathLst>
              <a:path fill="none"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0" y="149"/>
                  <a:pt x="111" y="153"/>
                </a:cubicBezTo>
                <a:cubicBezTo>
                  <a:pt x="101" y="157"/>
                  <a:pt x="91" y="159"/>
                  <a:pt x="80" y="159"/>
                </a:cubicBezTo>
                <a:cubicBezTo>
                  <a:pt x="70" y="159"/>
                  <a:pt x="59" y="157"/>
                  <a:pt x="49" y="153"/>
                </a:cubicBezTo>
                <a:cubicBezTo>
                  <a:pt x="39" y="149"/>
                  <a:pt x="31" y="144"/>
                  <a:pt x="23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3" y="23"/>
                </a:cubicBezTo>
                <a:cubicBezTo>
                  <a:pt x="31" y="15"/>
                  <a:pt x="39" y="10"/>
                  <a:pt x="49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1" y="6"/>
                </a:cubicBezTo>
                <a:cubicBezTo>
                  <a:pt x="120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80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99" name=""/>
          <p:cNvSpPr txBox="1"/>
          <p:nvPr/>
        </p:nvSpPr>
        <p:spPr>
          <a:xfrm>
            <a:off x="865800" y="4733280"/>
            <a:ext cx="2314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3. </a:t>
            </a:r>
            <a:r>
              <a:rPr b="1" lang="en-US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AI</a:t>
            </a:r>
            <a:r>
              <a:rPr b="1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駆動開発のモデルケース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400" name=""/>
          <p:cNvSpPr/>
          <p:nvPr/>
        </p:nvSpPr>
        <p:spPr>
          <a:xfrm>
            <a:off x="1257120" y="5543280"/>
            <a:ext cx="57600" cy="57600"/>
          </a:xfrm>
          <a:custGeom>
            <a:avLst/>
            <a:gdLst/>
            <a:ahLst/>
            <a:rect l="0" t="0" r="r" b="b"/>
            <a:pathLst>
              <a:path fill="none"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0" y="150"/>
                  <a:pt x="111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49" y="154"/>
                </a:cubicBezTo>
                <a:cubicBezTo>
                  <a:pt x="39" y="150"/>
                  <a:pt x="31" y="144"/>
                  <a:pt x="23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3" y="24"/>
                </a:cubicBezTo>
                <a:cubicBezTo>
                  <a:pt x="31" y="17"/>
                  <a:pt x="39" y="11"/>
                  <a:pt x="49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1" y="6"/>
                </a:cubicBezTo>
                <a:cubicBezTo>
                  <a:pt x="120" y="11"/>
                  <a:pt x="129" y="17"/>
                  <a:pt x="137" y="24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401" name=""/>
          <p:cNvSpPr txBox="1"/>
          <p:nvPr/>
        </p:nvSpPr>
        <p:spPr>
          <a:xfrm>
            <a:off x="1433520" y="5142600"/>
            <a:ext cx="15368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従来⼿法の限界突破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pic>
        <p:nvPicPr>
          <p:cNvPr id="402" name="" descr=""/>
          <p:cNvPicPr/>
          <p:nvPr/>
        </p:nvPicPr>
        <p:blipFill>
          <a:blip r:embed="rId2"/>
          <a:stretch/>
        </p:blipFill>
        <p:spPr>
          <a:xfrm>
            <a:off x="380880" y="295200"/>
            <a:ext cx="18950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3" name=""/>
          <p:cNvSpPr txBox="1"/>
          <p:nvPr/>
        </p:nvSpPr>
        <p:spPr>
          <a:xfrm>
            <a:off x="1433520" y="5447520"/>
            <a:ext cx="204912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新しい開発スタイルの確⽴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404" name=""/>
          <p:cNvSpPr txBox="1"/>
          <p:nvPr/>
        </p:nvSpPr>
        <p:spPr>
          <a:xfrm>
            <a:off x="285840" y="6400080"/>
            <a:ext cx="62528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Copyright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（</a:t>
            </a:r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c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）</a:t>
            </a:r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2025 Software agency system Co., Ltd. All Rights Reserved.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405" name=""/>
          <p:cNvSpPr txBox="1"/>
          <p:nvPr/>
        </p:nvSpPr>
        <p:spPr>
          <a:xfrm>
            <a:off x="11622240" y="6310800"/>
            <a:ext cx="284760" cy="34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Meiryo"/>
                <a:ea typeface="Meiryo"/>
              </a:rPr>
              <a:t>14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4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40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pic>
        <p:nvPicPr>
          <p:cNvPr id="409" name="" descr=""/>
          <p:cNvPicPr/>
          <p:nvPr/>
        </p:nvPicPr>
        <p:blipFill>
          <a:blip r:embed="rId1"/>
          <a:stretch/>
        </p:blipFill>
        <p:spPr>
          <a:xfrm>
            <a:off x="0" y="-1440"/>
            <a:ext cx="12191760" cy="6859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0" name=""/>
          <p:cNvSpPr/>
          <p:nvPr/>
        </p:nvSpPr>
        <p:spPr>
          <a:xfrm>
            <a:off x="778320" y="2878560"/>
            <a:ext cx="172080" cy="172440"/>
          </a:xfrm>
          <a:custGeom>
            <a:avLst/>
            <a:gdLst/>
            <a:ahLst/>
            <a:rect l="0" t="0" r="r" b="b"/>
            <a:pathLst>
              <a:path w="478" h="479">
                <a:moveTo>
                  <a:pt x="0" y="134"/>
                </a:moveTo>
                <a:lnTo>
                  <a:pt x="153" y="0"/>
                </a:lnTo>
                <a:lnTo>
                  <a:pt x="458" y="19"/>
                </a:lnTo>
                <a:lnTo>
                  <a:pt x="478" y="325"/>
                </a:lnTo>
                <a:lnTo>
                  <a:pt x="344" y="479"/>
                </a:lnTo>
                <a:cubicBezTo>
                  <a:pt x="344" y="479"/>
                  <a:pt x="344" y="364"/>
                  <a:pt x="229" y="248"/>
                </a:cubicBezTo>
                <a:cubicBezTo>
                  <a:pt x="114" y="134"/>
                  <a:pt x="0" y="134"/>
                  <a:pt x="0" y="134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411" name=""/>
          <p:cNvSpPr/>
          <p:nvPr/>
        </p:nvSpPr>
        <p:spPr>
          <a:xfrm>
            <a:off x="777960" y="2955600"/>
            <a:ext cx="96840" cy="95400"/>
          </a:xfrm>
          <a:custGeom>
            <a:avLst/>
            <a:gdLst/>
            <a:ahLst/>
            <a:rect l="0" t="0" r="r" b="b"/>
            <a:pathLst>
              <a:path w="269" h="265">
                <a:moveTo>
                  <a:pt x="0" y="265"/>
                </a:moveTo>
                <a:cubicBezTo>
                  <a:pt x="0" y="265"/>
                  <a:pt x="0" y="112"/>
                  <a:pt x="57" y="53"/>
                </a:cubicBezTo>
                <a:cubicBezTo>
                  <a:pt x="115" y="-4"/>
                  <a:pt x="269" y="0"/>
                  <a:pt x="269" y="0"/>
                </a:cubicBezTo>
                <a:cubicBezTo>
                  <a:pt x="269" y="0"/>
                  <a:pt x="269" y="150"/>
                  <a:pt x="212" y="207"/>
                </a:cubicBezTo>
                <a:cubicBezTo>
                  <a:pt x="155" y="265"/>
                  <a:pt x="0" y="265"/>
                  <a:pt x="0" y="26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412" name=""/>
          <p:cNvSpPr/>
          <p:nvPr/>
        </p:nvSpPr>
        <p:spPr>
          <a:xfrm>
            <a:off x="805680" y="2967840"/>
            <a:ext cx="55440" cy="55440"/>
          </a:xfrm>
          <a:custGeom>
            <a:avLst/>
            <a:gdLst/>
            <a:ahLst/>
            <a:rect l="0" t="0" r="r" b="b"/>
            <a:pathLst>
              <a:path w="154" h="154">
                <a:moveTo>
                  <a:pt x="154" y="78"/>
                </a:moveTo>
                <a:cubicBezTo>
                  <a:pt x="154" y="88"/>
                  <a:pt x="152" y="98"/>
                  <a:pt x="148" y="107"/>
                </a:cubicBezTo>
                <a:cubicBezTo>
                  <a:pt x="144" y="116"/>
                  <a:pt x="139" y="125"/>
                  <a:pt x="132" y="132"/>
                </a:cubicBezTo>
                <a:cubicBezTo>
                  <a:pt x="124" y="139"/>
                  <a:pt x="115" y="144"/>
                  <a:pt x="106" y="148"/>
                </a:cubicBezTo>
                <a:cubicBezTo>
                  <a:pt x="96" y="152"/>
                  <a:pt x="87" y="154"/>
                  <a:pt x="77" y="154"/>
                </a:cubicBezTo>
                <a:cubicBezTo>
                  <a:pt x="66" y="154"/>
                  <a:pt x="57" y="152"/>
                  <a:pt x="47" y="148"/>
                </a:cubicBezTo>
                <a:cubicBezTo>
                  <a:pt x="38" y="144"/>
                  <a:pt x="30" y="139"/>
                  <a:pt x="23" y="132"/>
                </a:cubicBezTo>
                <a:cubicBezTo>
                  <a:pt x="15" y="125"/>
                  <a:pt x="10" y="116"/>
                  <a:pt x="6" y="107"/>
                </a:cubicBezTo>
                <a:cubicBezTo>
                  <a:pt x="2" y="98"/>
                  <a:pt x="0" y="88"/>
                  <a:pt x="0" y="78"/>
                </a:cubicBezTo>
                <a:cubicBezTo>
                  <a:pt x="0" y="68"/>
                  <a:pt x="2" y="58"/>
                  <a:pt x="6" y="48"/>
                </a:cubicBezTo>
                <a:cubicBezTo>
                  <a:pt x="10" y="38"/>
                  <a:pt x="15" y="30"/>
                  <a:pt x="23" y="23"/>
                </a:cubicBezTo>
                <a:cubicBezTo>
                  <a:pt x="30" y="15"/>
                  <a:pt x="38" y="10"/>
                  <a:pt x="47" y="6"/>
                </a:cubicBezTo>
                <a:cubicBezTo>
                  <a:pt x="57" y="2"/>
                  <a:pt x="66" y="0"/>
                  <a:pt x="77" y="0"/>
                </a:cubicBezTo>
                <a:cubicBezTo>
                  <a:pt x="87" y="0"/>
                  <a:pt x="96" y="2"/>
                  <a:pt x="106" y="6"/>
                </a:cubicBezTo>
                <a:cubicBezTo>
                  <a:pt x="115" y="10"/>
                  <a:pt x="124" y="15"/>
                  <a:pt x="132" y="23"/>
                </a:cubicBezTo>
                <a:cubicBezTo>
                  <a:pt x="139" y="30"/>
                  <a:pt x="144" y="38"/>
                  <a:pt x="148" y="48"/>
                </a:cubicBezTo>
                <a:cubicBezTo>
                  <a:pt x="152" y="58"/>
                  <a:pt x="154" y="68"/>
                  <a:pt x="154" y="78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413" name=""/>
          <p:cNvSpPr/>
          <p:nvPr/>
        </p:nvSpPr>
        <p:spPr>
          <a:xfrm>
            <a:off x="831960" y="2809800"/>
            <a:ext cx="187560" cy="187560"/>
          </a:xfrm>
          <a:custGeom>
            <a:avLst/>
            <a:gdLst/>
            <a:ahLst/>
            <a:rect l="0" t="0" r="r" b="b"/>
            <a:pathLst>
              <a:path w="521" h="521">
                <a:moveTo>
                  <a:pt x="521" y="0"/>
                </a:moveTo>
                <a:cubicBezTo>
                  <a:pt x="521" y="0"/>
                  <a:pt x="329" y="0"/>
                  <a:pt x="100" y="191"/>
                </a:cubicBezTo>
                <a:cubicBezTo>
                  <a:pt x="-16" y="287"/>
                  <a:pt x="-16" y="459"/>
                  <a:pt x="23" y="498"/>
                </a:cubicBezTo>
                <a:cubicBezTo>
                  <a:pt x="62" y="536"/>
                  <a:pt x="234" y="536"/>
                  <a:pt x="329" y="421"/>
                </a:cubicBezTo>
                <a:cubicBezTo>
                  <a:pt x="521" y="191"/>
                  <a:pt x="521" y="0"/>
                  <a:pt x="521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414" name=""/>
          <p:cNvSpPr/>
          <p:nvPr/>
        </p:nvSpPr>
        <p:spPr>
          <a:xfrm>
            <a:off x="932040" y="2844000"/>
            <a:ext cx="52920" cy="52920"/>
          </a:xfrm>
          <a:custGeom>
            <a:avLst/>
            <a:gdLst/>
            <a:ahLst/>
            <a:rect l="0" t="0" r="r" b="b"/>
            <a:pathLst>
              <a:path w="147" h="147">
                <a:moveTo>
                  <a:pt x="70" y="0"/>
                </a:moveTo>
                <a:cubicBezTo>
                  <a:pt x="39" y="0"/>
                  <a:pt x="12" y="20"/>
                  <a:pt x="0" y="46"/>
                </a:cubicBezTo>
                <a:cubicBezTo>
                  <a:pt x="10" y="42"/>
                  <a:pt x="20" y="39"/>
                  <a:pt x="31" y="39"/>
                </a:cubicBezTo>
                <a:cubicBezTo>
                  <a:pt x="74" y="39"/>
                  <a:pt x="108" y="74"/>
                  <a:pt x="108" y="116"/>
                </a:cubicBezTo>
                <a:cubicBezTo>
                  <a:pt x="108" y="127"/>
                  <a:pt x="105" y="138"/>
                  <a:pt x="101" y="147"/>
                </a:cubicBezTo>
                <a:cubicBezTo>
                  <a:pt x="128" y="135"/>
                  <a:pt x="147" y="109"/>
                  <a:pt x="147" y="78"/>
                </a:cubicBezTo>
                <a:cubicBezTo>
                  <a:pt x="147" y="35"/>
                  <a:pt x="113" y="0"/>
                  <a:pt x="70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415" name=""/>
          <p:cNvSpPr/>
          <p:nvPr/>
        </p:nvSpPr>
        <p:spPr>
          <a:xfrm>
            <a:off x="826200" y="2898720"/>
            <a:ext cx="104040" cy="104040"/>
          </a:xfrm>
          <a:custGeom>
            <a:avLst/>
            <a:gdLst/>
            <a:ahLst/>
            <a:rect l="0" t="0" r="r" b="b"/>
            <a:pathLst>
              <a:path w="289" h="289">
                <a:moveTo>
                  <a:pt x="0" y="289"/>
                </a:moveTo>
                <a:cubicBezTo>
                  <a:pt x="0" y="289"/>
                  <a:pt x="0" y="212"/>
                  <a:pt x="20" y="193"/>
                </a:cubicBezTo>
                <a:cubicBezTo>
                  <a:pt x="39" y="174"/>
                  <a:pt x="269" y="-18"/>
                  <a:pt x="288" y="1"/>
                </a:cubicBezTo>
                <a:cubicBezTo>
                  <a:pt x="307" y="20"/>
                  <a:pt x="115" y="251"/>
                  <a:pt x="96" y="270"/>
                </a:cubicBezTo>
                <a:cubicBezTo>
                  <a:pt x="77" y="289"/>
                  <a:pt x="0" y="289"/>
                  <a:pt x="0" y="289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416" name=""/>
          <p:cNvSpPr txBox="1"/>
          <p:nvPr/>
        </p:nvSpPr>
        <p:spPr>
          <a:xfrm>
            <a:off x="747720" y="1978560"/>
            <a:ext cx="2529000" cy="541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850" strike="noStrike" u="none">
                <a:solidFill>
                  <a:srgbClr val="224466"/>
                </a:solidFill>
                <a:effectLst/>
                <a:uFillTx/>
                <a:latin typeface="Meiryo"/>
                <a:ea typeface="Meiryo"/>
              </a:rPr>
              <a:t>次のアクション</a:t>
            </a:r>
            <a:endParaRPr b="0" lang="en-US" sz="28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417" name=""/>
          <p:cNvSpPr/>
          <p:nvPr/>
        </p:nvSpPr>
        <p:spPr>
          <a:xfrm>
            <a:off x="914040" y="36194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30" y="144"/>
                  <a:pt x="121" y="149"/>
                  <a:pt x="111" y="153"/>
                </a:cubicBezTo>
                <a:cubicBezTo>
                  <a:pt x="102" y="157"/>
                  <a:pt x="91" y="159"/>
                  <a:pt x="81" y="159"/>
                </a:cubicBezTo>
                <a:cubicBezTo>
                  <a:pt x="70" y="159"/>
                  <a:pt x="59" y="157"/>
                  <a:pt x="49" y="153"/>
                </a:cubicBezTo>
                <a:cubicBezTo>
                  <a:pt x="40" y="149"/>
                  <a:pt x="31" y="144"/>
                  <a:pt x="24" y="135"/>
                </a:cubicBezTo>
                <a:cubicBezTo>
                  <a:pt x="16" y="128"/>
                  <a:pt x="11" y="119"/>
                  <a:pt x="7" y="109"/>
                </a:cubicBezTo>
                <a:cubicBezTo>
                  <a:pt x="3" y="100"/>
                  <a:pt x="0" y="90"/>
                  <a:pt x="0" y="79"/>
                </a:cubicBezTo>
                <a:cubicBezTo>
                  <a:pt x="0" y="69"/>
                  <a:pt x="3" y="58"/>
                  <a:pt x="7" y="49"/>
                </a:cubicBezTo>
                <a:cubicBezTo>
                  <a:pt x="11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70" y="0"/>
                  <a:pt x="81" y="0"/>
                </a:cubicBezTo>
                <a:cubicBezTo>
                  <a:pt x="91" y="0"/>
                  <a:pt x="102" y="2"/>
                  <a:pt x="111" y="6"/>
                </a:cubicBezTo>
                <a:cubicBezTo>
                  <a:pt x="121" y="10"/>
                  <a:pt x="130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418" name=""/>
          <p:cNvSpPr txBox="1"/>
          <p:nvPr/>
        </p:nvSpPr>
        <p:spPr>
          <a:xfrm>
            <a:off x="747720" y="3023640"/>
            <a:ext cx="994320" cy="373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9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実⾏計画</a:t>
            </a:r>
            <a:endParaRPr b="0" lang="en-US" sz="19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419" name=""/>
          <p:cNvSpPr/>
          <p:nvPr/>
        </p:nvSpPr>
        <p:spPr>
          <a:xfrm>
            <a:off x="914040" y="39146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30" y="144"/>
                  <a:pt x="121" y="150"/>
                  <a:pt x="111" y="154"/>
                </a:cubicBezTo>
                <a:cubicBezTo>
                  <a:pt x="102" y="158"/>
                  <a:pt x="91" y="160"/>
                  <a:pt x="81" y="160"/>
                </a:cubicBezTo>
                <a:cubicBezTo>
                  <a:pt x="70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1" y="120"/>
                  <a:pt x="7" y="111"/>
                </a:cubicBezTo>
                <a:cubicBezTo>
                  <a:pt x="3" y="100"/>
                  <a:pt x="0" y="90"/>
                  <a:pt x="0" y="79"/>
                </a:cubicBezTo>
                <a:cubicBezTo>
                  <a:pt x="0" y="69"/>
                  <a:pt x="3" y="59"/>
                  <a:pt x="7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70" y="0"/>
                  <a:pt x="81" y="0"/>
                </a:cubicBezTo>
                <a:cubicBezTo>
                  <a:pt x="91" y="0"/>
                  <a:pt x="102" y="2"/>
                  <a:pt x="111" y="6"/>
                </a:cubicBezTo>
                <a:cubicBezTo>
                  <a:pt x="121" y="10"/>
                  <a:pt x="130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420" name=""/>
          <p:cNvSpPr txBox="1"/>
          <p:nvPr/>
        </p:nvSpPr>
        <p:spPr>
          <a:xfrm>
            <a:off x="1090440" y="3523320"/>
            <a:ext cx="187812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現案件での本格運⽤継続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421" name=""/>
          <p:cNvSpPr/>
          <p:nvPr/>
        </p:nvSpPr>
        <p:spPr>
          <a:xfrm>
            <a:off x="914040" y="42195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30" y="143"/>
                  <a:pt x="121" y="149"/>
                  <a:pt x="111" y="153"/>
                </a:cubicBezTo>
                <a:cubicBezTo>
                  <a:pt x="102" y="157"/>
                  <a:pt x="91" y="159"/>
                  <a:pt x="81" y="159"/>
                </a:cubicBezTo>
                <a:cubicBezTo>
                  <a:pt x="70" y="159"/>
                  <a:pt x="59" y="157"/>
                  <a:pt x="49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1" y="120"/>
                  <a:pt x="7" y="110"/>
                </a:cubicBezTo>
                <a:cubicBezTo>
                  <a:pt x="3" y="101"/>
                  <a:pt x="0" y="90"/>
                  <a:pt x="0" y="80"/>
                </a:cubicBezTo>
                <a:cubicBezTo>
                  <a:pt x="0" y="69"/>
                  <a:pt x="3" y="59"/>
                  <a:pt x="7" y="49"/>
                </a:cubicBezTo>
                <a:cubicBezTo>
                  <a:pt x="11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70" y="0"/>
                  <a:pt x="81" y="0"/>
                </a:cubicBezTo>
                <a:cubicBezTo>
                  <a:pt x="91" y="0"/>
                  <a:pt x="102" y="2"/>
                  <a:pt x="111" y="6"/>
                </a:cubicBezTo>
                <a:cubicBezTo>
                  <a:pt x="121" y="10"/>
                  <a:pt x="130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422" name=""/>
          <p:cNvSpPr txBox="1"/>
          <p:nvPr/>
        </p:nvSpPr>
        <p:spPr>
          <a:xfrm>
            <a:off x="1090440" y="3818880"/>
            <a:ext cx="2674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V0 → Cline</a:t>
            </a:r>
            <a:r>
              <a:rPr b="1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連携フローの実践検証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423" name=""/>
          <p:cNvSpPr/>
          <p:nvPr/>
        </p:nvSpPr>
        <p:spPr>
          <a:xfrm>
            <a:off x="914040" y="45147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30" y="144"/>
                  <a:pt x="121" y="149"/>
                  <a:pt x="111" y="153"/>
                </a:cubicBezTo>
                <a:cubicBezTo>
                  <a:pt x="102" y="157"/>
                  <a:pt x="91" y="159"/>
                  <a:pt x="81" y="159"/>
                </a:cubicBezTo>
                <a:cubicBezTo>
                  <a:pt x="70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1" y="120"/>
                  <a:pt x="7" y="110"/>
                </a:cubicBezTo>
                <a:cubicBezTo>
                  <a:pt x="3" y="101"/>
                  <a:pt x="0" y="91"/>
                  <a:pt x="0" y="80"/>
                </a:cubicBezTo>
                <a:cubicBezTo>
                  <a:pt x="0" y="70"/>
                  <a:pt x="3" y="59"/>
                  <a:pt x="7" y="50"/>
                </a:cubicBezTo>
                <a:cubicBezTo>
                  <a:pt x="11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70" y="0"/>
                  <a:pt x="81" y="0"/>
                </a:cubicBezTo>
                <a:cubicBezTo>
                  <a:pt x="91" y="0"/>
                  <a:pt x="102" y="2"/>
                  <a:pt x="111" y="6"/>
                </a:cubicBezTo>
                <a:cubicBezTo>
                  <a:pt x="121" y="10"/>
                  <a:pt x="130" y="16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424" name=""/>
          <p:cNvSpPr txBox="1"/>
          <p:nvPr/>
        </p:nvSpPr>
        <p:spPr>
          <a:xfrm>
            <a:off x="1090440" y="4123440"/>
            <a:ext cx="15368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他案件への展開検討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pic>
        <p:nvPicPr>
          <p:cNvPr id="425" name="" descr=""/>
          <p:cNvPicPr/>
          <p:nvPr/>
        </p:nvPicPr>
        <p:blipFill>
          <a:blip r:embed="rId2"/>
          <a:stretch/>
        </p:blipFill>
        <p:spPr>
          <a:xfrm>
            <a:off x="380880" y="295200"/>
            <a:ext cx="18950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26" name=""/>
          <p:cNvSpPr txBox="1"/>
          <p:nvPr/>
        </p:nvSpPr>
        <p:spPr>
          <a:xfrm>
            <a:off x="1090440" y="4419000"/>
            <a:ext cx="204912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社内ナレッジ共有・標準化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427" name=""/>
          <p:cNvSpPr txBox="1"/>
          <p:nvPr/>
        </p:nvSpPr>
        <p:spPr>
          <a:xfrm>
            <a:off x="285840" y="6400080"/>
            <a:ext cx="62528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Copyright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（</a:t>
            </a:r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c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）</a:t>
            </a:r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2025 Software agency system Co., Ltd. All Rights Reserved.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428" name=""/>
          <p:cNvSpPr txBox="1"/>
          <p:nvPr/>
        </p:nvSpPr>
        <p:spPr>
          <a:xfrm>
            <a:off x="11622240" y="6310800"/>
            <a:ext cx="284760" cy="34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Meiryo"/>
                <a:ea typeface="Meiryo"/>
              </a:rPr>
              <a:t>15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4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4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pic>
        <p:nvPicPr>
          <p:cNvPr id="432" name="" descr=""/>
          <p:cNvPicPr/>
          <p:nvPr/>
        </p:nvPicPr>
        <p:blipFill>
          <a:blip r:embed="rId1"/>
          <a:stretch/>
        </p:blipFill>
        <p:spPr>
          <a:xfrm>
            <a:off x="0" y="-1440"/>
            <a:ext cx="12191760" cy="6859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3" name=""/>
          <p:cNvSpPr txBox="1"/>
          <p:nvPr/>
        </p:nvSpPr>
        <p:spPr>
          <a:xfrm>
            <a:off x="747720" y="2864520"/>
            <a:ext cx="5779800" cy="541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850" strike="noStrike" u="none">
                <a:solidFill>
                  <a:srgbClr val="224466"/>
                </a:solidFill>
                <a:effectLst/>
                <a:uFillTx/>
                <a:latin typeface="Meiryo"/>
                <a:ea typeface="Meiryo"/>
              </a:rPr>
              <a:t>ご質問・ご意⾒をお聞かせください</a:t>
            </a:r>
            <a:endParaRPr b="0" lang="en-US" sz="28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pic>
        <p:nvPicPr>
          <p:cNvPr id="434" name="" descr=""/>
          <p:cNvPicPr/>
          <p:nvPr/>
        </p:nvPicPr>
        <p:blipFill>
          <a:blip r:embed="rId2"/>
          <a:stretch/>
        </p:blipFill>
        <p:spPr>
          <a:xfrm>
            <a:off x="380880" y="295200"/>
            <a:ext cx="18950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5" name=""/>
          <p:cNvSpPr txBox="1"/>
          <p:nvPr/>
        </p:nvSpPr>
        <p:spPr>
          <a:xfrm>
            <a:off x="747720" y="3625920"/>
            <a:ext cx="2297520" cy="31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6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ありがとうございました</a:t>
            </a:r>
            <a:endParaRPr b="0" lang="en-US" sz="16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436" name=""/>
          <p:cNvSpPr txBox="1"/>
          <p:nvPr/>
        </p:nvSpPr>
        <p:spPr>
          <a:xfrm>
            <a:off x="285840" y="6400080"/>
            <a:ext cx="62528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Copyright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（</a:t>
            </a:r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c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）</a:t>
            </a:r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2025 Software agency system Co., Ltd. All Rights Reserved.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437" name=""/>
          <p:cNvSpPr txBox="1"/>
          <p:nvPr/>
        </p:nvSpPr>
        <p:spPr>
          <a:xfrm>
            <a:off x="11622240" y="6310800"/>
            <a:ext cx="284760" cy="34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Meiryo"/>
                <a:ea typeface="Meiryo"/>
              </a:rPr>
              <a:t>16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pic>
        <p:nvPicPr>
          <p:cNvPr id="18" name="" descr=""/>
          <p:cNvPicPr/>
          <p:nvPr/>
        </p:nvPicPr>
        <p:blipFill>
          <a:blip r:embed="rId1"/>
          <a:stretch/>
        </p:blipFill>
        <p:spPr>
          <a:xfrm>
            <a:off x="0" y="-1440"/>
            <a:ext cx="12191760" cy="6859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" name=""/>
          <p:cNvSpPr txBox="1"/>
          <p:nvPr/>
        </p:nvSpPr>
        <p:spPr>
          <a:xfrm>
            <a:off x="747720" y="1769040"/>
            <a:ext cx="2890080" cy="541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850" strike="noStrike" u="none">
                <a:solidFill>
                  <a:srgbClr val="224466"/>
                </a:solidFill>
                <a:effectLst/>
                <a:uFillTx/>
                <a:latin typeface="Meiryo"/>
                <a:ea typeface="Meiryo"/>
              </a:rPr>
              <a:t>本⽇のアジェンダ</a:t>
            </a:r>
            <a:endParaRPr b="0" lang="en-US" sz="28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892080" y="2521080"/>
            <a:ext cx="1735920" cy="31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6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1. </a:t>
            </a:r>
            <a:r>
              <a:rPr b="1" lang="ja-JP" sz="16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背景・課題認識</a:t>
            </a:r>
            <a:endParaRPr b="0" lang="en-US" sz="16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892080" y="2892600"/>
            <a:ext cx="1527120" cy="31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6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2. </a:t>
            </a:r>
            <a:r>
              <a:rPr b="1" lang="ja-JP" sz="16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実践案件概要</a:t>
            </a:r>
            <a:endParaRPr b="0" lang="en-US" sz="16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892080" y="3254400"/>
            <a:ext cx="2029320" cy="31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6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3. </a:t>
            </a:r>
            <a:r>
              <a:rPr b="1" lang="en-US" sz="16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V0</a:t>
            </a:r>
            <a:r>
              <a:rPr b="1" lang="ja-JP" sz="16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活⽤による成果</a:t>
            </a:r>
            <a:endParaRPr b="0" lang="en-US" sz="16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892080" y="3625920"/>
            <a:ext cx="2571120" cy="31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6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4. </a:t>
            </a:r>
            <a:r>
              <a:rPr b="1" lang="ja-JP" sz="16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開発効率化への直接貢献</a:t>
            </a:r>
            <a:endParaRPr b="0" lang="en-US" sz="16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892080" y="3988080"/>
            <a:ext cx="1318320" cy="31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6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5. </a:t>
            </a:r>
            <a:r>
              <a:rPr b="1" lang="ja-JP" sz="16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課題と対策</a:t>
            </a:r>
            <a:endParaRPr b="0" lang="en-US" sz="16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892080" y="4359240"/>
            <a:ext cx="1318320" cy="31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6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6. </a:t>
            </a:r>
            <a:r>
              <a:rPr b="1" lang="ja-JP" sz="16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今後の展開</a:t>
            </a:r>
            <a:endParaRPr b="0" lang="en-US" sz="16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pic>
        <p:nvPicPr>
          <p:cNvPr id="26" name="" descr=""/>
          <p:cNvPicPr/>
          <p:nvPr/>
        </p:nvPicPr>
        <p:blipFill>
          <a:blip r:embed="rId2"/>
          <a:stretch/>
        </p:blipFill>
        <p:spPr>
          <a:xfrm>
            <a:off x="380880" y="295200"/>
            <a:ext cx="18950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" name=""/>
          <p:cNvSpPr txBox="1"/>
          <p:nvPr/>
        </p:nvSpPr>
        <p:spPr>
          <a:xfrm>
            <a:off x="892080" y="4721400"/>
            <a:ext cx="900720" cy="31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6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7. </a:t>
            </a:r>
            <a:r>
              <a:rPr b="1" lang="ja-JP" sz="16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まとめ</a:t>
            </a:r>
            <a:endParaRPr b="0" lang="en-US" sz="16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285840" y="6400080"/>
            <a:ext cx="62528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Copyright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（</a:t>
            </a:r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c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）</a:t>
            </a:r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2025 Software agency system Co., Ltd. All Rights Reserved.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11764440" y="6310800"/>
            <a:ext cx="228240" cy="34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Meiryo"/>
                <a:ea typeface="Meiryo"/>
              </a:rPr>
              <a:t>2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pic>
        <p:nvPicPr>
          <p:cNvPr id="33" name="" descr=""/>
          <p:cNvPicPr/>
          <p:nvPr/>
        </p:nvPicPr>
        <p:blipFill>
          <a:blip r:embed="rId1"/>
          <a:stretch/>
        </p:blipFill>
        <p:spPr>
          <a:xfrm>
            <a:off x="0" y="-1440"/>
            <a:ext cx="12191760" cy="6859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4" name=""/>
          <p:cNvSpPr txBox="1"/>
          <p:nvPr/>
        </p:nvSpPr>
        <p:spPr>
          <a:xfrm>
            <a:off x="747720" y="1359360"/>
            <a:ext cx="2529000" cy="541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850" strike="noStrike" u="none">
                <a:solidFill>
                  <a:srgbClr val="224466"/>
                </a:solidFill>
                <a:effectLst/>
                <a:uFillTx/>
                <a:latin typeface="Meiryo"/>
                <a:ea typeface="Meiryo"/>
              </a:rPr>
              <a:t>背景・課題認識</a:t>
            </a:r>
            <a:endParaRPr b="0" lang="en-US" sz="28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5" name=""/>
          <p:cNvSpPr/>
          <p:nvPr/>
        </p:nvSpPr>
        <p:spPr>
          <a:xfrm>
            <a:off x="961920" y="277164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4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1"/>
                  <a:pt x="159" y="199"/>
                  <a:pt x="146" y="204"/>
                </a:cubicBezTo>
                <a:cubicBezTo>
                  <a:pt x="133" y="210"/>
                  <a:pt x="120" y="213"/>
                  <a:pt x="106" y="213"/>
                </a:cubicBezTo>
                <a:cubicBezTo>
                  <a:pt x="92" y="213"/>
                  <a:pt x="78" y="210"/>
                  <a:pt x="65" y="204"/>
                </a:cubicBezTo>
                <a:cubicBezTo>
                  <a:pt x="52" y="199"/>
                  <a:pt x="41" y="191"/>
                  <a:pt x="31" y="182"/>
                </a:cubicBezTo>
                <a:cubicBezTo>
                  <a:pt x="21" y="172"/>
                  <a:pt x="13" y="160"/>
                  <a:pt x="8" y="147"/>
                </a:cubicBezTo>
                <a:cubicBezTo>
                  <a:pt x="2" y="134"/>
                  <a:pt x="0" y="121"/>
                  <a:pt x="0" y="107"/>
                </a:cubicBezTo>
                <a:cubicBezTo>
                  <a:pt x="0" y="93"/>
                  <a:pt x="2" y="79"/>
                  <a:pt x="8" y="66"/>
                </a:cubicBezTo>
                <a:cubicBezTo>
                  <a:pt x="13" y="53"/>
                  <a:pt x="21" y="42"/>
                  <a:pt x="31" y="32"/>
                </a:cubicBezTo>
                <a:cubicBezTo>
                  <a:pt x="41" y="22"/>
                  <a:pt x="52" y="14"/>
                  <a:pt x="65" y="9"/>
                </a:cubicBezTo>
                <a:cubicBezTo>
                  <a:pt x="78" y="4"/>
                  <a:pt x="92" y="0"/>
                  <a:pt x="106" y="0"/>
                </a:cubicBezTo>
                <a:cubicBezTo>
                  <a:pt x="120" y="0"/>
                  <a:pt x="133" y="4"/>
                  <a:pt x="146" y="9"/>
                </a:cubicBezTo>
                <a:cubicBezTo>
                  <a:pt x="159" y="14"/>
                  <a:pt x="171" y="22"/>
                  <a:pt x="181" y="32"/>
                </a:cubicBezTo>
                <a:cubicBezTo>
                  <a:pt x="191" y="42"/>
                  <a:pt x="199" y="53"/>
                  <a:pt x="204" y="66"/>
                </a:cubicBezTo>
                <a:cubicBezTo>
                  <a:pt x="210" y="79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747720" y="2166480"/>
            <a:ext cx="3229920" cy="373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9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従来の要件定義における課題</a:t>
            </a:r>
            <a:endParaRPr b="0" lang="en-US" sz="19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7" name=""/>
          <p:cNvSpPr/>
          <p:nvPr/>
        </p:nvSpPr>
        <p:spPr>
          <a:xfrm>
            <a:off x="961920" y="3143160"/>
            <a:ext cx="76320" cy="76320"/>
          </a:xfrm>
          <a:custGeom>
            <a:avLst/>
            <a:gdLst/>
            <a:ahLst/>
            <a:rect l="0" t="0" r="r" b="b"/>
            <a:pathLst>
              <a:path w="212" h="212">
                <a:moveTo>
                  <a:pt x="212" y="107"/>
                </a:moveTo>
                <a:cubicBezTo>
                  <a:pt x="212" y="121"/>
                  <a:pt x="210" y="134"/>
                  <a:pt x="204" y="147"/>
                </a:cubicBezTo>
                <a:cubicBezTo>
                  <a:pt x="199" y="160"/>
                  <a:pt x="191" y="171"/>
                  <a:pt x="181" y="181"/>
                </a:cubicBezTo>
                <a:cubicBezTo>
                  <a:pt x="171" y="191"/>
                  <a:pt x="159" y="199"/>
                  <a:pt x="146" y="204"/>
                </a:cubicBezTo>
                <a:cubicBezTo>
                  <a:pt x="133" y="210"/>
                  <a:pt x="120" y="212"/>
                  <a:pt x="106" y="212"/>
                </a:cubicBezTo>
                <a:cubicBezTo>
                  <a:pt x="92" y="212"/>
                  <a:pt x="78" y="210"/>
                  <a:pt x="65" y="204"/>
                </a:cubicBezTo>
                <a:cubicBezTo>
                  <a:pt x="52" y="199"/>
                  <a:pt x="41" y="191"/>
                  <a:pt x="31" y="181"/>
                </a:cubicBezTo>
                <a:cubicBezTo>
                  <a:pt x="21" y="171"/>
                  <a:pt x="13" y="160"/>
                  <a:pt x="8" y="147"/>
                </a:cubicBezTo>
                <a:cubicBezTo>
                  <a:pt x="2" y="134"/>
                  <a:pt x="0" y="121"/>
                  <a:pt x="0" y="107"/>
                </a:cubicBezTo>
                <a:cubicBezTo>
                  <a:pt x="0" y="93"/>
                  <a:pt x="2" y="79"/>
                  <a:pt x="8" y="66"/>
                </a:cubicBezTo>
                <a:cubicBezTo>
                  <a:pt x="13" y="53"/>
                  <a:pt x="21" y="42"/>
                  <a:pt x="31" y="32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2"/>
                  <a:pt x="92" y="0"/>
                  <a:pt x="106" y="0"/>
                </a:cubicBezTo>
                <a:cubicBezTo>
                  <a:pt x="120" y="0"/>
                  <a:pt x="133" y="2"/>
                  <a:pt x="146" y="8"/>
                </a:cubicBezTo>
                <a:cubicBezTo>
                  <a:pt x="159" y="13"/>
                  <a:pt x="171" y="21"/>
                  <a:pt x="181" y="32"/>
                </a:cubicBezTo>
                <a:cubicBezTo>
                  <a:pt x="191" y="42"/>
                  <a:pt x="199" y="53"/>
                  <a:pt x="204" y="66"/>
                </a:cubicBezTo>
                <a:cubicBezTo>
                  <a:pt x="210" y="79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1166760" y="2654280"/>
            <a:ext cx="3899160" cy="31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6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抽象的な議論 </a:t>
            </a:r>
            <a:r>
              <a:rPr b="0" lang="en-US" sz="16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→ 認識齟齬が発⽣しやすい</a:t>
            </a:r>
            <a:endParaRPr b="0" lang="en-US" sz="16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39" name=""/>
          <p:cNvSpPr/>
          <p:nvPr/>
        </p:nvSpPr>
        <p:spPr>
          <a:xfrm>
            <a:off x="961920" y="350496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5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2"/>
                  <a:pt x="159" y="199"/>
                  <a:pt x="146" y="205"/>
                </a:cubicBezTo>
                <a:cubicBezTo>
                  <a:pt x="133" y="210"/>
                  <a:pt x="120" y="213"/>
                  <a:pt x="106" y="213"/>
                </a:cubicBezTo>
                <a:cubicBezTo>
                  <a:pt x="92" y="213"/>
                  <a:pt x="78" y="210"/>
                  <a:pt x="65" y="205"/>
                </a:cubicBezTo>
                <a:cubicBezTo>
                  <a:pt x="52" y="199"/>
                  <a:pt x="41" y="192"/>
                  <a:pt x="31" y="182"/>
                </a:cubicBezTo>
                <a:cubicBezTo>
                  <a:pt x="21" y="172"/>
                  <a:pt x="13" y="160"/>
                  <a:pt x="8" y="147"/>
                </a:cubicBezTo>
                <a:cubicBezTo>
                  <a:pt x="2" y="135"/>
                  <a:pt x="0" y="121"/>
                  <a:pt x="0" y="107"/>
                </a:cubicBezTo>
                <a:cubicBezTo>
                  <a:pt x="0" y="93"/>
                  <a:pt x="2" y="79"/>
                  <a:pt x="8" y="65"/>
                </a:cubicBezTo>
                <a:cubicBezTo>
                  <a:pt x="13" y="53"/>
                  <a:pt x="21" y="41"/>
                  <a:pt x="31" y="31"/>
                </a:cubicBezTo>
                <a:cubicBezTo>
                  <a:pt x="41" y="21"/>
                  <a:pt x="52" y="14"/>
                  <a:pt x="65" y="8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3" y="3"/>
                  <a:pt x="146" y="8"/>
                </a:cubicBezTo>
                <a:cubicBezTo>
                  <a:pt x="159" y="14"/>
                  <a:pt x="171" y="21"/>
                  <a:pt x="181" y="31"/>
                </a:cubicBezTo>
                <a:cubicBezTo>
                  <a:pt x="191" y="41"/>
                  <a:pt x="199" y="53"/>
                  <a:pt x="204" y="65"/>
                </a:cubicBezTo>
                <a:cubicBezTo>
                  <a:pt x="210" y="79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1166760" y="3025800"/>
            <a:ext cx="4316760" cy="31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6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画⾯イメージの共有困難 </a:t>
            </a:r>
            <a:r>
              <a:rPr b="0" lang="en-US" sz="16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→ 後戻り⼯数が発⽣</a:t>
            </a:r>
            <a:endParaRPr b="0" lang="en-US" sz="16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166760" y="3387960"/>
            <a:ext cx="5151960" cy="31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6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バックエンド処理の理解不⾜ </a:t>
            </a:r>
            <a:r>
              <a:rPr b="0" lang="en-US" sz="16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→ 設計段階での仕様変更</a:t>
            </a:r>
            <a:endParaRPr b="0" lang="en-US" sz="16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42" name=""/>
          <p:cNvSpPr/>
          <p:nvPr/>
        </p:nvSpPr>
        <p:spPr>
          <a:xfrm>
            <a:off x="961920" y="4514760"/>
            <a:ext cx="76320" cy="76320"/>
          </a:xfrm>
          <a:custGeom>
            <a:avLst/>
            <a:gdLst/>
            <a:ahLst/>
            <a:rect l="0" t="0" r="r" b="b"/>
            <a:pathLst>
              <a:path w="212" h="212">
                <a:moveTo>
                  <a:pt x="212" y="107"/>
                </a:moveTo>
                <a:cubicBezTo>
                  <a:pt x="212" y="121"/>
                  <a:pt x="210" y="134"/>
                  <a:pt x="204" y="147"/>
                </a:cubicBezTo>
                <a:cubicBezTo>
                  <a:pt x="199" y="160"/>
                  <a:pt x="191" y="171"/>
                  <a:pt x="181" y="181"/>
                </a:cubicBezTo>
                <a:cubicBezTo>
                  <a:pt x="171" y="191"/>
                  <a:pt x="159" y="199"/>
                  <a:pt x="146" y="204"/>
                </a:cubicBezTo>
                <a:cubicBezTo>
                  <a:pt x="133" y="210"/>
                  <a:pt x="120" y="212"/>
                  <a:pt x="106" y="212"/>
                </a:cubicBezTo>
                <a:cubicBezTo>
                  <a:pt x="92" y="212"/>
                  <a:pt x="78" y="210"/>
                  <a:pt x="65" y="204"/>
                </a:cubicBezTo>
                <a:cubicBezTo>
                  <a:pt x="52" y="199"/>
                  <a:pt x="41" y="191"/>
                  <a:pt x="31" y="181"/>
                </a:cubicBezTo>
                <a:cubicBezTo>
                  <a:pt x="21" y="171"/>
                  <a:pt x="13" y="160"/>
                  <a:pt x="8" y="147"/>
                </a:cubicBezTo>
                <a:cubicBezTo>
                  <a:pt x="2" y="134"/>
                  <a:pt x="0" y="121"/>
                  <a:pt x="0" y="107"/>
                </a:cubicBezTo>
                <a:cubicBezTo>
                  <a:pt x="0" y="93"/>
                  <a:pt x="2" y="79"/>
                  <a:pt x="8" y="66"/>
                </a:cubicBezTo>
                <a:cubicBezTo>
                  <a:pt x="13" y="53"/>
                  <a:pt x="21" y="42"/>
                  <a:pt x="31" y="32"/>
                </a:cubicBezTo>
                <a:cubicBezTo>
                  <a:pt x="41" y="22"/>
                  <a:pt x="52" y="13"/>
                  <a:pt x="65" y="8"/>
                </a:cubicBezTo>
                <a:cubicBezTo>
                  <a:pt x="78" y="2"/>
                  <a:pt x="92" y="0"/>
                  <a:pt x="106" y="0"/>
                </a:cubicBezTo>
                <a:cubicBezTo>
                  <a:pt x="120" y="0"/>
                  <a:pt x="133" y="2"/>
                  <a:pt x="146" y="8"/>
                </a:cubicBezTo>
                <a:cubicBezTo>
                  <a:pt x="159" y="13"/>
                  <a:pt x="171" y="22"/>
                  <a:pt x="181" y="32"/>
                </a:cubicBezTo>
                <a:cubicBezTo>
                  <a:pt x="191" y="42"/>
                  <a:pt x="199" y="53"/>
                  <a:pt x="204" y="66"/>
                </a:cubicBezTo>
                <a:cubicBezTo>
                  <a:pt x="210" y="79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747720" y="3899880"/>
            <a:ext cx="2546640" cy="373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9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AI</a:t>
            </a:r>
            <a:r>
              <a:rPr b="1" lang="ja-JP" sz="19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駆動開発導⼊の狙い</a:t>
            </a:r>
            <a:endParaRPr b="0" lang="en-US" sz="19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44" name=""/>
          <p:cNvSpPr/>
          <p:nvPr/>
        </p:nvSpPr>
        <p:spPr>
          <a:xfrm>
            <a:off x="961920" y="487656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5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2"/>
                  <a:pt x="159" y="199"/>
                  <a:pt x="146" y="205"/>
                </a:cubicBezTo>
                <a:cubicBezTo>
                  <a:pt x="133" y="210"/>
                  <a:pt x="120" y="213"/>
                  <a:pt x="106" y="213"/>
                </a:cubicBezTo>
                <a:cubicBezTo>
                  <a:pt x="92" y="213"/>
                  <a:pt x="78" y="210"/>
                  <a:pt x="65" y="205"/>
                </a:cubicBezTo>
                <a:cubicBezTo>
                  <a:pt x="52" y="199"/>
                  <a:pt x="41" y="192"/>
                  <a:pt x="31" y="182"/>
                </a:cubicBezTo>
                <a:cubicBezTo>
                  <a:pt x="21" y="172"/>
                  <a:pt x="13" y="160"/>
                  <a:pt x="8" y="147"/>
                </a:cubicBezTo>
                <a:cubicBezTo>
                  <a:pt x="2" y="135"/>
                  <a:pt x="0" y="121"/>
                  <a:pt x="0" y="107"/>
                </a:cubicBezTo>
                <a:cubicBezTo>
                  <a:pt x="0" y="93"/>
                  <a:pt x="2" y="79"/>
                  <a:pt x="8" y="66"/>
                </a:cubicBezTo>
                <a:cubicBezTo>
                  <a:pt x="13" y="53"/>
                  <a:pt x="21" y="41"/>
                  <a:pt x="31" y="31"/>
                </a:cubicBezTo>
                <a:cubicBezTo>
                  <a:pt x="41" y="21"/>
                  <a:pt x="52" y="14"/>
                  <a:pt x="65" y="8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3" y="3"/>
                  <a:pt x="146" y="8"/>
                </a:cubicBezTo>
                <a:cubicBezTo>
                  <a:pt x="159" y="14"/>
                  <a:pt x="171" y="21"/>
                  <a:pt x="181" y="31"/>
                </a:cubicBezTo>
                <a:cubicBezTo>
                  <a:pt x="191" y="41"/>
                  <a:pt x="199" y="53"/>
                  <a:pt x="204" y="66"/>
                </a:cubicBezTo>
                <a:cubicBezTo>
                  <a:pt x="210" y="79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166760" y="4397400"/>
            <a:ext cx="3549960" cy="31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6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早期の視覚的コミュニケーション実現</a:t>
            </a:r>
            <a:endParaRPr b="0" lang="en-US" sz="16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46" name=""/>
          <p:cNvSpPr/>
          <p:nvPr/>
        </p:nvSpPr>
        <p:spPr>
          <a:xfrm>
            <a:off x="961920" y="524808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4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2"/>
                  <a:pt x="159" y="199"/>
                  <a:pt x="146" y="205"/>
                </a:cubicBezTo>
                <a:cubicBezTo>
                  <a:pt x="133" y="210"/>
                  <a:pt x="120" y="213"/>
                  <a:pt x="106" y="213"/>
                </a:cubicBezTo>
                <a:cubicBezTo>
                  <a:pt x="92" y="213"/>
                  <a:pt x="78" y="210"/>
                  <a:pt x="65" y="205"/>
                </a:cubicBezTo>
                <a:cubicBezTo>
                  <a:pt x="52" y="199"/>
                  <a:pt x="41" y="192"/>
                  <a:pt x="31" y="182"/>
                </a:cubicBezTo>
                <a:cubicBezTo>
                  <a:pt x="21" y="172"/>
                  <a:pt x="13" y="160"/>
                  <a:pt x="8" y="147"/>
                </a:cubicBezTo>
                <a:cubicBezTo>
                  <a:pt x="2" y="134"/>
                  <a:pt x="0" y="121"/>
                  <a:pt x="0" y="107"/>
                </a:cubicBezTo>
                <a:cubicBezTo>
                  <a:pt x="0" y="93"/>
                  <a:pt x="2" y="78"/>
                  <a:pt x="8" y="65"/>
                </a:cubicBezTo>
                <a:cubicBezTo>
                  <a:pt x="13" y="52"/>
                  <a:pt x="21" y="41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3" y="3"/>
                  <a:pt x="146" y="8"/>
                </a:cubicBezTo>
                <a:cubicBezTo>
                  <a:pt x="159" y="13"/>
                  <a:pt x="171" y="21"/>
                  <a:pt x="181" y="31"/>
                </a:cubicBezTo>
                <a:cubicBezTo>
                  <a:pt x="191" y="41"/>
                  <a:pt x="199" y="52"/>
                  <a:pt x="204" y="65"/>
                </a:cubicBezTo>
                <a:cubicBezTo>
                  <a:pt x="210" y="78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166760" y="4759560"/>
            <a:ext cx="2088720" cy="31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6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要件の具体化・明確化</a:t>
            </a:r>
            <a:endParaRPr b="0" lang="en-US" sz="16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380880" y="295200"/>
            <a:ext cx="18950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9" name=""/>
          <p:cNvSpPr txBox="1"/>
          <p:nvPr/>
        </p:nvSpPr>
        <p:spPr>
          <a:xfrm>
            <a:off x="1166760" y="5131080"/>
            <a:ext cx="1462320" cy="31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6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開発⼯数の削減</a:t>
            </a:r>
            <a:endParaRPr b="0" lang="en-US" sz="16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285840" y="6400080"/>
            <a:ext cx="62528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Copyright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（</a:t>
            </a:r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c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）</a:t>
            </a:r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2025 Software agency system Co., Ltd. All Rights Reserved.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1764440" y="6310800"/>
            <a:ext cx="228240" cy="34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Meiryo"/>
                <a:ea typeface="Meiryo"/>
              </a:rPr>
              <a:t>3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0" y="-1440"/>
            <a:ext cx="12191760" cy="6859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6" name=""/>
          <p:cNvSpPr txBox="1"/>
          <p:nvPr/>
        </p:nvSpPr>
        <p:spPr>
          <a:xfrm>
            <a:off x="747720" y="1454760"/>
            <a:ext cx="2167920" cy="541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850" strike="noStrike" u="none">
                <a:solidFill>
                  <a:srgbClr val="224466"/>
                </a:solidFill>
                <a:effectLst/>
                <a:uFillTx/>
                <a:latin typeface="Meiryo"/>
                <a:ea typeface="Meiryo"/>
              </a:rPr>
              <a:t>実践案件概要</a:t>
            </a:r>
            <a:endParaRPr b="0" lang="en-US" sz="28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57" name=""/>
          <p:cNvSpPr/>
          <p:nvPr/>
        </p:nvSpPr>
        <p:spPr>
          <a:xfrm>
            <a:off x="914040" y="28479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30" y="143"/>
                  <a:pt x="121" y="149"/>
                  <a:pt x="111" y="153"/>
                </a:cubicBezTo>
                <a:cubicBezTo>
                  <a:pt x="102" y="157"/>
                  <a:pt x="91" y="159"/>
                  <a:pt x="81" y="159"/>
                </a:cubicBezTo>
                <a:cubicBezTo>
                  <a:pt x="70" y="159"/>
                  <a:pt x="59" y="157"/>
                  <a:pt x="49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1" y="120"/>
                  <a:pt x="7" y="110"/>
                </a:cubicBezTo>
                <a:cubicBezTo>
                  <a:pt x="3" y="101"/>
                  <a:pt x="0" y="90"/>
                  <a:pt x="0" y="80"/>
                </a:cubicBezTo>
                <a:cubicBezTo>
                  <a:pt x="0" y="69"/>
                  <a:pt x="3" y="58"/>
                  <a:pt x="7" y="49"/>
                </a:cubicBezTo>
                <a:cubicBezTo>
                  <a:pt x="11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70" y="0"/>
                  <a:pt x="81" y="0"/>
                </a:cubicBezTo>
                <a:cubicBezTo>
                  <a:pt x="91" y="0"/>
                  <a:pt x="102" y="2"/>
                  <a:pt x="111" y="6"/>
                </a:cubicBezTo>
                <a:cubicBezTo>
                  <a:pt x="121" y="10"/>
                  <a:pt x="130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747720" y="2261520"/>
            <a:ext cx="3611880" cy="373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9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BtoB</a:t>
            </a:r>
            <a:r>
              <a:rPr b="1" lang="ja-JP" sz="19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向け販売管理システム開発</a:t>
            </a:r>
            <a:endParaRPr b="0" lang="en-US" sz="19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59" name=""/>
          <p:cNvSpPr/>
          <p:nvPr/>
        </p:nvSpPr>
        <p:spPr>
          <a:xfrm>
            <a:off x="914040" y="31525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30" y="144"/>
                  <a:pt x="121" y="150"/>
                  <a:pt x="111" y="154"/>
                </a:cubicBezTo>
                <a:cubicBezTo>
                  <a:pt x="102" y="158"/>
                  <a:pt x="91" y="160"/>
                  <a:pt x="81" y="160"/>
                </a:cubicBezTo>
                <a:cubicBezTo>
                  <a:pt x="70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7" y="111"/>
                </a:cubicBezTo>
                <a:cubicBezTo>
                  <a:pt x="3" y="101"/>
                  <a:pt x="0" y="91"/>
                  <a:pt x="0" y="81"/>
                </a:cubicBezTo>
                <a:cubicBezTo>
                  <a:pt x="0" y="70"/>
                  <a:pt x="3" y="60"/>
                  <a:pt x="7" y="50"/>
                </a:cubicBezTo>
                <a:cubicBezTo>
                  <a:pt x="11" y="40"/>
                  <a:pt x="16" y="32"/>
                  <a:pt x="24" y="24"/>
                </a:cubicBezTo>
                <a:cubicBezTo>
                  <a:pt x="31" y="17"/>
                  <a:pt x="40" y="10"/>
                  <a:pt x="49" y="6"/>
                </a:cubicBezTo>
                <a:cubicBezTo>
                  <a:pt x="59" y="2"/>
                  <a:pt x="70" y="0"/>
                  <a:pt x="81" y="0"/>
                </a:cubicBezTo>
                <a:cubicBezTo>
                  <a:pt x="91" y="0"/>
                  <a:pt x="102" y="2"/>
                  <a:pt x="111" y="6"/>
                </a:cubicBezTo>
                <a:cubicBezTo>
                  <a:pt x="121" y="10"/>
                  <a:pt x="130" y="17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1090440" y="2751840"/>
            <a:ext cx="227628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現在のフェーズ︓ </a:t>
            </a:r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要件定義中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61" name=""/>
          <p:cNvSpPr/>
          <p:nvPr/>
        </p:nvSpPr>
        <p:spPr>
          <a:xfrm>
            <a:off x="914040" y="34477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30" y="144"/>
                  <a:pt x="121" y="150"/>
                  <a:pt x="111" y="154"/>
                </a:cubicBezTo>
                <a:cubicBezTo>
                  <a:pt x="102" y="158"/>
                  <a:pt x="91" y="160"/>
                  <a:pt x="81" y="160"/>
                </a:cubicBezTo>
                <a:cubicBezTo>
                  <a:pt x="70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8"/>
                  <a:pt x="11" y="120"/>
                  <a:pt x="7" y="110"/>
                </a:cubicBezTo>
                <a:cubicBezTo>
                  <a:pt x="3" y="100"/>
                  <a:pt x="0" y="90"/>
                  <a:pt x="0" y="80"/>
                </a:cubicBezTo>
                <a:cubicBezTo>
                  <a:pt x="0" y="69"/>
                  <a:pt x="3" y="59"/>
                  <a:pt x="7" y="49"/>
                </a:cubicBezTo>
                <a:cubicBezTo>
                  <a:pt x="11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70" y="0"/>
                  <a:pt x="81" y="0"/>
                </a:cubicBezTo>
                <a:cubicBezTo>
                  <a:pt x="91" y="0"/>
                  <a:pt x="102" y="2"/>
                  <a:pt x="111" y="6"/>
                </a:cubicBezTo>
                <a:cubicBezTo>
                  <a:pt x="121" y="10"/>
                  <a:pt x="130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090440" y="3056760"/>
            <a:ext cx="330048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対象業務︓ </a:t>
            </a:r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⾒積作成、受注登録、請求作成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090440" y="3351960"/>
            <a:ext cx="266328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V0</a:t>
            </a:r>
            <a:r>
              <a:rPr b="1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活⽤範囲︓ </a:t>
            </a:r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主要画⾯の</a:t>
            </a:r>
            <a:r>
              <a:rPr b="0" lang="en-US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PoC</a:t>
            </a:r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作成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64" name=""/>
          <p:cNvSpPr/>
          <p:nvPr/>
        </p:nvSpPr>
        <p:spPr>
          <a:xfrm>
            <a:off x="961920" y="441936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7"/>
                </a:moveTo>
                <a:cubicBezTo>
                  <a:pt x="212" y="121"/>
                  <a:pt x="210" y="135"/>
                  <a:pt x="204" y="147"/>
                </a:cubicBezTo>
                <a:cubicBezTo>
                  <a:pt x="199" y="160"/>
                  <a:pt x="191" y="172"/>
                  <a:pt x="181" y="182"/>
                </a:cubicBezTo>
                <a:cubicBezTo>
                  <a:pt x="171" y="192"/>
                  <a:pt x="159" y="199"/>
                  <a:pt x="146" y="205"/>
                </a:cubicBezTo>
                <a:cubicBezTo>
                  <a:pt x="133" y="210"/>
                  <a:pt x="120" y="213"/>
                  <a:pt x="106" y="213"/>
                </a:cubicBezTo>
                <a:cubicBezTo>
                  <a:pt x="92" y="213"/>
                  <a:pt x="78" y="210"/>
                  <a:pt x="65" y="205"/>
                </a:cubicBezTo>
                <a:cubicBezTo>
                  <a:pt x="52" y="199"/>
                  <a:pt x="41" y="192"/>
                  <a:pt x="31" y="182"/>
                </a:cubicBezTo>
                <a:cubicBezTo>
                  <a:pt x="21" y="172"/>
                  <a:pt x="13" y="160"/>
                  <a:pt x="8" y="147"/>
                </a:cubicBezTo>
                <a:cubicBezTo>
                  <a:pt x="2" y="135"/>
                  <a:pt x="0" y="121"/>
                  <a:pt x="0" y="107"/>
                </a:cubicBezTo>
                <a:cubicBezTo>
                  <a:pt x="0" y="93"/>
                  <a:pt x="2" y="79"/>
                  <a:pt x="8" y="65"/>
                </a:cubicBezTo>
                <a:cubicBezTo>
                  <a:pt x="13" y="53"/>
                  <a:pt x="21" y="41"/>
                  <a:pt x="31" y="31"/>
                </a:cubicBezTo>
                <a:cubicBezTo>
                  <a:pt x="41" y="21"/>
                  <a:pt x="52" y="14"/>
                  <a:pt x="65" y="8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3" y="3"/>
                  <a:pt x="146" y="8"/>
                </a:cubicBezTo>
                <a:cubicBezTo>
                  <a:pt x="159" y="14"/>
                  <a:pt x="171" y="21"/>
                  <a:pt x="181" y="31"/>
                </a:cubicBezTo>
                <a:cubicBezTo>
                  <a:pt x="191" y="41"/>
                  <a:pt x="199" y="53"/>
                  <a:pt x="204" y="65"/>
                </a:cubicBezTo>
                <a:cubicBezTo>
                  <a:pt x="210" y="79"/>
                  <a:pt x="212" y="93"/>
                  <a:pt x="212" y="10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747720" y="3804840"/>
            <a:ext cx="1994040" cy="373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9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作成した画⾯</a:t>
            </a:r>
            <a:r>
              <a:rPr b="1" lang="en-US" sz="19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PoC</a:t>
            </a:r>
            <a:endParaRPr b="0" lang="en-US" sz="19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66" name=""/>
          <p:cNvSpPr/>
          <p:nvPr/>
        </p:nvSpPr>
        <p:spPr>
          <a:xfrm>
            <a:off x="961920" y="4781520"/>
            <a:ext cx="76320" cy="76320"/>
          </a:xfrm>
          <a:custGeom>
            <a:avLst/>
            <a:gdLst/>
            <a:ahLst/>
            <a:rect l="0" t="0" r="r" b="b"/>
            <a:pathLst>
              <a:path w="212" h="212">
                <a:moveTo>
                  <a:pt x="212" y="105"/>
                </a:moveTo>
                <a:cubicBezTo>
                  <a:pt x="212" y="120"/>
                  <a:pt x="210" y="134"/>
                  <a:pt x="204" y="147"/>
                </a:cubicBezTo>
                <a:cubicBezTo>
                  <a:pt x="199" y="160"/>
                  <a:pt x="191" y="171"/>
                  <a:pt x="181" y="181"/>
                </a:cubicBezTo>
                <a:cubicBezTo>
                  <a:pt x="171" y="191"/>
                  <a:pt x="159" y="199"/>
                  <a:pt x="146" y="204"/>
                </a:cubicBezTo>
                <a:cubicBezTo>
                  <a:pt x="133" y="210"/>
                  <a:pt x="120" y="212"/>
                  <a:pt x="106" y="212"/>
                </a:cubicBezTo>
                <a:cubicBezTo>
                  <a:pt x="92" y="212"/>
                  <a:pt x="78" y="210"/>
                  <a:pt x="65" y="204"/>
                </a:cubicBezTo>
                <a:cubicBezTo>
                  <a:pt x="52" y="199"/>
                  <a:pt x="41" y="191"/>
                  <a:pt x="31" y="181"/>
                </a:cubicBezTo>
                <a:cubicBezTo>
                  <a:pt x="21" y="171"/>
                  <a:pt x="13" y="160"/>
                  <a:pt x="8" y="147"/>
                </a:cubicBezTo>
                <a:cubicBezTo>
                  <a:pt x="2" y="134"/>
                  <a:pt x="0" y="120"/>
                  <a:pt x="0" y="105"/>
                </a:cubicBezTo>
                <a:cubicBezTo>
                  <a:pt x="0" y="91"/>
                  <a:pt x="2" y="78"/>
                  <a:pt x="8" y="65"/>
                </a:cubicBezTo>
                <a:cubicBezTo>
                  <a:pt x="13" y="52"/>
                  <a:pt x="21" y="41"/>
                  <a:pt x="31" y="31"/>
                </a:cubicBezTo>
                <a:cubicBezTo>
                  <a:pt x="41" y="21"/>
                  <a:pt x="52" y="13"/>
                  <a:pt x="65" y="8"/>
                </a:cubicBezTo>
                <a:cubicBezTo>
                  <a:pt x="78" y="2"/>
                  <a:pt x="92" y="0"/>
                  <a:pt x="106" y="0"/>
                </a:cubicBezTo>
                <a:cubicBezTo>
                  <a:pt x="120" y="0"/>
                  <a:pt x="133" y="2"/>
                  <a:pt x="146" y="8"/>
                </a:cubicBezTo>
                <a:cubicBezTo>
                  <a:pt x="159" y="13"/>
                  <a:pt x="171" y="21"/>
                  <a:pt x="181" y="31"/>
                </a:cubicBezTo>
                <a:cubicBezTo>
                  <a:pt x="191" y="41"/>
                  <a:pt x="199" y="52"/>
                  <a:pt x="204" y="65"/>
                </a:cubicBezTo>
                <a:cubicBezTo>
                  <a:pt x="210" y="78"/>
                  <a:pt x="212" y="91"/>
                  <a:pt x="212" y="10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166760" y="4302360"/>
            <a:ext cx="835920" cy="31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6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⾒積画⾯</a:t>
            </a:r>
            <a:endParaRPr b="0" lang="en-US" sz="16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68" name=""/>
          <p:cNvSpPr/>
          <p:nvPr/>
        </p:nvSpPr>
        <p:spPr>
          <a:xfrm>
            <a:off x="961920" y="5152680"/>
            <a:ext cx="76320" cy="76680"/>
          </a:xfrm>
          <a:custGeom>
            <a:avLst/>
            <a:gdLst/>
            <a:ahLst/>
            <a:rect l="0" t="0" r="r" b="b"/>
            <a:pathLst>
              <a:path w="212" h="213">
                <a:moveTo>
                  <a:pt x="212" y="106"/>
                </a:moveTo>
                <a:cubicBezTo>
                  <a:pt x="212" y="120"/>
                  <a:pt x="210" y="134"/>
                  <a:pt x="204" y="148"/>
                </a:cubicBezTo>
                <a:cubicBezTo>
                  <a:pt x="199" y="161"/>
                  <a:pt x="191" y="172"/>
                  <a:pt x="181" y="182"/>
                </a:cubicBezTo>
                <a:cubicBezTo>
                  <a:pt x="171" y="192"/>
                  <a:pt x="159" y="200"/>
                  <a:pt x="146" y="205"/>
                </a:cubicBezTo>
                <a:cubicBezTo>
                  <a:pt x="133" y="210"/>
                  <a:pt x="120" y="213"/>
                  <a:pt x="106" y="213"/>
                </a:cubicBezTo>
                <a:cubicBezTo>
                  <a:pt x="92" y="213"/>
                  <a:pt x="78" y="210"/>
                  <a:pt x="65" y="205"/>
                </a:cubicBezTo>
                <a:cubicBezTo>
                  <a:pt x="52" y="200"/>
                  <a:pt x="41" y="192"/>
                  <a:pt x="31" y="182"/>
                </a:cubicBezTo>
                <a:cubicBezTo>
                  <a:pt x="21" y="172"/>
                  <a:pt x="13" y="161"/>
                  <a:pt x="8" y="148"/>
                </a:cubicBezTo>
                <a:cubicBezTo>
                  <a:pt x="2" y="134"/>
                  <a:pt x="0" y="120"/>
                  <a:pt x="0" y="106"/>
                </a:cubicBezTo>
                <a:cubicBezTo>
                  <a:pt x="0" y="92"/>
                  <a:pt x="2" y="79"/>
                  <a:pt x="8" y="66"/>
                </a:cubicBezTo>
                <a:cubicBezTo>
                  <a:pt x="13" y="53"/>
                  <a:pt x="21" y="41"/>
                  <a:pt x="31" y="31"/>
                </a:cubicBezTo>
                <a:cubicBezTo>
                  <a:pt x="41" y="22"/>
                  <a:pt x="52" y="14"/>
                  <a:pt x="65" y="9"/>
                </a:cubicBezTo>
                <a:cubicBezTo>
                  <a:pt x="78" y="3"/>
                  <a:pt x="92" y="0"/>
                  <a:pt x="106" y="0"/>
                </a:cubicBezTo>
                <a:cubicBezTo>
                  <a:pt x="120" y="0"/>
                  <a:pt x="133" y="3"/>
                  <a:pt x="146" y="9"/>
                </a:cubicBezTo>
                <a:cubicBezTo>
                  <a:pt x="159" y="14"/>
                  <a:pt x="171" y="22"/>
                  <a:pt x="181" y="31"/>
                </a:cubicBezTo>
                <a:cubicBezTo>
                  <a:pt x="191" y="41"/>
                  <a:pt x="199" y="53"/>
                  <a:pt x="204" y="66"/>
                </a:cubicBezTo>
                <a:cubicBezTo>
                  <a:pt x="210" y="79"/>
                  <a:pt x="212" y="92"/>
                  <a:pt x="212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1166760" y="4664160"/>
            <a:ext cx="835920" cy="31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6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受注画⾯</a:t>
            </a:r>
            <a:endParaRPr b="0" lang="en-US" sz="16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80880" y="295200"/>
            <a:ext cx="18950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1" name=""/>
          <p:cNvSpPr txBox="1"/>
          <p:nvPr/>
        </p:nvSpPr>
        <p:spPr>
          <a:xfrm>
            <a:off x="1166760" y="5035680"/>
            <a:ext cx="1462320" cy="31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6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その他関連画⾯</a:t>
            </a:r>
            <a:endParaRPr b="0" lang="en-US" sz="16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285840" y="6400080"/>
            <a:ext cx="62528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Copyright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（</a:t>
            </a:r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c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）</a:t>
            </a:r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2025 Software agency system Co., Ltd. All Rights Reserved.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11764440" y="6310800"/>
            <a:ext cx="228240" cy="34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Meiryo"/>
                <a:ea typeface="Meiryo"/>
              </a:rPr>
              <a:t>4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0" y="-1440"/>
            <a:ext cx="12191760" cy="6859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3724200" y="2343240"/>
            <a:ext cx="7724520" cy="333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9" name=""/>
          <p:cNvSpPr txBox="1"/>
          <p:nvPr/>
        </p:nvSpPr>
        <p:spPr>
          <a:xfrm>
            <a:off x="747720" y="1035720"/>
            <a:ext cx="5212800" cy="541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50" strike="noStrike" u="none">
                <a:solidFill>
                  <a:srgbClr val="224466"/>
                </a:solidFill>
                <a:effectLst/>
                <a:uFillTx/>
                <a:latin typeface="Meiryo"/>
                <a:ea typeface="Meiryo"/>
              </a:rPr>
              <a:t>V0</a:t>
            </a:r>
            <a:r>
              <a:rPr b="1" lang="ja-JP" sz="2850" strike="noStrike" u="none">
                <a:solidFill>
                  <a:srgbClr val="224466"/>
                </a:solidFill>
                <a:effectLst/>
                <a:uFillTx/>
                <a:latin typeface="Meiryo"/>
                <a:ea typeface="Meiryo"/>
              </a:rPr>
              <a:t>による画⾯</a:t>
            </a:r>
            <a:r>
              <a:rPr b="1" lang="en-US" sz="2850" strike="noStrike" u="none">
                <a:solidFill>
                  <a:srgbClr val="224466"/>
                </a:solidFill>
                <a:effectLst/>
                <a:uFillTx/>
                <a:latin typeface="Meiryo"/>
                <a:ea typeface="Meiryo"/>
              </a:rPr>
              <a:t>PoC</a:t>
            </a:r>
            <a:r>
              <a:rPr b="1" lang="ja-JP" sz="2850" strike="noStrike" u="none">
                <a:solidFill>
                  <a:srgbClr val="224466"/>
                </a:solidFill>
                <a:effectLst/>
                <a:uFillTx/>
                <a:latin typeface="Meiryo"/>
                <a:ea typeface="Meiryo"/>
              </a:rPr>
              <a:t>作成プロセス</a:t>
            </a:r>
            <a:endParaRPr b="0" lang="en-US" sz="28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747720" y="1842480"/>
            <a:ext cx="1987920" cy="373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9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実際の操作フロー</a:t>
            </a:r>
            <a:endParaRPr b="0" lang="en-US" sz="19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865800" y="2342520"/>
            <a:ext cx="210168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1. </a:t>
            </a:r>
            <a:r>
              <a:rPr b="1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要件をプロンプトで⼊⼒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865800" y="2637720"/>
            <a:ext cx="210168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2. </a:t>
            </a:r>
            <a:r>
              <a:rPr b="1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リアルタイムで画⾯⽣成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865800" y="2942640"/>
            <a:ext cx="158976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3. </a:t>
            </a:r>
            <a:r>
              <a:rPr b="1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即座に操作・確認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865800" y="3237840"/>
            <a:ext cx="17604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4. </a:t>
            </a:r>
            <a:r>
              <a:rPr b="1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フィードバック反映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85" name=""/>
          <p:cNvSpPr/>
          <p:nvPr/>
        </p:nvSpPr>
        <p:spPr>
          <a:xfrm>
            <a:off x="914040" y="42004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30" y="144"/>
                  <a:pt x="121" y="149"/>
                  <a:pt x="111" y="153"/>
                </a:cubicBezTo>
                <a:cubicBezTo>
                  <a:pt x="102" y="157"/>
                  <a:pt x="91" y="159"/>
                  <a:pt x="81" y="159"/>
                </a:cubicBezTo>
                <a:cubicBezTo>
                  <a:pt x="70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1" y="120"/>
                  <a:pt x="7" y="110"/>
                </a:cubicBezTo>
                <a:cubicBezTo>
                  <a:pt x="3" y="100"/>
                  <a:pt x="0" y="90"/>
                  <a:pt x="0" y="79"/>
                </a:cubicBezTo>
                <a:cubicBezTo>
                  <a:pt x="0" y="68"/>
                  <a:pt x="3" y="58"/>
                  <a:pt x="7" y="49"/>
                </a:cubicBezTo>
                <a:cubicBezTo>
                  <a:pt x="11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70" y="0"/>
                  <a:pt x="81" y="0"/>
                </a:cubicBezTo>
                <a:cubicBezTo>
                  <a:pt x="91" y="0"/>
                  <a:pt x="102" y="2"/>
                  <a:pt x="111" y="6"/>
                </a:cubicBezTo>
                <a:cubicBezTo>
                  <a:pt x="121" y="10"/>
                  <a:pt x="130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747720" y="3695400"/>
            <a:ext cx="79308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410" strike="noStrike" u="none">
                <a:solidFill>
                  <a:srgbClr val="4488cc"/>
                </a:solidFill>
                <a:effectLst/>
                <a:uFillTx/>
                <a:latin typeface="Meiryo"/>
                <a:ea typeface="Meiryo"/>
              </a:rPr>
              <a:t>V0</a:t>
            </a:r>
            <a:r>
              <a:rPr b="1" lang="ja-JP" sz="1410" strike="noStrike" u="none">
                <a:solidFill>
                  <a:srgbClr val="4488cc"/>
                </a:solidFill>
                <a:effectLst/>
                <a:uFillTx/>
                <a:latin typeface="Meiryo"/>
                <a:ea typeface="Meiryo"/>
              </a:rPr>
              <a:t>の特徴</a:t>
            </a:r>
            <a:endParaRPr b="0" lang="en-US" sz="141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87" name=""/>
          <p:cNvSpPr/>
          <p:nvPr/>
        </p:nvSpPr>
        <p:spPr>
          <a:xfrm>
            <a:off x="914040" y="44956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30" y="144"/>
                  <a:pt x="121" y="150"/>
                  <a:pt x="111" y="154"/>
                </a:cubicBezTo>
                <a:cubicBezTo>
                  <a:pt x="102" y="158"/>
                  <a:pt x="91" y="160"/>
                  <a:pt x="81" y="160"/>
                </a:cubicBezTo>
                <a:cubicBezTo>
                  <a:pt x="70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1" y="120"/>
                  <a:pt x="7" y="111"/>
                </a:cubicBezTo>
                <a:cubicBezTo>
                  <a:pt x="3" y="101"/>
                  <a:pt x="0" y="91"/>
                  <a:pt x="0" y="80"/>
                </a:cubicBezTo>
                <a:cubicBezTo>
                  <a:pt x="0" y="69"/>
                  <a:pt x="3" y="59"/>
                  <a:pt x="7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70" y="0"/>
                  <a:pt x="81" y="0"/>
                </a:cubicBezTo>
                <a:cubicBezTo>
                  <a:pt x="91" y="0"/>
                  <a:pt x="102" y="2"/>
                  <a:pt x="111" y="6"/>
                </a:cubicBezTo>
                <a:cubicBezTo>
                  <a:pt x="121" y="10"/>
                  <a:pt x="130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1090440" y="4104360"/>
            <a:ext cx="23904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プロンプトベースの直感的操作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89" name=""/>
          <p:cNvSpPr/>
          <p:nvPr/>
        </p:nvSpPr>
        <p:spPr>
          <a:xfrm>
            <a:off x="914040" y="48002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2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30" y="144"/>
                  <a:pt x="121" y="150"/>
                  <a:pt x="111" y="154"/>
                </a:cubicBezTo>
                <a:cubicBezTo>
                  <a:pt x="102" y="158"/>
                  <a:pt x="91" y="160"/>
                  <a:pt x="81" y="160"/>
                </a:cubicBezTo>
                <a:cubicBezTo>
                  <a:pt x="70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1" y="121"/>
                  <a:pt x="7" y="111"/>
                </a:cubicBezTo>
                <a:cubicBezTo>
                  <a:pt x="3" y="102"/>
                  <a:pt x="0" y="91"/>
                  <a:pt x="0" y="81"/>
                </a:cubicBezTo>
                <a:cubicBezTo>
                  <a:pt x="0" y="70"/>
                  <a:pt x="3" y="60"/>
                  <a:pt x="7" y="50"/>
                </a:cubicBezTo>
                <a:cubicBezTo>
                  <a:pt x="11" y="41"/>
                  <a:pt x="16" y="32"/>
                  <a:pt x="24" y="25"/>
                </a:cubicBezTo>
                <a:cubicBezTo>
                  <a:pt x="31" y="16"/>
                  <a:pt x="40" y="11"/>
                  <a:pt x="49" y="7"/>
                </a:cubicBezTo>
                <a:cubicBezTo>
                  <a:pt x="59" y="3"/>
                  <a:pt x="70" y="0"/>
                  <a:pt x="81" y="0"/>
                </a:cubicBezTo>
                <a:cubicBezTo>
                  <a:pt x="91" y="0"/>
                  <a:pt x="102" y="3"/>
                  <a:pt x="111" y="7"/>
                </a:cubicBezTo>
                <a:cubicBezTo>
                  <a:pt x="121" y="11"/>
                  <a:pt x="130" y="16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1090440" y="4399920"/>
            <a:ext cx="187812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リアルタイムプレビュー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91" name=""/>
          <p:cNvSpPr/>
          <p:nvPr/>
        </p:nvSpPr>
        <p:spPr>
          <a:xfrm>
            <a:off x="914040" y="50958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30" y="143"/>
                  <a:pt x="121" y="149"/>
                  <a:pt x="111" y="153"/>
                </a:cubicBezTo>
                <a:cubicBezTo>
                  <a:pt x="102" y="157"/>
                  <a:pt x="91" y="159"/>
                  <a:pt x="81" y="159"/>
                </a:cubicBezTo>
                <a:cubicBezTo>
                  <a:pt x="70" y="159"/>
                  <a:pt x="59" y="157"/>
                  <a:pt x="49" y="153"/>
                </a:cubicBezTo>
                <a:cubicBezTo>
                  <a:pt x="40" y="149"/>
                  <a:pt x="31" y="143"/>
                  <a:pt x="24" y="135"/>
                </a:cubicBezTo>
                <a:cubicBezTo>
                  <a:pt x="16" y="128"/>
                  <a:pt x="11" y="119"/>
                  <a:pt x="7" y="109"/>
                </a:cubicBezTo>
                <a:cubicBezTo>
                  <a:pt x="3" y="100"/>
                  <a:pt x="0" y="90"/>
                  <a:pt x="0" y="79"/>
                </a:cubicBezTo>
                <a:cubicBezTo>
                  <a:pt x="0" y="69"/>
                  <a:pt x="3" y="58"/>
                  <a:pt x="7" y="49"/>
                </a:cubicBezTo>
                <a:cubicBezTo>
                  <a:pt x="11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70" y="0"/>
                  <a:pt x="81" y="0"/>
                </a:cubicBezTo>
                <a:cubicBezTo>
                  <a:pt x="91" y="0"/>
                  <a:pt x="102" y="2"/>
                  <a:pt x="111" y="6"/>
                </a:cubicBezTo>
                <a:cubicBezTo>
                  <a:pt x="121" y="10"/>
                  <a:pt x="130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090440" y="4704480"/>
            <a:ext cx="221976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コンポーネント単位での編集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pic>
        <p:nvPicPr>
          <p:cNvPr id="93" name="" descr=""/>
          <p:cNvPicPr/>
          <p:nvPr/>
        </p:nvPicPr>
        <p:blipFill>
          <a:blip r:embed="rId3"/>
          <a:stretch/>
        </p:blipFill>
        <p:spPr>
          <a:xfrm>
            <a:off x="380880" y="295200"/>
            <a:ext cx="18950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4" name=""/>
          <p:cNvSpPr txBox="1"/>
          <p:nvPr/>
        </p:nvSpPr>
        <p:spPr>
          <a:xfrm>
            <a:off x="1090440" y="5000040"/>
            <a:ext cx="13662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即座のコード⽣成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285840" y="6400080"/>
            <a:ext cx="62528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Copyright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（</a:t>
            </a:r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c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）</a:t>
            </a:r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2025 Software agency system Co., Ltd. All Rights Reserved.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11764440" y="6310800"/>
            <a:ext cx="228240" cy="34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Meiryo"/>
                <a:ea typeface="Meiryo"/>
              </a:rPr>
              <a:t>5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9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0" y="-1440"/>
            <a:ext cx="12191760" cy="6859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1" name=""/>
          <p:cNvSpPr/>
          <p:nvPr/>
        </p:nvSpPr>
        <p:spPr>
          <a:xfrm>
            <a:off x="771480" y="2152440"/>
            <a:ext cx="248040" cy="248040"/>
          </a:xfrm>
          <a:custGeom>
            <a:avLst/>
            <a:gdLst/>
            <a:ahLst/>
            <a:rect l="0" t="0" r="r" b="b"/>
            <a:pathLst>
              <a:path w="689" h="689">
                <a:moveTo>
                  <a:pt x="689" y="344"/>
                </a:moveTo>
                <a:cubicBezTo>
                  <a:pt x="689" y="367"/>
                  <a:pt x="686" y="389"/>
                  <a:pt x="682" y="411"/>
                </a:cubicBezTo>
                <a:cubicBezTo>
                  <a:pt x="678" y="433"/>
                  <a:pt x="671" y="455"/>
                  <a:pt x="662" y="476"/>
                </a:cubicBezTo>
                <a:cubicBezTo>
                  <a:pt x="654" y="497"/>
                  <a:pt x="643" y="516"/>
                  <a:pt x="631" y="535"/>
                </a:cubicBezTo>
                <a:cubicBezTo>
                  <a:pt x="618" y="555"/>
                  <a:pt x="604" y="572"/>
                  <a:pt x="588" y="588"/>
                </a:cubicBezTo>
                <a:cubicBezTo>
                  <a:pt x="572" y="604"/>
                  <a:pt x="554" y="618"/>
                  <a:pt x="536" y="631"/>
                </a:cubicBezTo>
                <a:cubicBezTo>
                  <a:pt x="517" y="644"/>
                  <a:pt x="497" y="654"/>
                  <a:pt x="476" y="663"/>
                </a:cubicBezTo>
                <a:cubicBezTo>
                  <a:pt x="455" y="671"/>
                  <a:pt x="434" y="678"/>
                  <a:pt x="412" y="682"/>
                </a:cubicBezTo>
                <a:cubicBezTo>
                  <a:pt x="390" y="687"/>
                  <a:pt x="367" y="689"/>
                  <a:pt x="345" y="689"/>
                </a:cubicBezTo>
                <a:cubicBezTo>
                  <a:pt x="322" y="689"/>
                  <a:pt x="300" y="687"/>
                  <a:pt x="277" y="682"/>
                </a:cubicBezTo>
                <a:cubicBezTo>
                  <a:pt x="254" y="678"/>
                  <a:pt x="233" y="671"/>
                  <a:pt x="212" y="663"/>
                </a:cubicBezTo>
                <a:cubicBezTo>
                  <a:pt x="191" y="654"/>
                  <a:pt x="171" y="644"/>
                  <a:pt x="152" y="631"/>
                </a:cubicBezTo>
                <a:cubicBezTo>
                  <a:pt x="134" y="618"/>
                  <a:pt x="116" y="604"/>
                  <a:pt x="100" y="588"/>
                </a:cubicBezTo>
                <a:cubicBezTo>
                  <a:pt x="84" y="572"/>
                  <a:pt x="70" y="555"/>
                  <a:pt x="58" y="535"/>
                </a:cubicBezTo>
                <a:cubicBezTo>
                  <a:pt x="45" y="516"/>
                  <a:pt x="34" y="497"/>
                  <a:pt x="26" y="476"/>
                </a:cubicBezTo>
                <a:cubicBezTo>
                  <a:pt x="17" y="455"/>
                  <a:pt x="11" y="433"/>
                  <a:pt x="6" y="411"/>
                </a:cubicBezTo>
                <a:cubicBezTo>
                  <a:pt x="2" y="389"/>
                  <a:pt x="0" y="367"/>
                  <a:pt x="0" y="344"/>
                </a:cubicBezTo>
                <a:cubicBezTo>
                  <a:pt x="0" y="321"/>
                  <a:pt x="2" y="299"/>
                  <a:pt x="6" y="277"/>
                </a:cubicBezTo>
                <a:cubicBezTo>
                  <a:pt x="11" y="255"/>
                  <a:pt x="17" y="233"/>
                  <a:pt x="26" y="212"/>
                </a:cubicBezTo>
                <a:cubicBezTo>
                  <a:pt x="34" y="192"/>
                  <a:pt x="45" y="172"/>
                  <a:pt x="58" y="153"/>
                </a:cubicBezTo>
                <a:cubicBezTo>
                  <a:pt x="70" y="134"/>
                  <a:pt x="84" y="117"/>
                  <a:pt x="100" y="101"/>
                </a:cubicBezTo>
                <a:cubicBezTo>
                  <a:pt x="116" y="85"/>
                  <a:pt x="134" y="71"/>
                  <a:pt x="152" y="58"/>
                </a:cubicBezTo>
                <a:cubicBezTo>
                  <a:pt x="171" y="46"/>
                  <a:pt x="191" y="35"/>
                  <a:pt x="212" y="26"/>
                </a:cubicBezTo>
                <a:cubicBezTo>
                  <a:pt x="233" y="18"/>
                  <a:pt x="254" y="11"/>
                  <a:pt x="277" y="7"/>
                </a:cubicBezTo>
                <a:cubicBezTo>
                  <a:pt x="300" y="2"/>
                  <a:pt x="322" y="0"/>
                  <a:pt x="345" y="0"/>
                </a:cubicBezTo>
                <a:cubicBezTo>
                  <a:pt x="367" y="0"/>
                  <a:pt x="390" y="2"/>
                  <a:pt x="412" y="7"/>
                </a:cubicBezTo>
                <a:cubicBezTo>
                  <a:pt x="434" y="11"/>
                  <a:pt x="455" y="18"/>
                  <a:pt x="476" y="26"/>
                </a:cubicBezTo>
                <a:cubicBezTo>
                  <a:pt x="497" y="35"/>
                  <a:pt x="517" y="46"/>
                  <a:pt x="536" y="58"/>
                </a:cubicBezTo>
                <a:cubicBezTo>
                  <a:pt x="554" y="71"/>
                  <a:pt x="572" y="85"/>
                  <a:pt x="588" y="101"/>
                </a:cubicBezTo>
                <a:cubicBezTo>
                  <a:pt x="604" y="117"/>
                  <a:pt x="618" y="134"/>
                  <a:pt x="631" y="153"/>
                </a:cubicBezTo>
                <a:cubicBezTo>
                  <a:pt x="643" y="172"/>
                  <a:pt x="654" y="192"/>
                  <a:pt x="662" y="212"/>
                </a:cubicBezTo>
                <a:cubicBezTo>
                  <a:pt x="671" y="233"/>
                  <a:pt x="678" y="255"/>
                  <a:pt x="682" y="277"/>
                </a:cubicBezTo>
                <a:cubicBezTo>
                  <a:pt x="686" y="299"/>
                  <a:pt x="689" y="321"/>
                  <a:pt x="689" y="34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102" name=""/>
          <p:cNvSpPr/>
          <p:nvPr/>
        </p:nvSpPr>
        <p:spPr>
          <a:xfrm>
            <a:off x="802440" y="2183400"/>
            <a:ext cx="186120" cy="186120"/>
          </a:xfrm>
          <a:custGeom>
            <a:avLst/>
            <a:gdLst/>
            <a:ahLst/>
            <a:rect l="0" t="0" r="r" b="b"/>
            <a:pathLst>
              <a:path w="517" h="517">
                <a:moveTo>
                  <a:pt x="517" y="258"/>
                </a:moveTo>
                <a:cubicBezTo>
                  <a:pt x="517" y="275"/>
                  <a:pt x="515" y="292"/>
                  <a:pt x="512" y="308"/>
                </a:cubicBezTo>
                <a:cubicBezTo>
                  <a:pt x="508" y="325"/>
                  <a:pt x="503" y="341"/>
                  <a:pt x="497" y="357"/>
                </a:cubicBezTo>
                <a:cubicBezTo>
                  <a:pt x="490" y="372"/>
                  <a:pt x="482" y="388"/>
                  <a:pt x="473" y="402"/>
                </a:cubicBezTo>
                <a:cubicBezTo>
                  <a:pt x="464" y="416"/>
                  <a:pt x="453" y="429"/>
                  <a:pt x="441" y="441"/>
                </a:cubicBezTo>
                <a:cubicBezTo>
                  <a:pt x="429" y="453"/>
                  <a:pt x="416" y="464"/>
                  <a:pt x="402" y="474"/>
                </a:cubicBezTo>
                <a:cubicBezTo>
                  <a:pt x="388" y="483"/>
                  <a:pt x="373" y="491"/>
                  <a:pt x="357" y="497"/>
                </a:cubicBezTo>
                <a:cubicBezTo>
                  <a:pt x="342" y="504"/>
                  <a:pt x="326" y="509"/>
                  <a:pt x="309" y="512"/>
                </a:cubicBezTo>
                <a:cubicBezTo>
                  <a:pt x="292" y="515"/>
                  <a:pt x="276" y="517"/>
                  <a:pt x="259" y="517"/>
                </a:cubicBezTo>
                <a:cubicBezTo>
                  <a:pt x="242" y="517"/>
                  <a:pt x="225" y="515"/>
                  <a:pt x="208" y="512"/>
                </a:cubicBezTo>
                <a:cubicBezTo>
                  <a:pt x="192" y="509"/>
                  <a:pt x="176" y="504"/>
                  <a:pt x="160" y="497"/>
                </a:cubicBezTo>
                <a:cubicBezTo>
                  <a:pt x="144" y="491"/>
                  <a:pt x="129" y="483"/>
                  <a:pt x="115" y="474"/>
                </a:cubicBezTo>
                <a:cubicBezTo>
                  <a:pt x="101" y="464"/>
                  <a:pt x="87" y="453"/>
                  <a:pt x="75" y="441"/>
                </a:cubicBezTo>
                <a:cubicBezTo>
                  <a:pt x="63" y="429"/>
                  <a:pt x="53" y="416"/>
                  <a:pt x="43" y="402"/>
                </a:cubicBezTo>
                <a:cubicBezTo>
                  <a:pt x="34" y="388"/>
                  <a:pt x="26" y="372"/>
                  <a:pt x="19" y="357"/>
                </a:cubicBezTo>
                <a:cubicBezTo>
                  <a:pt x="13" y="341"/>
                  <a:pt x="8" y="325"/>
                  <a:pt x="5" y="308"/>
                </a:cubicBezTo>
                <a:cubicBezTo>
                  <a:pt x="1" y="292"/>
                  <a:pt x="0" y="275"/>
                  <a:pt x="0" y="258"/>
                </a:cubicBezTo>
                <a:cubicBezTo>
                  <a:pt x="0" y="241"/>
                  <a:pt x="1" y="224"/>
                  <a:pt x="5" y="208"/>
                </a:cubicBezTo>
                <a:cubicBezTo>
                  <a:pt x="8" y="191"/>
                  <a:pt x="13" y="175"/>
                  <a:pt x="19" y="159"/>
                </a:cubicBezTo>
                <a:cubicBezTo>
                  <a:pt x="26" y="144"/>
                  <a:pt x="34" y="129"/>
                  <a:pt x="43" y="115"/>
                </a:cubicBezTo>
                <a:cubicBezTo>
                  <a:pt x="53" y="101"/>
                  <a:pt x="63" y="88"/>
                  <a:pt x="75" y="76"/>
                </a:cubicBezTo>
                <a:cubicBezTo>
                  <a:pt x="87" y="64"/>
                  <a:pt x="101" y="53"/>
                  <a:pt x="115" y="44"/>
                </a:cubicBezTo>
                <a:cubicBezTo>
                  <a:pt x="129" y="34"/>
                  <a:pt x="144" y="26"/>
                  <a:pt x="160" y="20"/>
                </a:cubicBezTo>
                <a:cubicBezTo>
                  <a:pt x="176" y="13"/>
                  <a:pt x="192" y="8"/>
                  <a:pt x="208" y="5"/>
                </a:cubicBezTo>
                <a:cubicBezTo>
                  <a:pt x="225" y="2"/>
                  <a:pt x="242" y="0"/>
                  <a:pt x="259" y="0"/>
                </a:cubicBezTo>
                <a:cubicBezTo>
                  <a:pt x="276" y="0"/>
                  <a:pt x="292" y="2"/>
                  <a:pt x="309" y="5"/>
                </a:cubicBezTo>
                <a:cubicBezTo>
                  <a:pt x="326" y="8"/>
                  <a:pt x="342" y="13"/>
                  <a:pt x="357" y="20"/>
                </a:cubicBezTo>
                <a:cubicBezTo>
                  <a:pt x="373" y="26"/>
                  <a:pt x="388" y="34"/>
                  <a:pt x="402" y="44"/>
                </a:cubicBezTo>
                <a:cubicBezTo>
                  <a:pt x="416" y="53"/>
                  <a:pt x="429" y="64"/>
                  <a:pt x="441" y="76"/>
                </a:cubicBezTo>
                <a:cubicBezTo>
                  <a:pt x="453" y="88"/>
                  <a:pt x="464" y="101"/>
                  <a:pt x="473" y="115"/>
                </a:cubicBezTo>
                <a:cubicBezTo>
                  <a:pt x="482" y="129"/>
                  <a:pt x="490" y="144"/>
                  <a:pt x="497" y="159"/>
                </a:cubicBezTo>
                <a:cubicBezTo>
                  <a:pt x="503" y="175"/>
                  <a:pt x="508" y="191"/>
                  <a:pt x="512" y="208"/>
                </a:cubicBezTo>
                <a:cubicBezTo>
                  <a:pt x="515" y="224"/>
                  <a:pt x="517" y="241"/>
                  <a:pt x="517" y="25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03" name=""/>
          <p:cNvSpPr/>
          <p:nvPr/>
        </p:nvSpPr>
        <p:spPr>
          <a:xfrm>
            <a:off x="826200" y="2207520"/>
            <a:ext cx="138240" cy="137880"/>
          </a:xfrm>
          <a:custGeom>
            <a:avLst/>
            <a:gdLst/>
            <a:ahLst/>
            <a:rect l="0" t="0" r="r" b="b"/>
            <a:pathLst>
              <a:path w="384" h="383">
                <a:moveTo>
                  <a:pt x="384" y="192"/>
                </a:moveTo>
                <a:cubicBezTo>
                  <a:pt x="384" y="205"/>
                  <a:pt x="382" y="217"/>
                  <a:pt x="380" y="229"/>
                </a:cubicBezTo>
                <a:cubicBezTo>
                  <a:pt x="378" y="242"/>
                  <a:pt x="374" y="254"/>
                  <a:pt x="369" y="265"/>
                </a:cubicBezTo>
                <a:cubicBezTo>
                  <a:pt x="364" y="277"/>
                  <a:pt x="358" y="288"/>
                  <a:pt x="351" y="298"/>
                </a:cubicBezTo>
                <a:cubicBezTo>
                  <a:pt x="344" y="309"/>
                  <a:pt x="337" y="318"/>
                  <a:pt x="328" y="327"/>
                </a:cubicBezTo>
                <a:cubicBezTo>
                  <a:pt x="319" y="336"/>
                  <a:pt x="309" y="344"/>
                  <a:pt x="299" y="351"/>
                </a:cubicBezTo>
                <a:cubicBezTo>
                  <a:pt x="288" y="358"/>
                  <a:pt x="277" y="364"/>
                  <a:pt x="266" y="369"/>
                </a:cubicBezTo>
                <a:cubicBezTo>
                  <a:pt x="254" y="373"/>
                  <a:pt x="242" y="377"/>
                  <a:pt x="230" y="379"/>
                </a:cubicBezTo>
                <a:cubicBezTo>
                  <a:pt x="218" y="382"/>
                  <a:pt x="205" y="383"/>
                  <a:pt x="193" y="383"/>
                </a:cubicBezTo>
                <a:cubicBezTo>
                  <a:pt x="179" y="383"/>
                  <a:pt x="167" y="382"/>
                  <a:pt x="154" y="379"/>
                </a:cubicBezTo>
                <a:cubicBezTo>
                  <a:pt x="142" y="377"/>
                  <a:pt x="130" y="373"/>
                  <a:pt x="118" y="369"/>
                </a:cubicBezTo>
                <a:cubicBezTo>
                  <a:pt x="107" y="364"/>
                  <a:pt x="96" y="358"/>
                  <a:pt x="85" y="351"/>
                </a:cubicBezTo>
                <a:cubicBezTo>
                  <a:pt x="75" y="344"/>
                  <a:pt x="65" y="336"/>
                  <a:pt x="56" y="327"/>
                </a:cubicBezTo>
                <a:cubicBezTo>
                  <a:pt x="48" y="318"/>
                  <a:pt x="40" y="309"/>
                  <a:pt x="33" y="298"/>
                </a:cubicBezTo>
                <a:cubicBezTo>
                  <a:pt x="26" y="288"/>
                  <a:pt x="20" y="277"/>
                  <a:pt x="15" y="265"/>
                </a:cubicBezTo>
                <a:cubicBezTo>
                  <a:pt x="10" y="254"/>
                  <a:pt x="7" y="242"/>
                  <a:pt x="4" y="229"/>
                </a:cubicBezTo>
                <a:cubicBezTo>
                  <a:pt x="2" y="217"/>
                  <a:pt x="0" y="205"/>
                  <a:pt x="0" y="192"/>
                </a:cubicBezTo>
                <a:cubicBezTo>
                  <a:pt x="0" y="179"/>
                  <a:pt x="2" y="166"/>
                  <a:pt x="4" y="154"/>
                </a:cubicBezTo>
                <a:cubicBezTo>
                  <a:pt x="7" y="141"/>
                  <a:pt x="10" y="130"/>
                  <a:pt x="15" y="118"/>
                </a:cubicBezTo>
                <a:cubicBezTo>
                  <a:pt x="20" y="106"/>
                  <a:pt x="26" y="95"/>
                  <a:pt x="33" y="85"/>
                </a:cubicBezTo>
                <a:cubicBezTo>
                  <a:pt x="40" y="74"/>
                  <a:pt x="48" y="65"/>
                  <a:pt x="56" y="56"/>
                </a:cubicBezTo>
                <a:cubicBezTo>
                  <a:pt x="65" y="47"/>
                  <a:pt x="75" y="39"/>
                  <a:pt x="85" y="32"/>
                </a:cubicBezTo>
                <a:cubicBezTo>
                  <a:pt x="96" y="25"/>
                  <a:pt x="107" y="19"/>
                  <a:pt x="118" y="14"/>
                </a:cubicBezTo>
                <a:cubicBezTo>
                  <a:pt x="130" y="10"/>
                  <a:pt x="142" y="6"/>
                  <a:pt x="154" y="4"/>
                </a:cubicBezTo>
                <a:cubicBezTo>
                  <a:pt x="167" y="1"/>
                  <a:pt x="179" y="0"/>
                  <a:pt x="193" y="0"/>
                </a:cubicBezTo>
                <a:cubicBezTo>
                  <a:pt x="205" y="0"/>
                  <a:pt x="218" y="1"/>
                  <a:pt x="230" y="4"/>
                </a:cubicBezTo>
                <a:cubicBezTo>
                  <a:pt x="242" y="6"/>
                  <a:pt x="254" y="10"/>
                  <a:pt x="266" y="14"/>
                </a:cubicBezTo>
                <a:cubicBezTo>
                  <a:pt x="277" y="19"/>
                  <a:pt x="288" y="25"/>
                  <a:pt x="299" y="32"/>
                </a:cubicBezTo>
                <a:cubicBezTo>
                  <a:pt x="309" y="39"/>
                  <a:pt x="319" y="47"/>
                  <a:pt x="328" y="56"/>
                </a:cubicBezTo>
                <a:cubicBezTo>
                  <a:pt x="337" y="65"/>
                  <a:pt x="344" y="74"/>
                  <a:pt x="351" y="85"/>
                </a:cubicBezTo>
                <a:cubicBezTo>
                  <a:pt x="358" y="95"/>
                  <a:pt x="364" y="106"/>
                  <a:pt x="369" y="118"/>
                </a:cubicBezTo>
                <a:cubicBezTo>
                  <a:pt x="374" y="130"/>
                  <a:pt x="378" y="141"/>
                  <a:pt x="380" y="154"/>
                </a:cubicBezTo>
                <a:cubicBezTo>
                  <a:pt x="382" y="166"/>
                  <a:pt x="384" y="179"/>
                  <a:pt x="384" y="192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104" name=""/>
          <p:cNvSpPr/>
          <p:nvPr/>
        </p:nvSpPr>
        <p:spPr>
          <a:xfrm>
            <a:off x="853920" y="2234880"/>
            <a:ext cx="82800" cy="83160"/>
          </a:xfrm>
          <a:custGeom>
            <a:avLst/>
            <a:gdLst/>
            <a:ahLst/>
            <a:rect l="0" t="0" r="r" b="b"/>
            <a:pathLst>
              <a:path w="230" h="231">
                <a:moveTo>
                  <a:pt x="230" y="116"/>
                </a:moveTo>
                <a:cubicBezTo>
                  <a:pt x="230" y="131"/>
                  <a:pt x="227" y="146"/>
                  <a:pt x="222" y="160"/>
                </a:cubicBezTo>
                <a:cubicBezTo>
                  <a:pt x="216" y="174"/>
                  <a:pt x="207" y="186"/>
                  <a:pt x="197" y="197"/>
                </a:cubicBezTo>
                <a:cubicBezTo>
                  <a:pt x="186" y="208"/>
                  <a:pt x="174" y="216"/>
                  <a:pt x="159" y="222"/>
                </a:cubicBezTo>
                <a:cubicBezTo>
                  <a:pt x="145" y="228"/>
                  <a:pt x="131" y="231"/>
                  <a:pt x="116" y="231"/>
                </a:cubicBezTo>
                <a:cubicBezTo>
                  <a:pt x="100" y="231"/>
                  <a:pt x="86" y="228"/>
                  <a:pt x="72" y="222"/>
                </a:cubicBezTo>
                <a:cubicBezTo>
                  <a:pt x="58" y="216"/>
                  <a:pt x="45" y="208"/>
                  <a:pt x="35" y="197"/>
                </a:cubicBezTo>
                <a:cubicBezTo>
                  <a:pt x="23" y="186"/>
                  <a:pt x="14" y="174"/>
                  <a:pt x="9" y="160"/>
                </a:cubicBezTo>
                <a:cubicBezTo>
                  <a:pt x="3" y="146"/>
                  <a:pt x="0" y="131"/>
                  <a:pt x="0" y="116"/>
                </a:cubicBezTo>
                <a:cubicBezTo>
                  <a:pt x="0" y="101"/>
                  <a:pt x="3" y="85"/>
                  <a:pt x="9" y="71"/>
                </a:cubicBezTo>
                <a:cubicBezTo>
                  <a:pt x="14" y="57"/>
                  <a:pt x="23" y="45"/>
                  <a:pt x="35" y="34"/>
                </a:cubicBezTo>
                <a:cubicBezTo>
                  <a:pt x="45" y="23"/>
                  <a:pt x="58" y="15"/>
                  <a:pt x="72" y="9"/>
                </a:cubicBezTo>
                <a:cubicBezTo>
                  <a:pt x="86" y="3"/>
                  <a:pt x="100" y="0"/>
                  <a:pt x="116" y="0"/>
                </a:cubicBezTo>
                <a:cubicBezTo>
                  <a:pt x="131" y="0"/>
                  <a:pt x="145" y="3"/>
                  <a:pt x="159" y="9"/>
                </a:cubicBezTo>
                <a:cubicBezTo>
                  <a:pt x="174" y="15"/>
                  <a:pt x="186" y="23"/>
                  <a:pt x="197" y="34"/>
                </a:cubicBezTo>
                <a:cubicBezTo>
                  <a:pt x="207" y="45"/>
                  <a:pt x="216" y="57"/>
                  <a:pt x="222" y="71"/>
                </a:cubicBezTo>
                <a:cubicBezTo>
                  <a:pt x="227" y="85"/>
                  <a:pt x="230" y="101"/>
                  <a:pt x="230" y="116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05" name=""/>
          <p:cNvSpPr/>
          <p:nvPr/>
        </p:nvSpPr>
        <p:spPr>
          <a:xfrm>
            <a:off x="874440" y="2255760"/>
            <a:ext cx="41760" cy="41400"/>
          </a:xfrm>
          <a:custGeom>
            <a:avLst/>
            <a:gdLst/>
            <a:ahLst/>
            <a:rect l="0" t="0" r="r" b="b"/>
            <a:pathLst>
              <a:path w="116" h="115">
                <a:moveTo>
                  <a:pt x="116" y="57"/>
                </a:moveTo>
                <a:cubicBezTo>
                  <a:pt x="116" y="66"/>
                  <a:pt x="114" y="73"/>
                  <a:pt x="112" y="80"/>
                </a:cubicBezTo>
                <a:cubicBezTo>
                  <a:pt x="109" y="87"/>
                  <a:pt x="104" y="93"/>
                  <a:pt x="99" y="99"/>
                </a:cubicBezTo>
                <a:cubicBezTo>
                  <a:pt x="94" y="104"/>
                  <a:pt x="88" y="108"/>
                  <a:pt x="81" y="111"/>
                </a:cubicBezTo>
                <a:cubicBezTo>
                  <a:pt x="73" y="114"/>
                  <a:pt x="66" y="115"/>
                  <a:pt x="59" y="115"/>
                </a:cubicBezTo>
                <a:cubicBezTo>
                  <a:pt x="51" y="115"/>
                  <a:pt x="44" y="114"/>
                  <a:pt x="37" y="111"/>
                </a:cubicBezTo>
                <a:cubicBezTo>
                  <a:pt x="30" y="108"/>
                  <a:pt x="23" y="104"/>
                  <a:pt x="17" y="99"/>
                </a:cubicBezTo>
                <a:cubicBezTo>
                  <a:pt x="12" y="93"/>
                  <a:pt x="8" y="87"/>
                  <a:pt x="5" y="80"/>
                </a:cubicBezTo>
                <a:cubicBezTo>
                  <a:pt x="2" y="73"/>
                  <a:pt x="0" y="66"/>
                  <a:pt x="0" y="57"/>
                </a:cubicBezTo>
                <a:cubicBezTo>
                  <a:pt x="0" y="49"/>
                  <a:pt x="2" y="42"/>
                  <a:pt x="5" y="35"/>
                </a:cubicBezTo>
                <a:cubicBezTo>
                  <a:pt x="8" y="28"/>
                  <a:pt x="12" y="22"/>
                  <a:pt x="17" y="17"/>
                </a:cubicBezTo>
                <a:cubicBezTo>
                  <a:pt x="23" y="11"/>
                  <a:pt x="30" y="7"/>
                  <a:pt x="37" y="4"/>
                </a:cubicBezTo>
                <a:cubicBezTo>
                  <a:pt x="44" y="1"/>
                  <a:pt x="51" y="0"/>
                  <a:pt x="59" y="0"/>
                </a:cubicBezTo>
                <a:cubicBezTo>
                  <a:pt x="66" y="0"/>
                  <a:pt x="73" y="1"/>
                  <a:pt x="81" y="4"/>
                </a:cubicBezTo>
                <a:cubicBezTo>
                  <a:pt x="88" y="7"/>
                  <a:pt x="94" y="11"/>
                  <a:pt x="99" y="17"/>
                </a:cubicBezTo>
                <a:cubicBezTo>
                  <a:pt x="104" y="22"/>
                  <a:pt x="109" y="28"/>
                  <a:pt x="112" y="35"/>
                </a:cubicBezTo>
                <a:cubicBezTo>
                  <a:pt x="114" y="42"/>
                  <a:pt x="116" y="49"/>
                  <a:pt x="116" y="57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106" name=""/>
          <p:cNvSpPr/>
          <p:nvPr/>
        </p:nvSpPr>
        <p:spPr>
          <a:xfrm>
            <a:off x="892440" y="2278080"/>
            <a:ext cx="95040" cy="116640"/>
          </a:xfrm>
          <a:custGeom>
            <a:avLst/>
            <a:gdLst/>
            <a:ahLst/>
            <a:rect l="0" t="0" r="r" b="b"/>
            <a:pathLst>
              <a:path w="264" h="324">
                <a:moveTo>
                  <a:pt x="12" y="0"/>
                </a:moveTo>
                <a:lnTo>
                  <a:pt x="264" y="225"/>
                </a:lnTo>
                <a:cubicBezTo>
                  <a:pt x="264" y="225"/>
                  <a:pt x="214" y="291"/>
                  <a:pt x="114" y="324"/>
                </a:cubicBezTo>
                <a:lnTo>
                  <a:pt x="0" y="3"/>
                </a:lnTo>
                <a:lnTo>
                  <a:pt x="12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107" name=""/>
          <p:cNvSpPr/>
          <p:nvPr/>
        </p:nvSpPr>
        <p:spPr>
          <a:xfrm>
            <a:off x="890280" y="2265480"/>
            <a:ext cx="18360" cy="18000"/>
          </a:xfrm>
          <a:custGeom>
            <a:avLst/>
            <a:gdLst/>
            <a:ahLst/>
            <a:rect l="0" t="0" r="r" b="b"/>
            <a:pathLst>
              <a:path w="51" h="50">
                <a:moveTo>
                  <a:pt x="20" y="50"/>
                </a:moveTo>
                <a:cubicBezTo>
                  <a:pt x="15" y="50"/>
                  <a:pt x="10" y="48"/>
                  <a:pt x="7" y="45"/>
                </a:cubicBezTo>
                <a:cubicBezTo>
                  <a:pt x="-2" y="37"/>
                  <a:pt x="-2" y="25"/>
                  <a:pt x="7" y="17"/>
                </a:cubicBezTo>
                <a:lnTo>
                  <a:pt x="18" y="6"/>
                </a:lnTo>
                <a:cubicBezTo>
                  <a:pt x="25" y="-2"/>
                  <a:pt x="37" y="-2"/>
                  <a:pt x="44" y="6"/>
                </a:cubicBezTo>
                <a:cubicBezTo>
                  <a:pt x="53" y="13"/>
                  <a:pt x="53" y="26"/>
                  <a:pt x="44" y="34"/>
                </a:cubicBezTo>
                <a:lnTo>
                  <a:pt x="34" y="45"/>
                </a:lnTo>
                <a:cubicBezTo>
                  <a:pt x="30" y="48"/>
                  <a:pt x="25" y="50"/>
                  <a:pt x="20" y="5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08" name=""/>
          <p:cNvSpPr/>
          <p:nvPr/>
        </p:nvSpPr>
        <p:spPr>
          <a:xfrm>
            <a:off x="935280" y="2152440"/>
            <a:ext cx="83880" cy="83880"/>
          </a:xfrm>
          <a:custGeom>
            <a:avLst/>
            <a:gdLst/>
            <a:ahLst/>
            <a:rect l="0" t="0" r="r" b="b"/>
            <a:pathLst>
              <a:path w="233" h="233">
                <a:moveTo>
                  <a:pt x="4" y="133"/>
                </a:moveTo>
                <a:cubicBezTo>
                  <a:pt x="-4" y="174"/>
                  <a:pt x="4" y="224"/>
                  <a:pt x="4" y="224"/>
                </a:cubicBezTo>
                <a:lnTo>
                  <a:pt x="139" y="82"/>
                </a:lnTo>
                <a:cubicBezTo>
                  <a:pt x="145" y="54"/>
                  <a:pt x="129" y="7"/>
                  <a:pt x="107" y="1"/>
                </a:cubicBezTo>
                <a:cubicBezTo>
                  <a:pt x="84" y="-5"/>
                  <a:pt x="28" y="16"/>
                  <a:pt x="4" y="133"/>
                </a:cubicBezTo>
                <a:moveTo>
                  <a:pt x="100" y="230"/>
                </a:moveTo>
                <a:cubicBezTo>
                  <a:pt x="59" y="238"/>
                  <a:pt x="10" y="230"/>
                  <a:pt x="10" y="230"/>
                </a:cubicBezTo>
                <a:lnTo>
                  <a:pt x="152" y="94"/>
                </a:lnTo>
                <a:cubicBezTo>
                  <a:pt x="179" y="89"/>
                  <a:pt x="227" y="104"/>
                  <a:pt x="233" y="127"/>
                </a:cubicBezTo>
                <a:cubicBezTo>
                  <a:pt x="239" y="150"/>
                  <a:pt x="217" y="206"/>
                  <a:pt x="100" y="23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09" name=""/>
          <p:cNvSpPr/>
          <p:nvPr/>
        </p:nvSpPr>
        <p:spPr>
          <a:xfrm>
            <a:off x="896400" y="2174400"/>
            <a:ext cx="103320" cy="102960"/>
          </a:xfrm>
          <a:custGeom>
            <a:avLst/>
            <a:gdLst/>
            <a:ahLst/>
            <a:rect l="0" t="0" r="r" b="b"/>
            <a:pathLst>
              <a:path w="287" h="286">
                <a:moveTo>
                  <a:pt x="280" y="25"/>
                </a:moveTo>
                <a:lnTo>
                  <a:pt x="57" y="276"/>
                </a:lnTo>
                <a:cubicBezTo>
                  <a:pt x="50" y="283"/>
                  <a:pt x="25" y="293"/>
                  <a:pt x="9" y="277"/>
                </a:cubicBezTo>
                <a:cubicBezTo>
                  <a:pt x="-7" y="261"/>
                  <a:pt x="1" y="237"/>
                  <a:pt x="8" y="230"/>
                </a:cubicBezTo>
                <a:lnTo>
                  <a:pt x="262" y="6"/>
                </a:lnTo>
                <a:cubicBezTo>
                  <a:pt x="262" y="6"/>
                  <a:pt x="274" y="-6"/>
                  <a:pt x="284" y="3"/>
                </a:cubicBezTo>
                <a:cubicBezTo>
                  <a:pt x="293" y="12"/>
                  <a:pt x="280" y="25"/>
                  <a:pt x="280" y="25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747720" y="1311840"/>
            <a:ext cx="3036600" cy="541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2850" strike="noStrike" u="none">
                <a:solidFill>
                  <a:srgbClr val="224466"/>
                </a:solidFill>
                <a:effectLst/>
                <a:uFillTx/>
                <a:latin typeface="Meiryo"/>
                <a:ea typeface="Meiryo"/>
              </a:rPr>
              <a:t>V0</a:t>
            </a:r>
            <a:r>
              <a:rPr b="1" lang="ja-JP" sz="2850" strike="noStrike" u="none">
                <a:solidFill>
                  <a:srgbClr val="224466"/>
                </a:solidFill>
                <a:effectLst/>
                <a:uFillTx/>
                <a:latin typeface="Meiryo"/>
                <a:ea typeface="Meiryo"/>
              </a:rPr>
              <a:t>活⽤による成果</a:t>
            </a:r>
            <a:endParaRPr b="0" lang="en-US" sz="28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747720" y="2366280"/>
            <a:ext cx="2236320" cy="373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9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要件明確化への貢献</a:t>
            </a:r>
            <a:endParaRPr b="0" lang="en-US" sz="19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12" name=""/>
          <p:cNvSpPr/>
          <p:nvPr/>
        </p:nvSpPr>
        <p:spPr>
          <a:xfrm>
            <a:off x="914040" y="34099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30" y="144"/>
                  <a:pt x="121" y="149"/>
                  <a:pt x="111" y="153"/>
                </a:cubicBezTo>
                <a:cubicBezTo>
                  <a:pt x="102" y="157"/>
                  <a:pt x="91" y="159"/>
                  <a:pt x="81" y="159"/>
                </a:cubicBezTo>
                <a:cubicBezTo>
                  <a:pt x="70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1" y="120"/>
                  <a:pt x="7" y="110"/>
                </a:cubicBezTo>
                <a:cubicBezTo>
                  <a:pt x="3" y="101"/>
                  <a:pt x="0" y="90"/>
                  <a:pt x="0" y="79"/>
                </a:cubicBezTo>
                <a:cubicBezTo>
                  <a:pt x="0" y="68"/>
                  <a:pt x="3" y="58"/>
                  <a:pt x="7" y="49"/>
                </a:cubicBezTo>
                <a:cubicBezTo>
                  <a:pt x="11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70" y="0"/>
                  <a:pt x="81" y="0"/>
                </a:cubicBezTo>
                <a:cubicBezTo>
                  <a:pt x="91" y="0"/>
                  <a:pt x="102" y="2"/>
                  <a:pt x="111" y="6"/>
                </a:cubicBezTo>
                <a:cubicBezTo>
                  <a:pt x="121" y="10"/>
                  <a:pt x="130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747720" y="2914200"/>
            <a:ext cx="167148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410" strike="noStrike" u="none">
                <a:solidFill>
                  <a:srgbClr val="4488cc"/>
                </a:solidFill>
                <a:effectLst/>
                <a:uFillTx/>
                <a:latin typeface="Meiryo"/>
                <a:ea typeface="Meiryo"/>
              </a:rPr>
              <a:t>早期</a:t>
            </a:r>
            <a:r>
              <a:rPr b="1" lang="en-US" sz="1410" strike="noStrike" u="none">
                <a:solidFill>
                  <a:srgbClr val="4488cc"/>
                </a:solidFill>
                <a:effectLst/>
                <a:uFillTx/>
                <a:latin typeface="Meiryo"/>
                <a:ea typeface="Meiryo"/>
              </a:rPr>
              <a:t>UI</a:t>
            </a:r>
            <a:r>
              <a:rPr b="1" lang="ja-JP" sz="1410" strike="noStrike" u="none">
                <a:solidFill>
                  <a:srgbClr val="4488cc"/>
                </a:solidFill>
                <a:effectLst/>
                <a:uFillTx/>
                <a:latin typeface="Meiryo"/>
                <a:ea typeface="Meiryo"/>
              </a:rPr>
              <a:t>コンセンサス</a:t>
            </a:r>
            <a:endParaRPr b="0" lang="en-US" sz="141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14" name=""/>
          <p:cNvSpPr/>
          <p:nvPr/>
        </p:nvSpPr>
        <p:spPr>
          <a:xfrm>
            <a:off x="914040" y="37144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30" y="144"/>
                  <a:pt x="121" y="150"/>
                  <a:pt x="111" y="154"/>
                </a:cubicBezTo>
                <a:cubicBezTo>
                  <a:pt x="102" y="158"/>
                  <a:pt x="91" y="160"/>
                  <a:pt x="81" y="160"/>
                </a:cubicBezTo>
                <a:cubicBezTo>
                  <a:pt x="70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7" y="111"/>
                </a:cubicBezTo>
                <a:cubicBezTo>
                  <a:pt x="3" y="101"/>
                  <a:pt x="0" y="91"/>
                  <a:pt x="0" y="81"/>
                </a:cubicBezTo>
                <a:cubicBezTo>
                  <a:pt x="0" y="70"/>
                  <a:pt x="3" y="60"/>
                  <a:pt x="7" y="50"/>
                </a:cubicBezTo>
                <a:cubicBezTo>
                  <a:pt x="11" y="41"/>
                  <a:pt x="16" y="32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70" y="0"/>
                  <a:pt x="81" y="0"/>
                </a:cubicBezTo>
                <a:cubicBezTo>
                  <a:pt x="91" y="0"/>
                  <a:pt x="102" y="2"/>
                  <a:pt x="111" y="6"/>
                </a:cubicBezTo>
                <a:cubicBezTo>
                  <a:pt x="121" y="10"/>
                  <a:pt x="130" y="16"/>
                  <a:pt x="137" y="23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1090440" y="3313800"/>
            <a:ext cx="416052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従来︓ </a:t>
            </a:r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画⾯仕様書 → レビュー → 修正 → 再レビュー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1090440" y="3618720"/>
            <a:ext cx="494352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V0</a:t>
            </a:r>
            <a:r>
              <a:rPr b="1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活⽤後︓ </a:t>
            </a:r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画⾯</a:t>
            </a:r>
            <a:r>
              <a:rPr b="0" lang="en-US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PoC → </a:t>
            </a:r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即座に操作・確認 → リアルタイム修正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17" name=""/>
          <p:cNvSpPr/>
          <p:nvPr/>
        </p:nvSpPr>
        <p:spPr>
          <a:xfrm>
            <a:off x="914040" y="45813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30" y="143"/>
                  <a:pt x="121" y="149"/>
                  <a:pt x="111" y="154"/>
                </a:cubicBezTo>
                <a:cubicBezTo>
                  <a:pt x="102" y="158"/>
                  <a:pt x="91" y="160"/>
                  <a:pt x="81" y="160"/>
                </a:cubicBezTo>
                <a:cubicBezTo>
                  <a:pt x="70" y="160"/>
                  <a:pt x="59" y="158"/>
                  <a:pt x="49" y="154"/>
                </a:cubicBezTo>
                <a:cubicBezTo>
                  <a:pt x="40" y="149"/>
                  <a:pt x="31" y="143"/>
                  <a:pt x="24" y="135"/>
                </a:cubicBezTo>
                <a:cubicBezTo>
                  <a:pt x="16" y="128"/>
                  <a:pt x="11" y="119"/>
                  <a:pt x="7" y="110"/>
                </a:cubicBezTo>
                <a:cubicBezTo>
                  <a:pt x="3" y="100"/>
                  <a:pt x="0" y="90"/>
                  <a:pt x="0" y="79"/>
                </a:cubicBezTo>
                <a:cubicBezTo>
                  <a:pt x="0" y="69"/>
                  <a:pt x="3" y="59"/>
                  <a:pt x="7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70" y="0"/>
                  <a:pt x="81" y="0"/>
                </a:cubicBezTo>
                <a:cubicBezTo>
                  <a:pt x="91" y="0"/>
                  <a:pt x="102" y="2"/>
                  <a:pt x="111" y="6"/>
                </a:cubicBezTo>
                <a:cubicBezTo>
                  <a:pt x="121" y="10"/>
                  <a:pt x="130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747720" y="4076280"/>
            <a:ext cx="215856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410" strike="noStrike" u="none">
                <a:solidFill>
                  <a:srgbClr val="4488cc"/>
                </a:solidFill>
                <a:effectLst/>
                <a:uFillTx/>
                <a:latin typeface="Meiryo"/>
                <a:ea typeface="Meiryo"/>
              </a:rPr>
              <a:t>バックエンド処理の可視化</a:t>
            </a:r>
            <a:endParaRPr b="0" lang="en-US" sz="141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19" name=""/>
          <p:cNvSpPr/>
          <p:nvPr/>
        </p:nvSpPr>
        <p:spPr>
          <a:xfrm>
            <a:off x="914040" y="48765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30" y="144"/>
                  <a:pt x="121" y="150"/>
                  <a:pt x="111" y="154"/>
                </a:cubicBezTo>
                <a:cubicBezTo>
                  <a:pt x="102" y="158"/>
                  <a:pt x="91" y="160"/>
                  <a:pt x="81" y="160"/>
                </a:cubicBezTo>
                <a:cubicBezTo>
                  <a:pt x="70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0"/>
                  <a:pt x="7" y="110"/>
                </a:cubicBezTo>
                <a:cubicBezTo>
                  <a:pt x="3" y="100"/>
                  <a:pt x="0" y="90"/>
                  <a:pt x="0" y="80"/>
                </a:cubicBezTo>
                <a:cubicBezTo>
                  <a:pt x="0" y="69"/>
                  <a:pt x="3" y="59"/>
                  <a:pt x="7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70" y="0"/>
                  <a:pt x="81" y="0"/>
                </a:cubicBezTo>
                <a:cubicBezTo>
                  <a:pt x="91" y="0"/>
                  <a:pt x="102" y="2"/>
                  <a:pt x="111" y="6"/>
                </a:cubicBezTo>
                <a:cubicBezTo>
                  <a:pt x="121" y="10"/>
                  <a:pt x="130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1090440" y="4485600"/>
            <a:ext cx="324396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画⾯操作フローでビジネスロジックを体感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21" name=""/>
          <p:cNvSpPr/>
          <p:nvPr/>
        </p:nvSpPr>
        <p:spPr>
          <a:xfrm>
            <a:off x="914040" y="51814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30" y="144"/>
                  <a:pt x="121" y="150"/>
                  <a:pt x="111" y="154"/>
                </a:cubicBezTo>
                <a:cubicBezTo>
                  <a:pt x="102" y="158"/>
                  <a:pt x="91" y="160"/>
                  <a:pt x="81" y="160"/>
                </a:cubicBezTo>
                <a:cubicBezTo>
                  <a:pt x="70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1" y="120"/>
                  <a:pt x="7" y="111"/>
                </a:cubicBezTo>
                <a:cubicBezTo>
                  <a:pt x="3" y="101"/>
                  <a:pt x="0" y="91"/>
                  <a:pt x="0" y="80"/>
                </a:cubicBezTo>
                <a:cubicBezTo>
                  <a:pt x="0" y="70"/>
                  <a:pt x="3" y="59"/>
                  <a:pt x="7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70" y="0"/>
                  <a:pt x="81" y="0"/>
                </a:cubicBezTo>
                <a:cubicBezTo>
                  <a:pt x="91" y="0"/>
                  <a:pt x="102" y="2"/>
                  <a:pt x="111" y="6"/>
                </a:cubicBezTo>
                <a:cubicBezTo>
                  <a:pt x="121" y="10"/>
                  <a:pt x="130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1090440" y="4780800"/>
            <a:ext cx="273168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データの流れを具体的にイメージ化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pic>
        <p:nvPicPr>
          <p:cNvPr id="123" name="" descr=""/>
          <p:cNvPicPr/>
          <p:nvPr/>
        </p:nvPicPr>
        <p:blipFill>
          <a:blip r:embed="rId2"/>
          <a:stretch/>
        </p:blipFill>
        <p:spPr>
          <a:xfrm>
            <a:off x="380880" y="295200"/>
            <a:ext cx="18950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4" name=""/>
          <p:cNvSpPr txBox="1"/>
          <p:nvPr/>
        </p:nvSpPr>
        <p:spPr>
          <a:xfrm>
            <a:off x="1090440" y="5085720"/>
            <a:ext cx="221976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例外処理パターンの早期発⾒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285840" y="6400080"/>
            <a:ext cx="62528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Copyright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（</a:t>
            </a:r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c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）</a:t>
            </a:r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2025 Software agency system Co., Ltd. All Rights Reserved.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11764440" y="6310800"/>
            <a:ext cx="228240" cy="34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Meiryo"/>
                <a:ea typeface="Meiryo"/>
              </a:rPr>
              <a:t>6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0" y="-1440"/>
            <a:ext cx="12191760" cy="6859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1" name=""/>
          <p:cNvSpPr/>
          <p:nvPr/>
        </p:nvSpPr>
        <p:spPr>
          <a:xfrm>
            <a:off x="752400" y="2562120"/>
            <a:ext cx="47880" cy="314640"/>
          </a:xfrm>
          <a:custGeom>
            <a:avLst/>
            <a:gdLst/>
            <a:ahLst/>
            <a:rect l="0" t="0" r="r" b="b"/>
            <a:pathLst>
              <a:path w="133" h="874">
                <a:moveTo>
                  <a:pt x="0" y="0"/>
                </a:moveTo>
                <a:lnTo>
                  <a:pt x="133" y="0"/>
                </a:lnTo>
                <a:lnTo>
                  <a:pt x="133" y="874"/>
                </a:lnTo>
                <a:lnTo>
                  <a:pt x="0" y="874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32" name=""/>
          <p:cNvSpPr/>
          <p:nvPr/>
        </p:nvSpPr>
        <p:spPr>
          <a:xfrm>
            <a:off x="819360" y="1848600"/>
            <a:ext cx="151920" cy="191160"/>
          </a:xfrm>
          <a:custGeom>
            <a:avLst/>
            <a:gdLst/>
            <a:ahLst/>
            <a:rect l="0" t="0" r="r" b="b"/>
            <a:pathLst>
              <a:path w="422" h="531">
                <a:moveTo>
                  <a:pt x="422" y="209"/>
                </a:moveTo>
                <a:cubicBezTo>
                  <a:pt x="422" y="332"/>
                  <a:pt x="326" y="351"/>
                  <a:pt x="326" y="467"/>
                </a:cubicBezTo>
                <a:cubicBezTo>
                  <a:pt x="326" y="526"/>
                  <a:pt x="267" y="531"/>
                  <a:pt x="221" y="531"/>
                </a:cubicBezTo>
                <a:cubicBezTo>
                  <a:pt x="182" y="531"/>
                  <a:pt x="95" y="516"/>
                  <a:pt x="95" y="467"/>
                </a:cubicBezTo>
                <a:cubicBezTo>
                  <a:pt x="95" y="351"/>
                  <a:pt x="0" y="332"/>
                  <a:pt x="0" y="209"/>
                </a:cubicBezTo>
                <a:cubicBezTo>
                  <a:pt x="0" y="94"/>
                  <a:pt x="102" y="0"/>
                  <a:pt x="213" y="0"/>
                </a:cubicBezTo>
                <a:cubicBezTo>
                  <a:pt x="324" y="0"/>
                  <a:pt x="422" y="94"/>
                  <a:pt x="422" y="209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33" name=""/>
          <p:cNvSpPr/>
          <p:nvPr/>
        </p:nvSpPr>
        <p:spPr>
          <a:xfrm>
            <a:off x="866520" y="2067480"/>
            <a:ext cx="57600" cy="21240"/>
          </a:xfrm>
          <a:custGeom>
            <a:avLst/>
            <a:gdLst/>
            <a:ahLst/>
            <a:rect l="0" t="0" r="r" b="b"/>
            <a:pathLst>
              <a:path w="160" h="59">
                <a:moveTo>
                  <a:pt x="160" y="10"/>
                </a:moveTo>
                <a:cubicBezTo>
                  <a:pt x="160" y="26"/>
                  <a:pt x="118" y="59"/>
                  <a:pt x="81" y="59"/>
                </a:cubicBezTo>
                <a:cubicBezTo>
                  <a:pt x="43" y="59"/>
                  <a:pt x="0" y="26"/>
                  <a:pt x="0" y="10"/>
                </a:cubicBezTo>
                <a:cubicBezTo>
                  <a:pt x="0" y="-5"/>
                  <a:pt x="43" y="1"/>
                  <a:pt x="81" y="1"/>
                </a:cubicBezTo>
                <a:cubicBezTo>
                  <a:pt x="118" y="1"/>
                  <a:pt x="160" y="-5"/>
                  <a:pt x="160" y="1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34" name=""/>
          <p:cNvSpPr/>
          <p:nvPr/>
        </p:nvSpPr>
        <p:spPr>
          <a:xfrm>
            <a:off x="860760" y="1916280"/>
            <a:ext cx="69120" cy="117000"/>
          </a:xfrm>
          <a:custGeom>
            <a:avLst/>
            <a:gdLst/>
            <a:ahLst/>
            <a:rect l="0" t="0" r="r" b="b"/>
            <a:pathLst>
              <a:path w="192" h="325">
                <a:moveTo>
                  <a:pt x="186" y="5"/>
                </a:moveTo>
                <a:cubicBezTo>
                  <a:pt x="178" y="-2"/>
                  <a:pt x="166" y="-2"/>
                  <a:pt x="159" y="5"/>
                </a:cubicBezTo>
                <a:lnTo>
                  <a:pt x="96" y="69"/>
                </a:lnTo>
                <a:lnTo>
                  <a:pt x="33" y="5"/>
                </a:lnTo>
                <a:cubicBezTo>
                  <a:pt x="25" y="-2"/>
                  <a:pt x="13" y="-2"/>
                  <a:pt x="6" y="5"/>
                </a:cubicBezTo>
                <a:cubicBezTo>
                  <a:pt x="-2" y="13"/>
                  <a:pt x="-2" y="26"/>
                  <a:pt x="6" y="33"/>
                </a:cubicBezTo>
                <a:lnTo>
                  <a:pt x="76" y="104"/>
                </a:lnTo>
                <a:lnTo>
                  <a:pt x="76" y="306"/>
                </a:lnTo>
                <a:cubicBezTo>
                  <a:pt x="76" y="317"/>
                  <a:pt x="85" y="325"/>
                  <a:pt x="96" y="325"/>
                </a:cubicBezTo>
                <a:cubicBezTo>
                  <a:pt x="106" y="325"/>
                  <a:pt x="115" y="317"/>
                  <a:pt x="115" y="306"/>
                </a:cubicBezTo>
                <a:lnTo>
                  <a:pt x="115" y="104"/>
                </a:lnTo>
                <a:lnTo>
                  <a:pt x="186" y="33"/>
                </a:lnTo>
                <a:cubicBezTo>
                  <a:pt x="194" y="26"/>
                  <a:pt x="194" y="13"/>
                  <a:pt x="186" y="5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35" name=""/>
          <p:cNvSpPr/>
          <p:nvPr/>
        </p:nvSpPr>
        <p:spPr>
          <a:xfrm>
            <a:off x="853920" y="2019600"/>
            <a:ext cx="82800" cy="55440"/>
          </a:xfrm>
          <a:custGeom>
            <a:avLst/>
            <a:gdLst/>
            <a:ahLst/>
            <a:rect l="0" t="0" r="r" b="b"/>
            <a:pathLst>
              <a:path w="230" h="154">
                <a:moveTo>
                  <a:pt x="230" y="116"/>
                </a:moveTo>
                <a:cubicBezTo>
                  <a:pt x="230" y="137"/>
                  <a:pt x="213" y="154"/>
                  <a:pt x="192" y="154"/>
                </a:cubicBezTo>
                <a:lnTo>
                  <a:pt x="39" y="154"/>
                </a:lnTo>
                <a:cubicBezTo>
                  <a:pt x="17" y="154"/>
                  <a:pt x="0" y="137"/>
                  <a:pt x="0" y="116"/>
                </a:cubicBezTo>
                <a:lnTo>
                  <a:pt x="0" y="0"/>
                </a:lnTo>
                <a:lnTo>
                  <a:pt x="230" y="0"/>
                </a:lnTo>
                <a:lnTo>
                  <a:pt x="230" y="116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36" name=""/>
          <p:cNvSpPr/>
          <p:nvPr/>
        </p:nvSpPr>
        <p:spPr>
          <a:xfrm>
            <a:off x="847080" y="2012760"/>
            <a:ext cx="96840" cy="55440"/>
          </a:xfrm>
          <a:custGeom>
            <a:avLst/>
            <a:gdLst/>
            <a:ahLst/>
            <a:rect l="0" t="0" r="r" b="b"/>
            <a:pathLst>
              <a:path w="269" h="154">
                <a:moveTo>
                  <a:pt x="19" y="154"/>
                </a:moveTo>
                <a:cubicBezTo>
                  <a:pt x="10" y="154"/>
                  <a:pt x="2" y="147"/>
                  <a:pt x="0" y="138"/>
                </a:cubicBezTo>
                <a:cubicBezTo>
                  <a:pt x="-2" y="128"/>
                  <a:pt x="5" y="118"/>
                  <a:pt x="16" y="116"/>
                </a:cubicBezTo>
                <a:lnTo>
                  <a:pt x="246" y="77"/>
                </a:lnTo>
                <a:cubicBezTo>
                  <a:pt x="256" y="75"/>
                  <a:pt x="266" y="82"/>
                  <a:pt x="268" y="92"/>
                </a:cubicBezTo>
                <a:cubicBezTo>
                  <a:pt x="270" y="103"/>
                  <a:pt x="263" y="114"/>
                  <a:pt x="252" y="115"/>
                </a:cubicBezTo>
                <a:lnTo>
                  <a:pt x="22" y="154"/>
                </a:lnTo>
                <a:cubicBezTo>
                  <a:pt x="21" y="154"/>
                  <a:pt x="20" y="154"/>
                  <a:pt x="19" y="154"/>
                </a:cubicBezTo>
                <a:moveTo>
                  <a:pt x="19" y="76"/>
                </a:moveTo>
                <a:cubicBezTo>
                  <a:pt x="10" y="76"/>
                  <a:pt x="2" y="70"/>
                  <a:pt x="0" y="60"/>
                </a:cubicBezTo>
                <a:cubicBezTo>
                  <a:pt x="-2" y="50"/>
                  <a:pt x="5" y="40"/>
                  <a:pt x="16" y="39"/>
                </a:cubicBezTo>
                <a:lnTo>
                  <a:pt x="246" y="0"/>
                </a:lnTo>
                <a:cubicBezTo>
                  <a:pt x="256" y="-2"/>
                  <a:pt x="266" y="6"/>
                  <a:pt x="268" y="16"/>
                </a:cubicBezTo>
                <a:cubicBezTo>
                  <a:pt x="270" y="26"/>
                  <a:pt x="263" y="36"/>
                  <a:pt x="252" y="38"/>
                </a:cubicBezTo>
                <a:lnTo>
                  <a:pt x="22" y="76"/>
                </a:lnTo>
                <a:cubicBezTo>
                  <a:pt x="21" y="76"/>
                  <a:pt x="20" y="76"/>
                  <a:pt x="19" y="76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747720" y="1006920"/>
            <a:ext cx="6140880" cy="541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850" strike="noStrike" u="none">
                <a:solidFill>
                  <a:srgbClr val="224466"/>
                </a:solidFill>
                <a:effectLst/>
                <a:uFillTx/>
                <a:latin typeface="Meiryo"/>
                <a:ea typeface="Meiryo"/>
              </a:rPr>
              <a:t>クライアントとの要件確認セッション</a:t>
            </a:r>
            <a:endParaRPr b="0" lang="en-US" sz="28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747720" y="2061720"/>
            <a:ext cx="994320" cy="373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9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実際の声</a:t>
            </a:r>
            <a:endParaRPr b="0" lang="en-US" sz="19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1004760" y="2559240"/>
            <a:ext cx="6264360" cy="3128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650" strike="noStrike" u="none">
                <a:solidFill>
                  <a:srgbClr val="59636e"/>
                </a:solidFill>
                <a:effectLst/>
                <a:uFillTx/>
                <a:latin typeface="Meiryo"/>
                <a:ea typeface="Meiryo"/>
              </a:rPr>
              <a:t>「画⾯を実際に触れるので、要件のイメージが格段に掴みやすい」</a:t>
            </a:r>
            <a:endParaRPr b="0" lang="en-US" sz="16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747720" y="3076200"/>
            <a:ext cx="143928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410" strike="noStrike" u="none">
                <a:solidFill>
                  <a:srgbClr val="4488cc"/>
                </a:solidFill>
                <a:effectLst/>
                <a:uFillTx/>
                <a:latin typeface="Meiryo"/>
                <a:ea typeface="Meiryo"/>
              </a:rPr>
              <a:t>セッションの流れ</a:t>
            </a:r>
            <a:endParaRPr b="0" lang="en-US" sz="141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865800" y="3475800"/>
            <a:ext cx="247176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1. V0</a:t>
            </a:r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で作成した</a:t>
            </a:r>
            <a:r>
              <a:rPr b="0" lang="en-US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PoC</a:t>
            </a:r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を画⾯共有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865800" y="3780720"/>
            <a:ext cx="227268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2. </a:t>
            </a:r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クライアントが実際に操作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865800" y="4075920"/>
            <a:ext cx="2955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3. </a:t>
            </a:r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リアルタイムでフィードバック収集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44" name=""/>
          <p:cNvSpPr/>
          <p:nvPr/>
        </p:nvSpPr>
        <p:spPr>
          <a:xfrm>
            <a:off x="914040" y="48862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30" y="144"/>
                  <a:pt x="121" y="149"/>
                  <a:pt x="111" y="153"/>
                </a:cubicBezTo>
                <a:cubicBezTo>
                  <a:pt x="102" y="157"/>
                  <a:pt x="91" y="159"/>
                  <a:pt x="81" y="159"/>
                </a:cubicBezTo>
                <a:cubicBezTo>
                  <a:pt x="70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1" y="120"/>
                  <a:pt x="7" y="110"/>
                </a:cubicBezTo>
                <a:cubicBezTo>
                  <a:pt x="3" y="101"/>
                  <a:pt x="0" y="90"/>
                  <a:pt x="0" y="79"/>
                </a:cubicBezTo>
                <a:cubicBezTo>
                  <a:pt x="0" y="68"/>
                  <a:pt x="3" y="58"/>
                  <a:pt x="7" y="49"/>
                </a:cubicBezTo>
                <a:cubicBezTo>
                  <a:pt x="11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70" y="0"/>
                  <a:pt x="81" y="0"/>
                </a:cubicBezTo>
                <a:cubicBezTo>
                  <a:pt x="91" y="0"/>
                  <a:pt x="102" y="2"/>
                  <a:pt x="111" y="6"/>
                </a:cubicBezTo>
                <a:cubicBezTo>
                  <a:pt x="121" y="10"/>
                  <a:pt x="130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865800" y="4380840"/>
            <a:ext cx="17604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4. </a:t>
            </a:r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その場で修正・改善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46" name=""/>
          <p:cNvSpPr/>
          <p:nvPr/>
        </p:nvSpPr>
        <p:spPr>
          <a:xfrm>
            <a:off x="914040" y="51814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30" y="144"/>
                  <a:pt x="121" y="150"/>
                  <a:pt x="111" y="154"/>
                </a:cubicBezTo>
                <a:cubicBezTo>
                  <a:pt x="102" y="158"/>
                  <a:pt x="91" y="160"/>
                  <a:pt x="81" y="160"/>
                </a:cubicBezTo>
                <a:cubicBezTo>
                  <a:pt x="70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1" y="120"/>
                  <a:pt x="7" y="111"/>
                </a:cubicBezTo>
                <a:cubicBezTo>
                  <a:pt x="3" y="101"/>
                  <a:pt x="0" y="91"/>
                  <a:pt x="0" y="80"/>
                </a:cubicBezTo>
                <a:cubicBezTo>
                  <a:pt x="0" y="70"/>
                  <a:pt x="3" y="59"/>
                  <a:pt x="7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70" y="0"/>
                  <a:pt x="81" y="0"/>
                </a:cubicBezTo>
                <a:cubicBezTo>
                  <a:pt x="91" y="0"/>
                  <a:pt x="102" y="2"/>
                  <a:pt x="111" y="6"/>
                </a:cubicBezTo>
                <a:cubicBezTo>
                  <a:pt x="121" y="10"/>
                  <a:pt x="130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090440" y="4790160"/>
            <a:ext cx="25610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操作性への具体的フィードバック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48" name=""/>
          <p:cNvSpPr/>
          <p:nvPr/>
        </p:nvSpPr>
        <p:spPr>
          <a:xfrm>
            <a:off x="914040" y="54860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2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30" y="144"/>
                  <a:pt x="121" y="150"/>
                  <a:pt x="111" y="154"/>
                </a:cubicBezTo>
                <a:cubicBezTo>
                  <a:pt x="102" y="158"/>
                  <a:pt x="91" y="160"/>
                  <a:pt x="81" y="160"/>
                </a:cubicBezTo>
                <a:cubicBezTo>
                  <a:pt x="70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1" y="121"/>
                  <a:pt x="7" y="111"/>
                </a:cubicBezTo>
                <a:cubicBezTo>
                  <a:pt x="3" y="102"/>
                  <a:pt x="0" y="91"/>
                  <a:pt x="0" y="81"/>
                </a:cubicBezTo>
                <a:cubicBezTo>
                  <a:pt x="0" y="70"/>
                  <a:pt x="3" y="60"/>
                  <a:pt x="7" y="50"/>
                </a:cubicBezTo>
                <a:cubicBezTo>
                  <a:pt x="11" y="41"/>
                  <a:pt x="16" y="32"/>
                  <a:pt x="24" y="25"/>
                </a:cubicBezTo>
                <a:cubicBezTo>
                  <a:pt x="31" y="17"/>
                  <a:pt x="40" y="12"/>
                  <a:pt x="49" y="7"/>
                </a:cubicBezTo>
                <a:cubicBezTo>
                  <a:pt x="59" y="3"/>
                  <a:pt x="70" y="0"/>
                  <a:pt x="81" y="0"/>
                </a:cubicBezTo>
                <a:cubicBezTo>
                  <a:pt x="91" y="0"/>
                  <a:pt x="102" y="3"/>
                  <a:pt x="111" y="7"/>
                </a:cubicBezTo>
                <a:cubicBezTo>
                  <a:pt x="121" y="12"/>
                  <a:pt x="130" y="17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1090440" y="5085720"/>
            <a:ext cx="170748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業務フローの改善提案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pic>
        <p:nvPicPr>
          <p:cNvPr id="150" name="" descr=""/>
          <p:cNvPicPr/>
          <p:nvPr/>
        </p:nvPicPr>
        <p:blipFill>
          <a:blip r:embed="rId2"/>
          <a:stretch/>
        </p:blipFill>
        <p:spPr>
          <a:xfrm>
            <a:off x="380880" y="295200"/>
            <a:ext cx="18950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1" name=""/>
          <p:cNvSpPr txBox="1"/>
          <p:nvPr/>
        </p:nvSpPr>
        <p:spPr>
          <a:xfrm>
            <a:off x="1090440" y="5390280"/>
            <a:ext cx="15368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追加要件の早期発⾒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285840" y="6400080"/>
            <a:ext cx="62528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Copyright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（</a:t>
            </a:r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c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）</a:t>
            </a:r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2025 Software agency system Co., Ltd. All Rights Reserved.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11764440" y="6310800"/>
            <a:ext cx="228240" cy="34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Meiryo"/>
                <a:ea typeface="Meiryo"/>
              </a:rPr>
              <a:t>7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pic>
        <p:nvPicPr>
          <p:cNvPr id="157" name="" descr=""/>
          <p:cNvPicPr/>
          <p:nvPr/>
        </p:nvPicPr>
        <p:blipFill>
          <a:blip r:embed="rId1"/>
          <a:stretch/>
        </p:blipFill>
        <p:spPr>
          <a:xfrm>
            <a:off x="0" y="-1440"/>
            <a:ext cx="12191760" cy="6859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8" name=""/>
          <p:cNvSpPr/>
          <p:nvPr/>
        </p:nvSpPr>
        <p:spPr>
          <a:xfrm>
            <a:off x="778320" y="1792800"/>
            <a:ext cx="172080" cy="172080"/>
          </a:xfrm>
          <a:custGeom>
            <a:avLst/>
            <a:gdLst/>
            <a:ahLst/>
            <a:rect l="0" t="0" r="r" b="b"/>
            <a:pathLst>
              <a:path w="478" h="478">
                <a:moveTo>
                  <a:pt x="0" y="134"/>
                </a:moveTo>
                <a:lnTo>
                  <a:pt x="153" y="0"/>
                </a:lnTo>
                <a:lnTo>
                  <a:pt x="458" y="19"/>
                </a:lnTo>
                <a:lnTo>
                  <a:pt x="478" y="325"/>
                </a:lnTo>
                <a:lnTo>
                  <a:pt x="344" y="478"/>
                </a:lnTo>
                <a:cubicBezTo>
                  <a:pt x="344" y="478"/>
                  <a:pt x="344" y="364"/>
                  <a:pt x="229" y="249"/>
                </a:cubicBezTo>
                <a:cubicBezTo>
                  <a:pt x="114" y="134"/>
                  <a:pt x="0" y="134"/>
                  <a:pt x="0" y="134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159" name=""/>
          <p:cNvSpPr/>
          <p:nvPr/>
        </p:nvSpPr>
        <p:spPr>
          <a:xfrm>
            <a:off x="777960" y="1869480"/>
            <a:ext cx="96840" cy="95400"/>
          </a:xfrm>
          <a:custGeom>
            <a:avLst/>
            <a:gdLst/>
            <a:ahLst/>
            <a:rect l="0" t="0" r="r" b="b"/>
            <a:pathLst>
              <a:path w="269" h="265">
                <a:moveTo>
                  <a:pt x="0" y="265"/>
                </a:moveTo>
                <a:cubicBezTo>
                  <a:pt x="0" y="265"/>
                  <a:pt x="0" y="112"/>
                  <a:pt x="57" y="54"/>
                </a:cubicBezTo>
                <a:cubicBezTo>
                  <a:pt x="115" y="-4"/>
                  <a:pt x="269" y="0"/>
                  <a:pt x="269" y="0"/>
                </a:cubicBezTo>
                <a:cubicBezTo>
                  <a:pt x="269" y="0"/>
                  <a:pt x="269" y="150"/>
                  <a:pt x="212" y="208"/>
                </a:cubicBezTo>
                <a:cubicBezTo>
                  <a:pt x="155" y="265"/>
                  <a:pt x="0" y="265"/>
                  <a:pt x="0" y="26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60" name=""/>
          <p:cNvSpPr/>
          <p:nvPr/>
        </p:nvSpPr>
        <p:spPr>
          <a:xfrm>
            <a:off x="805680" y="1882080"/>
            <a:ext cx="55440" cy="55440"/>
          </a:xfrm>
          <a:custGeom>
            <a:avLst/>
            <a:gdLst/>
            <a:ahLst/>
            <a:rect l="0" t="0" r="r" b="b"/>
            <a:pathLst>
              <a:path w="154" h="154">
                <a:moveTo>
                  <a:pt x="154" y="77"/>
                </a:moveTo>
                <a:cubicBezTo>
                  <a:pt x="154" y="88"/>
                  <a:pt x="152" y="97"/>
                  <a:pt x="148" y="107"/>
                </a:cubicBezTo>
                <a:cubicBezTo>
                  <a:pt x="144" y="116"/>
                  <a:pt x="139" y="124"/>
                  <a:pt x="132" y="131"/>
                </a:cubicBezTo>
                <a:cubicBezTo>
                  <a:pt x="124" y="139"/>
                  <a:pt x="115" y="144"/>
                  <a:pt x="106" y="148"/>
                </a:cubicBezTo>
                <a:cubicBezTo>
                  <a:pt x="96" y="152"/>
                  <a:pt x="87" y="154"/>
                  <a:pt x="77" y="154"/>
                </a:cubicBezTo>
                <a:cubicBezTo>
                  <a:pt x="66" y="154"/>
                  <a:pt x="57" y="152"/>
                  <a:pt x="47" y="148"/>
                </a:cubicBezTo>
                <a:cubicBezTo>
                  <a:pt x="38" y="144"/>
                  <a:pt x="30" y="139"/>
                  <a:pt x="23" y="131"/>
                </a:cubicBezTo>
                <a:cubicBezTo>
                  <a:pt x="15" y="124"/>
                  <a:pt x="10" y="116"/>
                  <a:pt x="6" y="107"/>
                </a:cubicBezTo>
                <a:cubicBezTo>
                  <a:pt x="2" y="97"/>
                  <a:pt x="0" y="88"/>
                  <a:pt x="0" y="77"/>
                </a:cubicBezTo>
                <a:cubicBezTo>
                  <a:pt x="0" y="67"/>
                  <a:pt x="2" y="58"/>
                  <a:pt x="6" y="48"/>
                </a:cubicBezTo>
                <a:cubicBezTo>
                  <a:pt x="10" y="39"/>
                  <a:pt x="15" y="31"/>
                  <a:pt x="23" y="23"/>
                </a:cubicBezTo>
                <a:cubicBezTo>
                  <a:pt x="30" y="15"/>
                  <a:pt x="38" y="10"/>
                  <a:pt x="47" y="6"/>
                </a:cubicBezTo>
                <a:cubicBezTo>
                  <a:pt x="57" y="2"/>
                  <a:pt x="66" y="0"/>
                  <a:pt x="77" y="0"/>
                </a:cubicBezTo>
                <a:cubicBezTo>
                  <a:pt x="87" y="0"/>
                  <a:pt x="96" y="2"/>
                  <a:pt x="106" y="6"/>
                </a:cubicBezTo>
                <a:cubicBezTo>
                  <a:pt x="115" y="10"/>
                  <a:pt x="124" y="15"/>
                  <a:pt x="132" y="23"/>
                </a:cubicBezTo>
                <a:cubicBezTo>
                  <a:pt x="139" y="31"/>
                  <a:pt x="144" y="39"/>
                  <a:pt x="148" y="48"/>
                </a:cubicBezTo>
                <a:cubicBezTo>
                  <a:pt x="152" y="58"/>
                  <a:pt x="154" y="67"/>
                  <a:pt x="154" y="77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61" name=""/>
          <p:cNvSpPr/>
          <p:nvPr/>
        </p:nvSpPr>
        <p:spPr>
          <a:xfrm>
            <a:off x="831960" y="1723680"/>
            <a:ext cx="187560" cy="187560"/>
          </a:xfrm>
          <a:custGeom>
            <a:avLst/>
            <a:gdLst/>
            <a:ahLst/>
            <a:rect l="0" t="0" r="r" b="b"/>
            <a:pathLst>
              <a:path w="521" h="521">
                <a:moveTo>
                  <a:pt x="521" y="0"/>
                </a:moveTo>
                <a:cubicBezTo>
                  <a:pt x="521" y="0"/>
                  <a:pt x="329" y="0"/>
                  <a:pt x="100" y="193"/>
                </a:cubicBezTo>
                <a:cubicBezTo>
                  <a:pt x="-16" y="288"/>
                  <a:pt x="-16" y="460"/>
                  <a:pt x="23" y="498"/>
                </a:cubicBezTo>
                <a:cubicBezTo>
                  <a:pt x="62" y="537"/>
                  <a:pt x="234" y="537"/>
                  <a:pt x="329" y="422"/>
                </a:cubicBezTo>
                <a:cubicBezTo>
                  <a:pt x="521" y="193"/>
                  <a:pt x="521" y="0"/>
                  <a:pt x="521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62" name=""/>
          <p:cNvSpPr/>
          <p:nvPr/>
        </p:nvSpPr>
        <p:spPr>
          <a:xfrm>
            <a:off x="932040" y="1758240"/>
            <a:ext cx="52920" cy="52920"/>
          </a:xfrm>
          <a:custGeom>
            <a:avLst/>
            <a:gdLst/>
            <a:ahLst/>
            <a:rect l="0" t="0" r="r" b="b"/>
            <a:pathLst>
              <a:path w="147" h="147">
                <a:moveTo>
                  <a:pt x="70" y="0"/>
                </a:moveTo>
                <a:cubicBezTo>
                  <a:pt x="39" y="0"/>
                  <a:pt x="12" y="19"/>
                  <a:pt x="0" y="45"/>
                </a:cubicBezTo>
                <a:cubicBezTo>
                  <a:pt x="10" y="41"/>
                  <a:pt x="20" y="38"/>
                  <a:pt x="31" y="38"/>
                </a:cubicBezTo>
                <a:cubicBezTo>
                  <a:pt x="74" y="38"/>
                  <a:pt x="108" y="72"/>
                  <a:pt x="108" y="115"/>
                </a:cubicBezTo>
                <a:cubicBezTo>
                  <a:pt x="108" y="127"/>
                  <a:pt x="105" y="137"/>
                  <a:pt x="101" y="147"/>
                </a:cubicBezTo>
                <a:cubicBezTo>
                  <a:pt x="128" y="135"/>
                  <a:pt x="147" y="107"/>
                  <a:pt x="147" y="76"/>
                </a:cubicBezTo>
                <a:cubicBezTo>
                  <a:pt x="147" y="34"/>
                  <a:pt x="113" y="0"/>
                  <a:pt x="70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163" name=""/>
          <p:cNvSpPr/>
          <p:nvPr/>
        </p:nvSpPr>
        <p:spPr>
          <a:xfrm>
            <a:off x="826200" y="1812960"/>
            <a:ext cx="104040" cy="104040"/>
          </a:xfrm>
          <a:custGeom>
            <a:avLst/>
            <a:gdLst/>
            <a:ahLst/>
            <a:rect l="0" t="0" r="r" b="b"/>
            <a:pathLst>
              <a:path w="289" h="289">
                <a:moveTo>
                  <a:pt x="0" y="289"/>
                </a:moveTo>
                <a:cubicBezTo>
                  <a:pt x="0" y="289"/>
                  <a:pt x="0" y="211"/>
                  <a:pt x="20" y="192"/>
                </a:cubicBezTo>
                <a:cubicBezTo>
                  <a:pt x="39" y="173"/>
                  <a:pt x="269" y="-19"/>
                  <a:pt x="288" y="1"/>
                </a:cubicBezTo>
                <a:cubicBezTo>
                  <a:pt x="307" y="20"/>
                  <a:pt x="115" y="249"/>
                  <a:pt x="96" y="268"/>
                </a:cubicBezTo>
                <a:cubicBezTo>
                  <a:pt x="77" y="289"/>
                  <a:pt x="0" y="289"/>
                  <a:pt x="0" y="289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747720" y="883080"/>
            <a:ext cx="3973680" cy="541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850" strike="noStrike" u="none">
                <a:solidFill>
                  <a:srgbClr val="224466"/>
                </a:solidFill>
                <a:effectLst/>
                <a:uFillTx/>
                <a:latin typeface="Meiryo"/>
                <a:ea typeface="Meiryo"/>
              </a:rPr>
              <a:t>開発効率化への直接貢献</a:t>
            </a:r>
            <a:endParaRPr b="0" lang="en-US" sz="28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747720" y="1937880"/>
            <a:ext cx="2484720" cy="373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9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ソース資産の継続活⽤</a:t>
            </a:r>
            <a:endParaRPr b="0" lang="en-US" sz="19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66" name=""/>
          <p:cNvSpPr/>
          <p:nvPr/>
        </p:nvSpPr>
        <p:spPr>
          <a:xfrm>
            <a:off x="914040" y="29811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30" y="144"/>
                  <a:pt x="121" y="150"/>
                  <a:pt x="111" y="154"/>
                </a:cubicBezTo>
                <a:cubicBezTo>
                  <a:pt x="102" y="158"/>
                  <a:pt x="91" y="160"/>
                  <a:pt x="81" y="160"/>
                </a:cubicBezTo>
                <a:cubicBezTo>
                  <a:pt x="70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1" y="120"/>
                  <a:pt x="7" y="111"/>
                </a:cubicBezTo>
                <a:cubicBezTo>
                  <a:pt x="3" y="101"/>
                  <a:pt x="0" y="91"/>
                  <a:pt x="0" y="80"/>
                </a:cubicBezTo>
                <a:cubicBezTo>
                  <a:pt x="0" y="70"/>
                  <a:pt x="3" y="60"/>
                  <a:pt x="7" y="50"/>
                </a:cubicBezTo>
                <a:cubicBezTo>
                  <a:pt x="11" y="40"/>
                  <a:pt x="16" y="32"/>
                  <a:pt x="24" y="24"/>
                </a:cubicBezTo>
                <a:cubicBezTo>
                  <a:pt x="31" y="17"/>
                  <a:pt x="40" y="10"/>
                  <a:pt x="49" y="6"/>
                </a:cubicBezTo>
                <a:cubicBezTo>
                  <a:pt x="59" y="2"/>
                  <a:pt x="70" y="0"/>
                  <a:pt x="81" y="0"/>
                </a:cubicBezTo>
                <a:cubicBezTo>
                  <a:pt x="91" y="0"/>
                  <a:pt x="102" y="2"/>
                  <a:pt x="111" y="6"/>
                </a:cubicBezTo>
                <a:cubicBezTo>
                  <a:pt x="121" y="10"/>
                  <a:pt x="130" y="17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747720" y="2476080"/>
            <a:ext cx="216288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410" strike="noStrike" u="none">
                <a:solidFill>
                  <a:srgbClr val="4488cc"/>
                </a:solidFill>
                <a:effectLst/>
                <a:uFillTx/>
                <a:latin typeface="Meiryo"/>
                <a:ea typeface="Meiryo"/>
              </a:rPr>
              <a:t>PoC</a:t>
            </a:r>
            <a:r>
              <a:rPr b="1" lang="ja-JP" sz="1410" strike="noStrike" u="none">
                <a:solidFill>
                  <a:srgbClr val="4488cc"/>
                </a:solidFill>
                <a:effectLst/>
                <a:uFillTx/>
                <a:latin typeface="Meiryo"/>
                <a:ea typeface="Meiryo"/>
              </a:rPr>
              <a:t>から開発への直接転換</a:t>
            </a:r>
            <a:endParaRPr b="0" lang="en-US" sz="141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68" name=""/>
          <p:cNvSpPr/>
          <p:nvPr/>
        </p:nvSpPr>
        <p:spPr>
          <a:xfrm>
            <a:off x="1257120" y="3238200"/>
            <a:ext cx="57600" cy="57600"/>
          </a:xfrm>
          <a:custGeom>
            <a:avLst/>
            <a:gdLst/>
            <a:ahLst/>
            <a:rect l="0" t="0" r="r" b="b"/>
            <a:pathLst>
              <a:path fill="none"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0" y="150"/>
                  <a:pt x="111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49" y="154"/>
                </a:cubicBezTo>
                <a:cubicBezTo>
                  <a:pt x="39" y="150"/>
                  <a:pt x="31" y="144"/>
                  <a:pt x="23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3" y="24"/>
                </a:cubicBezTo>
                <a:cubicBezTo>
                  <a:pt x="31" y="16"/>
                  <a:pt x="39" y="10"/>
                  <a:pt x="49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1" y="6"/>
                </a:cubicBezTo>
                <a:cubicBezTo>
                  <a:pt x="120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1090440" y="2885400"/>
            <a:ext cx="318528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GitHub</a:t>
            </a:r>
            <a:r>
              <a:rPr b="1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リポジトリ管理によるソース流⽤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70" name=""/>
          <p:cNvSpPr/>
          <p:nvPr/>
        </p:nvSpPr>
        <p:spPr>
          <a:xfrm>
            <a:off x="1257120" y="3543120"/>
            <a:ext cx="57600" cy="57600"/>
          </a:xfrm>
          <a:custGeom>
            <a:avLst/>
            <a:gdLst/>
            <a:ahLst/>
            <a:rect l="0" t="0" r="r" b="b"/>
            <a:pathLst>
              <a:path fill="none"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0" y="150"/>
                  <a:pt x="111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49" y="154"/>
                </a:cubicBezTo>
                <a:cubicBezTo>
                  <a:pt x="39" y="150"/>
                  <a:pt x="31" y="144"/>
                  <a:pt x="23" y="137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1"/>
                  <a:pt x="23" y="23"/>
                </a:cubicBezTo>
                <a:cubicBezTo>
                  <a:pt x="31" y="16"/>
                  <a:pt x="39" y="10"/>
                  <a:pt x="49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1" y="6"/>
                </a:cubicBezTo>
                <a:cubicBezTo>
                  <a:pt x="120" y="10"/>
                  <a:pt x="129" y="16"/>
                  <a:pt x="137" y="23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1433520" y="3142440"/>
            <a:ext cx="397836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V0</a:t>
            </a:r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で⽣成されたコンポーネントをリポジトリで管理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72" name=""/>
          <p:cNvSpPr/>
          <p:nvPr/>
        </p:nvSpPr>
        <p:spPr>
          <a:xfrm>
            <a:off x="1257120" y="3838320"/>
            <a:ext cx="57600" cy="57600"/>
          </a:xfrm>
          <a:custGeom>
            <a:avLst/>
            <a:gdLst/>
            <a:ahLst/>
            <a:rect l="0" t="0" r="r" b="b"/>
            <a:pathLst>
              <a:path fill="none"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0" y="150"/>
                  <a:pt x="111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49" y="154"/>
                </a:cubicBezTo>
                <a:cubicBezTo>
                  <a:pt x="39" y="150"/>
                  <a:pt x="31" y="144"/>
                  <a:pt x="23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3" y="24"/>
                </a:cubicBezTo>
                <a:cubicBezTo>
                  <a:pt x="31" y="17"/>
                  <a:pt x="39" y="11"/>
                  <a:pt x="49" y="7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1" y="7"/>
                </a:cubicBezTo>
                <a:cubicBezTo>
                  <a:pt x="120" y="11"/>
                  <a:pt x="129" y="17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1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1433520" y="3447360"/>
            <a:ext cx="316692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開発フェーズで直接</a:t>
            </a:r>
            <a:r>
              <a:rPr b="0" lang="en-US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clone</a:t>
            </a:r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・カスタマイズ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4952880" y="4152960"/>
            <a:ext cx="2295000" cy="1771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5" name="" descr=""/>
          <p:cNvPicPr/>
          <p:nvPr/>
        </p:nvPicPr>
        <p:blipFill>
          <a:blip r:embed="rId3"/>
          <a:stretch/>
        </p:blipFill>
        <p:spPr>
          <a:xfrm>
            <a:off x="380880" y="295200"/>
            <a:ext cx="18950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6" name=""/>
          <p:cNvSpPr txBox="1"/>
          <p:nvPr/>
        </p:nvSpPr>
        <p:spPr>
          <a:xfrm>
            <a:off x="1433520" y="3742560"/>
            <a:ext cx="290232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バージョン管理による変更履歴の追跡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285840" y="6400080"/>
            <a:ext cx="62528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Copyright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（</a:t>
            </a:r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c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）</a:t>
            </a:r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2025 Software agency system Co., Ltd. All Rights Reserved.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11764440" y="6310800"/>
            <a:ext cx="228240" cy="34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Meiryo"/>
                <a:ea typeface="Meiryo"/>
              </a:rPr>
              <a:t>8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1"/>
          <a:stretch/>
        </p:blipFill>
        <p:spPr>
          <a:xfrm>
            <a:off x="0" y="-1440"/>
            <a:ext cx="12191760" cy="6859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3" name=""/>
          <p:cNvSpPr/>
          <p:nvPr/>
        </p:nvSpPr>
        <p:spPr>
          <a:xfrm>
            <a:off x="752400" y="2609640"/>
            <a:ext cx="981360" cy="305280"/>
          </a:xfrm>
          <a:custGeom>
            <a:avLst/>
            <a:gdLst/>
            <a:ahLst/>
            <a:rect l="0" t="0" r="r" b="b"/>
            <a:pathLst>
              <a:path w="2726" h="848">
                <a:moveTo>
                  <a:pt x="0" y="0"/>
                </a:moveTo>
                <a:lnTo>
                  <a:pt x="2726" y="0"/>
                </a:lnTo>
                <a:lnTo>
                  <a:pt x="2726" y="848"/>
                </a:lnTo>
                <a:lnTo>
                  <a:pt x="0" y="8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84" name=""/>
          <p:cNvSpPr/>
          <p:nvPr/>
        </p:nvSpPr>
        <p:spPr>
          <a:xfrm>
            <a:off x="1733400" y="2609640"/>
            <a:ext cx="600480" cy="305280"/>
          </a:xfrm>
          <a:custGeom>
            <a:avLst/>
            <a:gdLst/>
            <a:ahLst/>
            <a:rect l="0" t="0" r="r" b="b"/>
            <a:pathLst>
              <a:path w="1668" h="848">
                <a:moveTo>
                  <a:pt x="0" y="0"/>
                </a:moveTo>
                <a:lnTo>
                  <a:pt x="1668" y="0"/>
                </a:lnTo>
                <a:lnTo>
                  <a:pt x="1668" y="848"/>
                </a:lnTo>
                <a:lnTo>
                  <a:pt x="0" y="8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85" name=""/>
          <p:cNvSpPr/>
          <p:nvPr/>
        </p:nvSpPr>
        <p:spPr>
          <a:xfrm>
            <a:off x="2333520" y="2609640"/>
            <a:ext cx="790920" cy="305280"/>
          </a:xfrm>
          <a:custGeom>
            <a:avLst/>
            <a:gdLst/>
            <a:ahLst/>
            <a:rect l="0" t="0" r="r" b="b"/>
            <a:pathLst>
              <a:path w="2197" h="848">
                <a:moveTo>
                  <a:pt x="0" y="0"/>
                </a:moveTo>
                <a:lnTo>
                  <a:pt x="2197" y="0"/>
                </a:lnTo>
                <a:lnTo>
                  <a:pt x="2197" y="848"/>
                </a:lnTo>
                <a:lnTo>
                  <a:pt x="0" y="8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86" name=""/>
          <p:cNvSpPr/>
          <p:nvPr/>
        </p:nvSpPr>
        <p:spPr>
          <a:xfrm>
            <a:off x="3124080" y="2609640"/>
            <a:ext cx="733680" cy="305280"/>
          </a:xfrm>
          <a:custGeom>
            <a:avLst/>
            <a:gdLst/>
            <a:ahLst/>
            <a:rect l="0" t="0" r="r" b="b"/>
            <a:pathLst>
              <a:path w="2038" h="848">
                <a:moveTo>
                  <a:pt x="0" y="0"/>
                </a:moveTo>
                <a:lnTo>
                  <a:pt x="2038" y="0"/>
                </a:lnTo>
                <a:lnTo>
                  <a:pt x="2038" y="848"/>
                </a:lnTo>
                <a:lnTo>
                  <a:pt x="0" y="8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87" name=""/>
          <p:cNvSpPr/>
          <p:nvPr/>
        </p:nvSpPr>
        <p:spPr>
          <a:xfrm>
            <a:off x="752400" y="2914560"/>
            <a:ext cx="981360" cy="304920"/>
          </a:xfrm>
          <a:custGeom>
            <a:avLst/>
            <a:gdLst/>
            <a:ahLst/>
            <a:rect l="0" t="0" r="r" b="b"/>
            <a:pathLst>
              <a:path w="2726" h="847">
                <a:moveTo>
                  <a:pt x="0" y="0"/>
                </a:moveTo>
                <a:lnTo>
                  <a:pt x="2726" y="0"/>
                </a:lnTo>
                <a:lnTo>
                  <a:pt x="2726" y="847"/>
                </a:lnTo>
                <a:lnTo>
                  <a:pt x="0" y="8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88" name=""/>
          <p:cNvSpPr/>
          <p:nvPr/>
        </p:nvSpPr>
        <p:spPr>
          <a:xfrm>
            <a:off x="1733400" y="2914560"/>
            <a:ext cx="600480" cy="304920"/>
          </a:xfrm>
          <a:custGeom>
            <a:avLst/>
            <a:gdLst/>
            <a:ahLst/>
            <a:rect l="0" t="0" r="r" b="b"/>
            <a:pathLst>
              <a:path w="1668" h="847">
                <a:moveTo>
                  <a:pt x="0" y="0"/>
                </a:moveTo>
                <a:lnTo>
                  <a:pt x="1668" y="0"/>
                </a:lnTo>
                <a:lnTo>
                  <a:pt x="1668" y="847"/>
                </a:lnTo>
                <a:lnTo>
                  <a:pt x="0" y="8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89" name=""/>
          <p:cNvSpPr/>
          <p:nvPr/>
        </p:nvSpPr>
        <p:spPr>
          <a:xfrm>
            <a:off x="2333520" y="2914560"/>
            <a:ext cx="790920" cy="304920"/>
          </a:xfrm>
          <a:custGeom>
            <a:avLst/>
            <a:gdLst/>
            <a:ahLst/>
            <a:rect l="0" t="0" r="r" b="b"/>
            <a:pathLst>
              <a:path w="2197" h="847">
                <a:moveTo>
                  <a:pt x="0" y="0"/>
                </a:moveTo>
                <a:lnTo>
                  <a:pt x="2197" y="0"/>
                </a:lnTo>
                <a:lnTo>
                  <a:pt x="2197" y="847"/>
                </a:lnTo>
                <a:lnTo>
                  <a:pt x="0" y="8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90" name=""/>
          <p:cNvSpPr/>
          <p:nvPr/>
        </p:nvSpPr>
        <p:spPr>
          <a:xfrm>
            <a:off x="3124080" y="2914560"/>
            <a:ext cx="733680" cy="304920"/>
          </a:xfrm>
          <a:custGeom>
            <a:avLst/>
            <a:gdLst/>
            <a:ahLst/>
            <a:rect l="0" t="0" r="r" b="b"/>
            <a:pathLst>
              <a:path w="2038" h="847">
                <a:moveTo>
                  <a:pt x="0" y="0"/>
                </a:moveTo>
                <a:lnTo>
                  <a:pt x="2038" y="0"/>
                </a:lnTo>
                <a:lnTo>
                  <a:pt x="2038" y="847"/>
                </a:lnTo>
                <a:lnTo>
                  <a:pt x="0" y="8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91" name=""/>
          <p:cNvSpPr/>
          <p:nvPr/>
        </p:nvSpPr>
        <p:spPr>
          <a:xfrm>
            <a:off x="752400" y="3219120"/>
            <a:ext cx="981360" cy="305280"/>
          </a:xfrm>
          <a:custGeom>
            <a:avLst/>
            <a:gdLst/>
            <a:ahLst/>
            <a:rect l="0" t="0" r="r" b="b"/>
            <a:pathLst>
              <a:path w="2726" h="848">
                <a:moveTo>
                  <a:pt x="0" y="0"/>
                </a:moveTo>
                <a:lnTo>
                  <a:pt x="2726" y="0"/>
                </a:lnTo>
                <a:lnTo>
                  <a:pt x="2726" y="848"/>
                </a:lnTo>
                <a:lnTo>
                  <a:pt x="0" y="848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92" name=""/>
          <p:cNvSpPr/>
          <p:nvPr/>
        </p:nvSpPr>
        <p:spPr>
          <a:xfrm>
            <a:off x="1733400" y="3219120"/>
            <a:ext cx="600480" cy="305280"/>
          </a:xfrm>
          <a:custGeom>
            <a:avLst/>
            <a:gdLst/>
            <a:ahLst/>
            <a:rect l="0" t="0" r="r" b="b"/>
            <a:pathLst>
              <a:path w="1668" h="848">
                <a:moveTo>
                  <a:pt x="0" y="0"/>
                </a:moveTo>
                <a:lnTo>
                  <a:pt x="1668" y="0"/>
                </a:lnTo>
                <a:lnTo>
                  <a:pt x="1668" y="848"/>
                </a:lnTo>
                <a:lnTo>
                  <a:pt x="0" y="848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93" name=""/>
          <p:cNvSpPr/>
          <p:nvPr/>
        </p:nvSpPr>
        <p:spPr>
          <a:xfrm>
            <a:off x="2333520" y="3219120"/>
            <a:ext cx="790920" cy="305280"/>
          </a:xfrm>
          <a:custGeom>
            <a:avLst/>
            <a:gdLst/>
            <a:ahLst/>
            <a:rect l="0" t="0" r="r" b="b"/>
            <a:pathLst>
              <a:path w="2197" h="848">
                <a:moveTo>
                  <a:pt x="0" y="0"/>
                </a:moveTo>
                <a:lnTo>
                  <a:pt x="2197" y="0"/>
                </a:lnTo>
                <a:lnTo>
                  <a:pt x="2197" y="848"/>
                </a:lnTo>
                <a:lnTo>
                  <a:pt x="0" y="848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94" name=""/>
          <p:cNvSpPr/>
          <p:nvPr/>
        </p:nvSpPr>
        <p:spPr>
          <a:xfrm>
            <a:off x="3124080" y="3219120"/>
            <a:ext cx="733680" cy="305280"/>
          </a:xfrm>
          <a:custGeom>
            <a:avLst/>
            <a:gdLst/>
            <a:ahLst/>
            <a:rect l="0" t="0" r="r" b="b"/>
            <a:pathLst>
              <a:path w="2038" h="848">
                <a:moveTo>
                  <a:pt x="0" y="0"/>
                </a:moveTo>
                <a:lnTo>
                  <a:pt x="2038" y="0"/>
                </a:lnTo>
                <a:lnTo>
                  <a:pt x="2038" y="848"/>
                </a:lnTo>
                <a:lnTo>
                  <a:pt x="0" y="848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95" name=""/>
          <p:cNvSpPr/>
          <p:nvPr/>
        </p:nvSpPr>
        <p:spPr>
          <a:xfrm>
            <a:off x="752400" y="3524040"/>
            <a:ext cx="981360" cy="305280"/>
          </a:xfrm>
          <a:custGeom>
            <a:avLst/>
            <a:gdLst/>
            <a:ahLst/>
            <a:rect l="0" t="0" r="r" b="b"/>
            <a:pathLst>
              <a:path w="2726" h="848">
                <a:moveTo>
                  <a:pt x="0" y="0"/>
                </a:moveTo>
                <a:lnTo>
                  <a:pt x="2726" y="0"/>
                </a:lnTo>
                <a:lnTo>
                  <a:pt x="2726" y="848"/>
                </a:lnTo>
                <a:lnTo>
                  <a:pt x="0" y="8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96" name=""/>
          <p:cNvSpPr/>
          <p:nvPr/>
        </p:nvSpPr>
        <p:spPr>
          <a:xfrm>
            <a:off x="1733400" y="3524040"/>
            <a:ext cx="600480" cy="305280"/>
          </a:xfrm>
          <a:custGeom>
            <a:avLst/>
            <a:gdLst/>
            <a:ahLst/>
            <a:rect l="0" t="0" r="r" b="b"/>
            <a:pathLst>
              <a:path w="1668" h="848">
                <a:moveTo>
                  <a:pt x="0" y="0"/>
                </a:moveTo>
                <a:lnTo>
                  <a:pt x="1668" y="0"/>
                </a:lnTo>
                <a:lnTo>
                  <a:pt x="1668" y="848"/>
                </a:lnTo>
                <a:lnTo>
                  <a:pt x="0" y="8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97" name=""/>
          <p:cNvSpPr/>
          <p:nvPr/>
        </p:nvSpPr>
        <p:spPr>
          <a:xfrm>
            <a:off x="2333520" y="3524040"/>
            <a:ext cx="790920" cy="305280"/>
          </a:xfrm>
          <a:custGeom>
            <a:avLst/>
            <a:gdLst/>
            <a:ahLst/>
            <a:rect l="0" t="0" r="r" b="b"/>
            <a:pathLst>
              <a:path w="2197" h="848">
                <a:moveTo>
                  <a:pt x="0" y="0"/>
                </a:moveTo>
                <a:lnTo>
                  <a:pt x="2197" y="0"/>
                </a:lnTo>
                <a:lnTo>
                  <a:pt x="2197" y="848"/>
                </a:lnTo>
                <a:lnTo>
                  <a:pt x="0" y="8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98" name=""/>
          <p:cNvSpPr/>
          <p:nvPr/>
        </p:nvSpPr>
        <p:spPr>
          <a:xfrm>
            <a:off x="3124080" y="3524040"/>
            <a:ext cx="733680" cy="305280"/>
          </a:xfrm>
          <a:custGeom>
            <a:avLst/>
            <a:gdLst/>
            <a:ahLst/>
            <a:rect l="0" t="0" r="r" b="b"/>
            <a:pathLst>
              <a:path w="2038" h="848">
                <a:moveTo>
                  <a:pt x="0" y="0"/>
                </a:moveTo>
                <a:lnTo>
                  <a:pt x="2038" y="0"/>
                </a:lnTo>
                <a:lnTo>
                  <a:pt x="2038" y="848"/>
                </a:lnTo>
                <a:lnTo>
                  <a:pt x="0" y="84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199" name=""/>
          <p:cNvSpPr/>
          <p:nvPr/>
        </p:nvSpPr>
        <p:spPr>
          <a:xfrm>
            <a:off x="752400" y="2609640"/>
            <a:ext cx="9720" cy="314640"/>
          </a:xfrm>
          <a:custGeom>
            <a:avLst/>
            <a:gdLst/>
            <a:ahLst/>
            <a:rect l="0" t="0" r="r" b="b"/>
            <a:pathLst>
              <a:path w="27" h="874">
                <a:moveTo>
                  <a:pt x="0" y="0"/>
                </a:moveTo>
                <a:lnTo>
                  <a:pt x="27" y="0"/>
                </a:lnTo>
                <a:lnTo>
                  <a:pt x="27" y="874"/>
                </a:lnTo>
                <a:lnTo>
                  <a:pt x="0" y="874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00" name=""/>
          <p:cNvSpPr/>
          <p:nvPr/>
        </p:nvSpPr>
        <p:spPr>
          <a:xfrm>
            <a:off x="752400" y="2609640"/>
            <a:ext cx="981360" cy="10080"/>
          </a:xfrm>
          <a:custGeom>
            <a:avLst/>
            <a:gdLst/>
            <a:ahLst/>
            <a:rect l="0" t="0" r="r" b="b"/>
            <a:pathLst>
              <a:path w="2726" h="28">
                <a:moveTo>
                  <a:pt x="0" y="0"/>
                </a:moveTo>
                <a:lnTo>
                  <a:pt x="2726" y="0"/>
                </a:lnTo>
                <a:lnTo>
                  <a:pt x="272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01" name=""/>
          <p:cNvSpPr/>
          <p:nvPr/>
        </p:nvSpPr>
        <p:spPr>
          <a:xfrm>
            <a:off x="1723680" y="2609640"/>
            <a:ext cx="10080" cy="314640"/>
          </a:xfrm>
          <a:custGeom>
            <a:avLst/>
            <a:gdLst/>
            <a:ahLst/>
            <a:rect l="0" t="0" r="r" b="b"/>
            <a:pathLst>
              <a:path w="28" h="874">
                <a:moveTo>
                  <a:pt x="0" y="0"/>
                </a:moveTo>
                <a:lnTo>
                  <a:pt x="28" y="0"/>
                </a:lnTo>
                <a:lnTo>
                  <a:pt x="28" y="874"/>
                </a:lnTo>
                <a:lnTo>
                  <a:pt x="0" y="874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02" name=""/>
          <p:cNvSpPr/>
          <p:nvPr/>
        </p:nvSpPr>
        <p:spPr>
          <a:xfrm>
            <a:off x="1733400" y="2609640"/>
            <a:ext cx="609840" cy="10080"/>
          </a:xfrm>
          <a:custGeom>
            <a:avLst/>
            <a:gdLst/>
            <a:ahLst/>
            <a:rect l="0" t="0" r="r" b="b"/>
            <a:pathLst>
              <a:path w="1694" h="28">
                <a:moveTo>
                  <a:pt x="0" y="0"/>
                </a:moveTo>
                <a:lnTo>
                  <a:pt x="1694" y="0"/>
                </a:lnTo>
                <a:lnTo>
                  <a:pt x="169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03" name=""/>
          <p:cNvSpPr/>
          <p:nvPr/>
        </p:nvSpPr>
        <p:spPr>
          <a:xfrm>
            <a:off x="2333520" y="2609640"/>
            <a:ext cx="9720" cy="314640"/>
          </a:xfrm>
          <a:custGeom>
            <a:avLst/>
            <a:gdLst/>
            <a:ahLst/>
            <a:rect l="0" t="0" r="r" b="b"/>
            <a:pathLst>
              <a:path w="27" h="874">
                <a:moveTo>
                  <a:pt x="0" y="0"/>
                </a:moveTo>
                <a:lnTo>
                  <a:pt x="27" y="0"/>
                </a:lnTo>
                <a:lnTo>
                  <a:pt x="27" y="874"/>
                </a:lnTo>
                <a:lnTo>
                  <a:pt x="0" y="874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04" name=""/>
          <p:cNvSpPr/>
          <p:nvPr/>
        </p:nvSpPr>
        <p:spPr>
          <a:xfrm>
            <a:off x="2342880" y="2609640"/>
            <a:ext cx="781560" cy="10080"/>
          </a:xfrm>
          <a:custGeom>
            <a:avLst/>
            <a:gdLst/>
            <a:ahLst/>
            <a:rect l="0" t="0" r="r" b="b"/>
            <a:pathLst>
              <a:path w="2171" h="28">
                <a:moveTo>
                  <a:pt x="0" y="0"/>
                </a:moveTo>
                <a:lnTo>
                  <a:pt x="2171" y="0"/>
                </a:lnTo>
                <a:lnTo>
                  <a:pt x="217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05" name=""/>
          <p:cNvSpPr/>
          <p:nvPr/>
        </p:nvSpPr>
        <p:spPr>
          <a:xfrm>
            <a:off x="3114360" y="2609640"/>
            <a:ext cx="10080" cy="314640"/>
          </a:xfrm>
          <a:custGeom>
            <a:avLst/>
            <a:gdLst/>
            <a:ahLst/>
            <a:rect l="0" t="0" r="r" b="b"/>
            <a:pathLst>
              <a:path w="28" h="874">
                <a:moveTo>
                  <a:pt x="0" y="0"/>
                </a:moveTo>
                <a:lnTo>
                  <a:pt x="28" y="0"/>
                </a:lnTo>
                <a:lnTo>
                  <a:pt x="28" y="874"/>
                </a:lnTo>
                <a:lnTo>
                  <a:pt x="0" y="874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06" name=""/>
          <p:cNvSpPr/>
          <p:nvPr/>
        </p:nvSpPr>
        <p:spPr>
          <a:xfrm>
            <a:off x="3124080" y="2609640"/>
            <a:ext cx="743400" cy="10080"/>
          </a:xfrm>
          <a:custGeom>
            <a:avLst/>
            <a:gdLst/>
            <a:ahLst/>
            <a:rect l="0" t="0" r="r" b="b"/>
            <a:pathLst>
              <a:path w="2065" h="28">
                <a:moveTo>
                  <a:pt x="0" y="0"/>
                </a:moveTo>
                <a:lnTo>
                  <a:pt x="2065" y="0"/>
                </a:lnTo>
                <a:lnTo>
                  <a:pt x="206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07" name=""/>
          <p:cNvSpPr/>
          <p:nvPr/>
        </p:nvSpPr>
        <p:spPr>
          <a:xfrm>
            <a:off x="3857400" y="2609640"/>
            <a:ext cx="10080" cy="314640"/>
          </a:xfrm>
          <a:custGeom>
            <a:avLst/>
            <a:gdLst/>
            <a:ahLst/>
            <a:rect l="0" t="0" r="r" b="b"/>
            <a:pathLst>
              <a:path w="28" h="874">
                <a:moveTo>
                  <a:pt x="0" y="0"/>
                </a:moveTo>
                <a:lnTo>
                  <a:pt x="28" y="0"/>
                </a:lnTo>
                <a:lnTo>
                  <a:pt x="28" y="874"/>
                </a:lnTo>
                <a:lnTo>
                  <a:pt x="0" y="874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08" name=""/>
          <p:cNvSpPr/>
          <p:nvPr/>
        </p:nvSpPr>
        <p:spPr>
          <a:xfrm>
            <a:off x="752400" y="2914560"/>
            <a:ext cx="981360" cy="9720"/>
          </a:xfrm>
          <a:custGeom>
            <a:avLst/>
            <a:gdLst/>
            <a:ahLst/>
            <a:rect l="0" t="0" r="r" b="b"/>
            <a:pathLst>
              <a:path w="2726" h="27">
                <a:moveTo>
                  <a:pt x="0" y="0"/>
                </a:moveTo>
                <a:lnTo>
                  <a:pt x="2726" y="0"/>
                </a:lnTo>
                <a:lnTo>
                  <a:pt x="272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09" name=""/>
          <p:cNvSpPr/>
          <p:nvPr/>
        </p:nvSpPr>
        <p:spPr>
          <a:xfrm>
            <a:off x="1733400" y="2914560"/>
            <a:ext cx="609840" cy="9720"/>
          </a:xfrm>
          <a:custGeom>
            <a:avLst/>
            <a:gdLst/>
            <a:ahLst/>
            <a:rect l="0" t="0" r="r" b="b"/>
            <a:pathLst>
              <a:path w="1694" h="27">
                <a:moveTo>
                  <a:pt x="0" y="0"/>
                </a:moveTo>
                <a:lnTo>
                  <a:pt x="1694" y="0"/>
                </a:lnTo>
                <a:lnTo>
                  <a:pt x="169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10" name=""/>
          <p:cNvSpPr/>
          <p:nvPr/>
        </p:nvSpPr>
        <p:spPr>
          <a:xfrm>
            <a:off x="2342880" y="2914560"/>
            <a:ext cx="781560" cy="9720"/>
          </a:xfrm>
          <a:custGeom>
            <a:avLst/>
            <a:gdLst/>
            <a:ahLst/>
            <a:rect l="0" t="0" r="r" b="b"/>
            <a:pathLst>
              <a:path w="2171" h="27">
                <a:moveTo>
                  <a:pt x="0" y="0"/>
                </a:moveTo>
                <a:lnTo>
                  <a:pt x="2171" y="0"/>
                </a:lnTo>
                <a:lnTo>
                  <a:pt x="217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11" name=""/>
          <p:cNvSpPr/>
          <p:nvPr/>
        </p:nvSpPr>
        <p:spPr>
          <a:xfrm>
            <a:off x="3124080" y="2914560"/>
            <a:ext cx="743400" cy="9720"/>
          </a:xfrm>
          <a:custGeom>
            <a:avLst/>
            <a:gdLst/>
            <a:ahLst/>
            <a:rect l="0" t="0" r="r" b="b"/>
            <a:pathLst>
              <a:path w="2065" h="27">
                <a:moveTo>
                  <a:pt x="0" y="0"/>
                </a:moveTo>
                <a:lnTo>
                  <a:pt x="2065" y="0"/>
                </a:lnTo>
                <a:lnTo>
                  <a:pt x="206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12" name=""/>
          <p:cNvSpPr/>
          <p:nvPr/>
        </p:nvSpPr>
        <p:spPr>
          <a:xfrm>
            <a:off x="752400" y="2923920"/>
            <a:ext cx="9720" cy="305280"/>
          </a:xfrm>
          <a:custGeom>
            <a:avLst/>
            <a:gdLst/>
            <a:ahLst/>
            <a:rect l="0" t="0" r="r" b="b"/>
            <a:pathLst>
              <a:path w="27" h="848">
                <a:moveTo>
                  <a:pt x="0" y="0"/>
                </a:moveTo>
                <a:lnTo>
                  <a:pt x="27" y="0"/>
                </a:lnTo>
                <a:lnTo>
                  <a:pt x="27" y="848"/>
                </a:lnTo>
                <a:lnTo>
                  <a:pt x="0" y="84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13" name=""/>
          <p:cNvSpPr/>
          <p:nvPr/>
        </p:nvSpPr>
        <p:spPr>
          <a:xfrm>
            <a:off x="1723680" y="2923920"/>
            <a:ext cx="10080" cy="305280"/>
          </a:xfrm>
          <a:custGeom>
            <a:avLst/>
            <a:gdLst/>
            <a:ahLst/>
            <a:rect l="0" t="0" r="r" b="b"/>
            <a:pathLst>
              <a:path w="28" h="848">
                <a:moveTo>
                  <a:pt x="0" y="0"/>
                </a:moveTo>
                <a:lnTo>
                  <a:pt x="28" y="0"/>
                </a:lnTo>
                <a:lnTo>
                  <a:pt x="28" y="848"/>
                </a:lnTo>
                <a:lnTo>
                  <a:pt x="0" y="84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14" name=""/>
          <p:cNvSpPr/>
          <p:nvPr/>
        </p:nvSpPr>
        <p:spPr>
          <a:xfrm>
            <a:off x="2333520" y="2923920"/>
            <a:ext cx="9720" cy="305280"/>
          </a:xfrm>
          <a:custGeom>
            <a:avLst/>
            <a:gdLst/>
            <a:ahLst/>
            <a:rect l="0" t="0" r="r" b="b"/>
            <a:pathLst>
              <a:path w="27" h="848">
                <a:moveTo>
                  <a:pt x="0" y="0"/>
                </a:moveTo>
                <a:lnTo>
                  <a:pt x="27" y="0"/>
                </a:lnTo>
                <a:lnTo>
                  <a:pt x="27" y="848"/>
                </a:lnTo>
                <a:lnTo>
                  <a:pt x="0" y="84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15" name=""/>
          <p:cNvSpPr/>
          <p:nvPr/>
        </p:nvSpPr>
        <p:spPr>
          <a:xfrm>
            <a:off x="3114360" y="2923920"/>
            <a:ext cx="10080" cy="305280"/>
          </a:xfrm>
          <a:custGeom>
            <a:avLst/>
            <a:gdLst/>
            <a:ahLst/>
            <a:rect l="0" t="0" r="r" b="b"/>
            <a:pathLst>
              <a:path w="28" h="848">
                <a:moveTo>
                  <a:pt x="0" y="0"/>
                </a:moveTo>
                <a:lnTo>
                  <a:pt x="28" y="0"/>
                </a:lnTo>
                <a:lnTo>
                  <a:pt x="28" y="848"/>
                </a:lnTo>
                <a:lnTo>
                  <a:pt x="0" y="84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16" name=""/>
          <p:cNvSpPr/>
          <p:nvPr/>
        </p:nvSpPr>
        <p:spPr>
          <a:xfrm>
            <a:off x="3857400" y="2923920"/>
            <a:ext cx="10080" cy="305280"/>
          </a:xfrm>
          <a:custGeom>
            <a:avLst/>
            <a:gdLst/>
            <a:ahLst/>
            <a:rect l="0" t="0" r="r" b="b"/>
            <a:pathLst>
              <a:path w="28" h="848">
                <a:moveTo>
                  <a:pt x="0" y="0"/>
                </a:moveTo>
                <a:lnTo>
                  <a:pt x="28" y="0"/>
                </a:lnTo>
                <a:lnTo>
                  <a:pt x="28" y="848"/>
                </a:lnTo>
                <a:lnTo>
                  <a:pt x="0" y="84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17" name=""/>
          <p:cNvSpPr/>
          <p:nvPr/>
        </p:nvSpPr>
        <p:spPr>
          <a:xfrm>
            <a:off x="752400" y="3228840"/>
            <a:ext cx="9720" cy="305280"/>
          </a:xfrm>
          <a:custGeom>
            <a:avLst/>
            <a:gdLst/>
            <a:ahLst/>
            <a:rect l="0" t="0" r="r" b="b"/>
            <a:pathLst>
              <a:path w="27" h="848">
                <a:moveTo>
                  <a:pt x="0" y="0"/>
                </a:moveTo>
                <a:lnTo>
                  <a:pt x="27" y="0"/>
                </a:lnTo>
                <a:lnTo>
                  <a:pt x="27" y="848"/>
                </a:lnTo>
                <a:lnTo>
                  <a:pt x="0" y="84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18" name=""/>
          <p:cNvSpPr/>
          <p:nvPr/>
        </p:nvSpPr>
        <p:spPr>
          <a:xfrm>
            <a:off x="752400" y="3219120"/>
            <a:ext cx="981360" cy="10080"/>
          </a:xfrm>
          <a:custGeom>
            <a:avLst/>
            <a:gdLst/>
            <a:ahLst/>
            <a:rect l="0" t="0" r="r" b="b"/>
            <a:pathLst>
              <a:path w="2726" h="28">
                <a:moveTo>
                  <a:pt x="0" y="0"/>
                </a:moveTo>
                <a:lnTo>
                  <a:pt x="2726" y="0"/>
                </a:lnTo>
                <a:lnTo>
                  <a:pt x="272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19" name=""/>
          <p:cNvSpPr/>
          <p:nvPr/>
        </p:nvSpPr>
        <p:spPr>
          <a:xfrm>
            <a:off x="1723680" y="3228840"/>
            <a:ext cx="10080" cy="305280"/>
          </a:xfrm>
          <a:custGeom>
            <a:avLst/>
            <a:gdLst/>
            <a:ahLst/>
            <a:rect l="0" t="0" r="r" b="b"/>
            <a:pathLst>
              <a:path w="28" h="848">
                <a:moveTo>
                  <a:pt x="0" y="0"/>
                </a:moveTo>
                <a:lnTo>
                  <a:pt x="28" y="0"/>
                </a:lnTo>
                <a:lnTo>
                  <a:pt x="28" y="848"/>
                </a:lnTo>
                <a:lnTo>
                  <a:pt x="0" y="84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20" name=""/>
          <p:cNvSpPr/>
          <p:nvPr/>
        </p:nvSpPr>
        <p:spPr>
          <a:xfrm>
            <a:off x="1733400" y="3219120"/>
            <a:ext cx="609840" cy="10080"/>
          </a:xfrm>
          <a:custGeom>
            <a:avLst/>
            <a:gdLst/>
            <a:ahLst/>
            <a:rect l="0" t="0" r="r" b="b"/>
            <a:pathLst>
              <a:path w="1694" h="28">
                <a:moveTo>
                  <a:pt x="0" y="0"/>
                </a:moveTo>
                <a:lnTo>
                  <a:pt x="1694" y="0"/>
                </a:lnTo>
                <a:lnTo>
                  <a:pt x="169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21" name=""/>
          <p:cNvSpPr/>
          <p:nvPr/>
        </p:nvSpPr>
        <p:spPr>
          <a:xfrm>
            <a:off x="2333520" y="3228840"/>
            <a:ext cx="9720" cy="305280"/>
          </a:xfrm>
          <a:custGeom>
            <a:avLst/>
            <a:gdLst/>
            <a:ahLst/>
            <a:rect l="0" t="0" r="r" b="b"/>
            <a:pathLst>
              <a:path w="27" h="848">
                <a:moveTo>
                  <a:pt x="0" y="0"/>
                </a:moveTo>
                <a:lnTo>
                  <a:pt x="27" y="0"/>
                </a:lnTo>
                <a:lnTo>
                  <a:pt x="27" y="848"/>
                </a:lnTo>
                <a:lnTo>
                  <a:pt x="0" y="84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22" name=""/>
          <p:cNvSpPr/>
          <p:nvPr/>
        </p:nvSpPr>
        <p:spPr>
          <a:xfrm>
            <a:off x="2342880" y="3219120"/>
            <a:ext cx="781560" cy="10080"/>
          </a:xfrm>
          <a:custGeom>
            <a:avLst/>
            <a:gdLst/>
            <a:ahLst/>
            <a:rect l="0" t="0" r="r" b="b"/>
            <a:pathLst>
              <a:path w="2171" h="28">
                <a:moveTo>
                  <a:pt x="0" y="0"/>
                </a:moveTo>
                <a:lnTo>
                  <a:pt x="2171" y="0"/>
                </a:lnTo>
                <a:lnTo>
                  <a:pt x="217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23" name=""/>
          <p:cNvSpPr/>
          <p:nvPr/>
        </p:nvSpPr>
        <p:spPr>
          <a:xfrm>
            <a:off x="3114360" y="3228840"/>
            <a:ext cx="10080" cy="305280"/>
          </a:xfrm>
          <a:custGeom>
            <a:avLst/>
            <a:gdLst/>
            <a:ahLst/>
            <a:rect l="0" t="0" r="r" b="b"/>
            <a:pathLst>
              <a:path w="28" h="848">
                <a:moveTo>
                  <a:pt x="0" y="0"/>
                </a:moveTo>
                <a:lnTo>
                  <a:pt x="28" y="0"/>
                </a:lnTo>
                <a:lnTo>
                  <a:pt x="28" y="848"/>
                </a:lnTo>
                <a:lnTo>
                  <a:pt x="0" y="84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24" name=""/>
          <p:cNvSpPr/>
          <p:nvPr/>
        </p:nvSpPr>
        <p:spPr>
          <a:xfrm>
            <a:off x="3124080" y="3219120"/>
            <a:ext cx="743400" cy="10080"/>
          </a:xfrm>
          <a:custGeom>
            <a:avLst/>
            <a:gdLst/>
            <a:ahLst/>
            <a:rect l="0" t="0" r="r" b="b"/>
            <a:pathLst>
              <a:path w="2065" h="28">
                <a:moveTo>
                  <a:pt x="0" y="0"/>
                </a:moveTo>
                <a:lnTo>
                  <a:pt x="2065" y="0"/>
                </a:lnTo>
                <a:lnTo>
                  <a:pt x="206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25" name=""/>
          <p:cNvSpPr/>
          <p:nvPr/>
        </p:nvSpPr>
        <p:spPr>
          <a:xfrm>
            <a:off x="3857400" y="3228840"/>
            <a:ext cx="10080" cy="305280"/>
          </a:xfrm>
          <a:custGeom>
            <a:avLst/>
            <a:gdLst/>
            <a:ahLst/>
            <a:rect l="0" t="0" r="r" b="b"/>
            <a:pathLst>
              <a:path w="28" h="848">
                <a:moveTo>
                  <a:pt x="0" y="0"/>
                </a:moveTo>
                <a:lnTo>
                  <a:pt x="28" y="0"/>
                </a:lnTo>
                <a:lnTo>
                  <a:pt x="28" y="848"/>
                </a:lnTo>
                <a:lnTo>
                  <a:pt x="0" y="84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26" name=""/>
          <p:cNvSpPr/>
          <p:nvPr/>
        </p:nvSpPr>
        <p:spPr>
          <a:xfrm>
            <a:off x="752400" y="3533760"/>
            <a:ext cx="9720" cy="295560"/>
          </a:xfrm>
          <a:custGeom>
            <a:avLst/>
            <a:gdLst/>
            <a:ahLst/>
            <a:rect l="0" t="0" r="r" b="b"/>
            <a:pathLst>
              <a:path w="27" h="821">
                <a:moveTo>
                  <a:pt x="0" y="0"/>
                </a:moveTo>
                <a:lnTo>
                  <a:pt x="27" y="0"/>
                </a:lnTo>
                <a:lnTo>
                  <a:pt x="27" y="821"/>
                </a:lnTo>
                <a:lnTo>
                  <a:pt x="0" y="821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27" name=""/>
          <p:cNvSpPr/>
          <p:nvPr/>
        </p:nvSpPr>
        <p:spPr>
          <a:xfrm>
            <a:off x="752400" y="3524040"/>
            <a:ext cx="981360" cy="10080"/>
          </a:xfrm>
          <a:custGeom>
            <a:avLst/>
            <a:gdLst/>
            <a:ahLst/>
            <a:rect l="0" t="0" r="r" b="b"/>
            <a:pathLst>
              <a:path w="2726" h="28">
                <a:moveTo>
                  <a:pt x="0" y="0"/>
                </a:moveTo>
                <a:lnTo>
                  <a:pt x="2726" y="0"/>
                </a:lnTo>
                <a:lnTo>
                  <a:pt x="272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28" name=""/>
          <p:cNvSpPr/>
          <p:nvPr/>
        </p:nvSpPr>
        <p:spPr>
          <a:xfrm>
            <a:off x="1723680" y="3533760"/>
            <a:ext cx="10080" cy="295560"/>
          </a:xfrm>
          <a:custGeom>
            <a:avLst/>
            <a:gdLst/>
            <a:ahLst/>
            <a:rect l="0" t="0" r="r" b="b"/>
            <a:pathLst>
              <a:path w="28" h="821">
                <a:moveTo>
                  <a:pt x="0" y="0"/>
                </a:moveTo>
                <a:lnTo>
                  <a:pt x="28" y="0"/>
                </a:lnTo>
                <a:lnTo>
                  <a:pt x="28" y="821"/>
                </a:lnTo>
                <a:lnTo>
                  <a:pt x="0" y="821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29" name=""/>
          <p:cNvSpPr/>
          <p:nvPr/>
        </p:nvSpPr>
        <p:spPr>
          <a:xfrm>
            <a:off x="1733400" y="3524040"/>
            <a:ext cx="609840" cy="10080"/>
          </a:xfrm>
          <a:custGeom>
            <a:avLst/>
            <a:gdLst/>
            <a:ahLst/>
            <a:rect l="0" t="0" r="r" b="b"/>
            <a:pathLst>
              <a:path w="1694" h="28">
                <a:moveTo>
                  <a:pt x="0" y="0"/>
                </a:moveTo>
                <a:lnTo>
                  <a:pt x="1694" y="0"/>
                </a:lnTo>
                <a:lnTo>
                  <a:pt x="169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30" name=""/>
          <p:cNvSpPr/>
          <p:nvPr/>
        </p:nvSpPr>
        <p:spPr>
          <a:xfrm>
            <a:off x="2333520" y="3533760"/>
            <a:ext cx="9720" cy="295560"/>
          </a:xfrm>
          <a:custGeom>
            <a:avLst/>
            <a:gdLst/>
            <a:ahLst/>
            <a:rect l="0" t="0" r="r" b="b"/>
            <a:pathLst>
              <a:path w="27" h="821">
                <a:moveTo>
                  <a:pt x="0" y="0"/>
                </a:moveTo>
                <a:lnTo>
                  <a:pt x="27" y="0"/>
                </a:lnTo>
                <a:lnTo>
                  <a:pt x="27" y="821"/>
                </a:lnTo>
                <a:lnTo>
                  <a:pt x="0" y="821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31" name=""/>
          <p:cNvSpPr/>
          <p:nvPr/>
        </p:nvSpPr>
        <p:spPr>
          <a:xfrm>
            <a:off x="2342880" y="3524040"/>
            <a:ext cx="781560" cy="10080"/>
          </a:xfrm>
          <a:custGeom>
            <a:avLst/>
            <a:gdLst/>
            <a:ahLst/>
            <a:rect l="0" t="0" r="r" b="b"/>
            <a:pathLst>
              <a:path w="2171" h="28">
                <a:moveTo>
                  <a:pt x="0" y="0"/>
                </a:moveTo>
                <a:lnTo>
                  <a:pt x="2171" y="0"/>
                </a:lnTo>
                <a:lnTo>
                  <a:pt x="217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32" name=""/>
          <p:cNvSpPr/>
          <p:nvPr/>
        </p:nvSpPr>
        <p:spPr>
          <a:xfrm>
            <a:off x="3114360" y="3533760"/>
            <a:ext cx="10080" cy="295560"/>
          </a:xfrm>
          <a:custGeom>
            <a:avLst/>
            <a:gdLst/>
            <a:ahLst/>
            <a:rect l="0" t="0" r="r" b="b"/>
            <a:pathLst>
              <a:path w="28" h="821">
                <a:moveTo>
                  <a:pt x="0" y="0"/>
                </a:moveTo>
                <a:lnTo>
                  <a:pt x="28" y="0"/>
                </a:lnTo>
                <a:lnTo>
                  <a:pt x="28" y="821"/>
                </a:lnTo>
                <a:lnTo>
                  <a:pt x="0" y="821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33" name=""/>
          <p:cNvSpPr/>
          <p:nvPr/>
        </p:nvSpPr>
        <p:spPr>
          <a:xfrm>
            <a:off x="3124080" y="3524040"/>
            <a:ext cx="743400" cy="10080"/>
          </a:xfrm>
          <a:custGeom>
            <a:avLst/>
            <a:gdLst/>
            <a:ahLst/>
            <a:rect l="0" t="0" r="r" b="b"/>
            <a:pathLst>
              <a:path w="2065" h="28">
                <a:moveTo>
                  <a:pt x="0" y="0"/>
                </a:moveTo>
                <a:lnTo>
                  <a:pt x="2065" y="0"/>
                </a:lnTo>
                <a:lnTo>
                  <a:pt x="206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34" name=""/>
          <p:cNvSpPr/>
          <p:nvPr/>
        </p:nvSpPr>
        <p:spPr>
          <a:xfrm>
            <a:off x="3857400" y="3533760"/>
            <a:ext cx="10080" cy="295560"/>
          </a:xfrm>
          <a:custGeom>
            <a:avLst/>
            <a:gdLst/>
            <a:ahLst/>
            <a:rect l="0" t="0" r="r" b="b"/>
            <a:pathLst>
              <a:path w="28" h="821">
                <a:moveTo>
                  <a:pt x="0" y="0"/>
                </a:moveTo>
                <a:lnTo>
                  <a:pt x="28" y="0"/>
                </a:lnTo>
                <a:lnTo>
                  <a:pt x="28" y="821"/>
                </a:lnTo>
                <a:lnTo>
                  <a:pt x="0" y="821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35" name=""/>
          <p:cNvSpPr/>
          <p:nvPr/>
        </p:nvSpPr>
        <p:spPr>
          <a:xfrm>
            <a:off x="752400" y="3819240"/>
            <a:ext cx="981360" cy="10080"/>
          </a:xfrm>
          <a:custGeom>
            <a:avLst/>
            <a:gdLst/>
            <a:ahLst/>
            <a:rect l="0" t="0" r="r" b="b"/>
            <a:pathLst>
              <a:path w="2726" h="28">
                <a:moveTo>
                  <a:pt x="0" y="0"/>
                </a:moveTo>
                <a:lnTo>
                  <a:pt x="2726" y="0"/>
                </a:lnTo>
                <a:lnTo>
                  <a:pt x="272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36" name=""/>
          <p:cNvSpPr/>
          <p:nvPr/>
        </p:nvSpPr>
        <p:spPr>
          <a:xfrm>
            <a:off x="1733400" y="3819240"/>
            <a:ext cx="609840" cy="10080"/>
          </a:xfrm>
          <a:custGeom>
            <a:avLst/>
            <a:gdLst/>
            <a:ahLst/>
            <a:rect l="0" t="0" r="r" b="b"/>
            <a:pathLst>
              <a:path w="1694" h="28">
                <a:moveTo>
                  <a:pt x="0" y="0"/>
                </a:moveTo>
                <a:lnTo>
                  <a:pt x="1694" y="0"/>
                </a:lnTo>
                <a:lnTo>
                  <a:pt x="169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37" name=""/>
          <p:cNvSpPr/>
          <p:nvPr/>
        </p:nvSpPr>
        <p:spPr>
          <a:xfrm>
            <a:off x="2342880" y="3819240"/>
            <a:ext cx="781560" cy="10080"/>
          </a:xfrm>
          <a:custGeom>
            <a:avLst/>
            <a:gdLst/>
            <a:ahLst/>
            <a:rect l="0" t="0" r="r" b="b"/>
            <a:pathLst>
              <a:path w="2171" h="28">
                <a:moveTo>
                  <a:pt x="0" y="0"/>
                </a:moveTo>
                <a:lnTo>
                  <a:pt x="2171" y="0"/>
                </a:lnTo>
                <a:lnTo>
                  <a:pt x="217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38" name=""/>
          <p:cNvSpPr/>
          <p:nvPr/>
        </p:nvSpPr>
        <p:spPr>
          <a:xfrm>
            <a:off x="3124080" y="3819240"/>
            <a:ext cx="743400" cy="10080"/>
          </a:xfrm>
          <a:custGeom>
            <a:avLst/>
            <a:gdLst/>
            <a:ahLst/>
            <a:rect l="0" t="0" r="r" b="b"/>
            <a:pathLst>
              <a:path w="2065" h="28">
                <a:moveTo>
                  <a:pt x="0" y="0"/>
                </a:moveTo>
                <a:lnTo>
                  <a:pt x="2065" y="0"/>
                </a:lnTo>
                <a:lnTo>
                  <a:pt x="206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39" name=""/>
          <p:cNvSpPr/>
          <p:nvPr/>
        </p:nvSpPr>
        <p:spPr>
          <a:xfrm>
            <a:off x="785160" y="1909080"/>
            <a:ext cx="220320" cy="220320"/>
          </a:xfrm>
          <a:custGeom>
            <a:avLst/>
            <a:gdLst/>
            <a:ahLst/>
            <a:rect l="0" t="0" r="r" b="b"/>
            <a:pathLst>
              <a:path w="612" h="612">
                <a:moveTo>
                  <a:pt x="554" y="0"/>
                </a:moveTo>
                <a:lnTo>
                  <a:pt x="57" y="0"/>
                </a:lnTo>
                <a:cubicBezTo>
                  <a:pt x="26" y="0"/>
                  <a:pt x="0" y="26"/>
                  <a:pt x="0" y="57"/>
                </a:cubicBezTo>
                <a:lnTo>
                  <a:pt x="0" y="555"/>
                </a:lnTo>
                <a:cubicBezTo>
                  <a:pt x="0" y="587"/>
                  <a:pt x="26" y="612"/>
                  <a:pt x="57" y="612"/>
                </a:cubicBezTo>
                <a:lnTo>
                  <a:pt x="554" y="612"/>
                </a:lnTo>
                <a:cubicBezTo>
                  <a:pt x="587" y="612"/>
                  <a:pt x="612" y="587"/>
                  <a:pt x="612" y="555"/>
                </a:cubicBezTo>
                <a:lnTo>
                  <a:pt x="612" y="57"/>
                </a:lnTo>
                <a:cubicBezTo>
                  <a:pt x="612" y="26"/>
                  <a:pt x="587" y="0"/>
                  <a:pt x="554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40" name=""/>
          <p:cNvSpPr/>
          <p:nvPr/>
        </p:nvSpPr>
        <p:spPr>
          <a:xfrm>
            <a:off x="778320" y="1902240"/>
            <a:ext cx="234000" cy="234360"/>
          </a:xfrm>
          <a:custGeom>
            <a:avLst/>
            <a:gdLst/>
            <a:ahLst/>
            <a:rect l="0" t="0" r="r" b="b"/>
            <a:pathLst>
              <a:path w="650" h="651">
                <a:moveTo>
                  <a:pt x="574" y="0"/>
                </a:moveTo>
                <a:lnTo>
                  <a:pt x="76" y="0"/>
                </a:lnTo>
                <a:cubicBezTo>
                  <a:pt x="34" y="0"/>
                  <a:pt x="0" y="34"/>
                  <a:pt x="0" y="76"/>
                </a:cubicBezTo>
                <a:lnTo>
                  <a:pt x="0" y="574"/>
                </a:lnTo>
                <a:cubicBezTo>
                  <a:pt x="0" y="616"/>
                  <a:pt x="34" y="651"/>
                  <a:pt x="76" y="651"/>
                </a:cubicBezTo>
                <a:lnTo>
                  <a:pt x="574" y="651"/>
                </a:lnTo>
                <a:cubicBezTo>
                  <a:pt x="616" y="651"/>
                  <a:pt x="650" y="616"/>
                  <a:pt x="650" y="574"/>
                </a:cubicBezTo>
                <a:lnTo>
                  <a:pt x="650" y="76"/>
                </a:lnTo>
                <a:cubicBezTo>
                  <a:pt x="650" y="34"/>
                  <a:pt x="616" y="0"/>
                  <a:pt x="574" y="0"/>
                </a:cubicBezTo>
                <a:moveTo>
                  <a:pt x="574" y="38"/>
                </a:moveTo>
                <a:cubicBezTo>
                  <a:pt x="595" y="38"/>
                  <a:pt x="612" y="55"/>
                  <a:pt x="612" y="76"/>
                </a:cubicBezTo>
                <a:lnTo>
                  <a:pt x="612" y="153"/>
                </a:lnTo>
                <a:lnTo>
                  <a:pt x="498" y="153"/>
                </a:lnTo>
                <a:lnTo>
                  <a:pt x="498" y="38"/>
                </a:lnTo>
                <a:lnTo>
                  <a:pt x="574" y="38"/>
                </a:lnTo>
                <a:moveTo>
                  <a:pt x="498" y="345"/>
                </a:moveTo>
                <a:lnTo>
                  <a:pt x="612" y="345"/>
                </a:lnTo>
                <a:lnTo>
                  <a:pt x="612" y="459"/>
                </a:lnTo>
                <a:lnTo>
                  <a:pt x="498" y="459"/>
                </a:lnTo>
                <a:lnTo>
                  <a:pt x="498" y="345"/>
                </a:lnTo>
                <a:moveTo>
                  <a:pt x="498" y="307"/>
                </a:moveTo>
                <a:lnTo>
                  <a:pt x="498" y="191"/>
                </a:lnTo>
                <a:lnTo>
                  <a:pt x="612" y="191"/>
                </a:lnTo>
                <a:lnTo>
                  <a:pt x="612" y="307"/>
                </a:lnTo>
                <a:lnTo>
                  <a:pt x="498" y="307"/>
                </a:lnTo>
                <a:moveTo>
                  <a:pt x="459" y="38"/>
                </a:moveTo>
                <a:lnTo>
                  <a:pt x="459" y="153"/>
                </a:lnTo>
                <a:lnTo>
                  <a:pt x="345" y="153"/>
                </a:lnTo>
                <a:lnTo>
                  <a:pt x="345" y="38"/>
                </a:lnTo>
                <a:lnTo>
                  <a:pt x="459" y="38"/>
                </a:lnTo>
                <a:moveTo>
                  <a:pt x="345" y="191"/>
                </a:moveTo>
                <a:lnTo>
                  <a:pt x="459" y="191"/>
                </a:lnTo>
                <a:lnTo>
                  <a:pt x="459" y="307"/>
                </a:lnTo>
                <a:lnTo>
                  <a:pt x="345" y="307"/>
                </a:lnTo>
                <a:lnTo>
                  <a:pt x="345" y="191"/>
                </a:lnTo>
                <a:moveTo>
                  <a:pt x="345" y="345"/>
                </a:moveTo>
                <a:lnTo>
                  <a:pt x="459" y="345"/>
                </a:lnTo>
                <a:lnTo>
                  <a:pt x="459" y="459"/>
                </a:lnTo>
                <a:lnTo>
                  <a:pt x="345" y="459"/>
                </a:lnTo>
                <a:lnTo>
                  <a:pt x="345" y="345"/>
                </a:lnTo>
                <a:moveTo>
                  <a:pt x="306" y="38"/>
                </a:moveTo>
                <a:lnTo>
                  <a:pt x="306" y="153"/>
                </a:lnTo>
                <a:lnTo>
                  <a:pt x="192" y="153"/>
                </a:lnTo>
                <a:lnTo>
                  <a:pt x="192" y="38"/>
                </a:lnTo>
                <a:lnTo>
                  <a:pt x="306" y="38"/>
                </a:lnTo>
                <a:moveTo>
                  <a:pt x="192" y="191"/>
                </a:moveTo>
                <a:lnTo>
                  <a:pt x="306" y="191"/>
                </a:lnTo>
                <a:lnTo>
                  <a:pt x="306" y="307"/>
                </a:lnTo>
                <a:lnTo>
                  <a:pt x="192" y="307"/>
                </a:lnTo>
                <a:lnTo>
                  <a:pt x="192" y="191"/>
                </a:lnTo>
                <a:moveTo>
                  <a:pt x="192" y="345"/>
                </a:moveTo>
                <a:lnTo>
                  <a:pt x="306" y="345"/>
                </a:lnTo>
                <a:lnTo>
                  <a:pt x="306" y="459"/>
                </a:lnTo>
                <a:lnTo>
                  <a:pt x="192" y="459"/>
                </a:lnTo>
                <a:lnTo>
                  <a:pt x="192" y="345"/>
                </a:lnTo>
                <a:moveTo>
                  <a:pt x="38" y="76"/>
                </a:moveTo>
                <a:cubicBezTo>
                  <a:pt x="38" y="55"/>
                  <a:pt x="55" y="38"/>
                  <a:pt x="76" y="38"/>
                </a:cubicBezTo>
                <a:lnTo>
                  <a:pt x="154" y="38"/>
                </a:lnTo>
                <a:lnTo>
                  <a:pt x="154" y="153"/>
                </a:lnTo>
                <a:lnTo>
                  <a:pt x="38" y="153"/>
                </a:lnTo>
                <a:lnTo>
                  <a:pt x="38" y="76"/>
                </a:lnTo>
                <a:moveTo>
                  <a:pt x="38" y="191"/>
                </a:moveTo>
                <a:lnTo>
                  <a:pt x="154" y="191"/>
                </a:lnTo>
                <a:lnTo>
                  <a:pt x="154" y="307"/>
                </a:lnTo>
                <a:lnTo>
                  <a:pt x="38" y="307"/>
                </a:lnTo>
                <a:lnTo>
                  <a:pt x="38" y="191"/>
                </a:lnTo>
                <a:moveTo>
                  <a:pt x="38" y="345"/>
                </a:moveTo>
                <a:lnTo>
                  <a:pt x="154" y="345"/>
                </a:lnTo>
                <a:lnTo>
                  <a:pt x="154" y="459"/>
                </a:lnTo>
                <a:lnTo>
                  <a:pt x="38" y="459"/>
                </a:lnTo>
                <a:lnTo>
                  <a:pt x="38" y="345"/>
                </a:lnTo>
                <a:moveTo>
                  <a:pt x="76" y="612"/>
                </a:moveTo>
                <a:cubicBezTo>
                  <a:pt x="55" y="612"/>
                  <a:pt x="38" y="595"/>
                  <a:pt x="38" y="574"/>
                </a:cubicBezTo>
                <a:lnTo>
                  <a:pt x="38" y="498"/>
                </a:lnTo>
                <a:lnTo>
                  <a:pt x="154" y="498"/>
                </a:lnTo>
                <a:lnTo>
                  <a:pt x="154" y="612"/>
                </a:lnTo>
                <a:lnTo>
                  <a:pt x="76" y="612"/>
                </a:lnTo>
                <a:moveTo>
                  <a:pt x="192" y="612"/>
                </a:moveTo>
                <a:lnTo>
                  <a:pt x="192" y="498"/>
                </a:lnTo>
                <a:lnTo>
                  <a:pt x="306" y="498"/>
                </a:lnTo>
                <a:lnTo>
                  <a:pt x="306" y="612"/>
                </a:lnTo>
                <a:lnTo>
                  <a:pt x="192" y="612"/>
                </a:lnTo>
                <a:moveTo>
                  <a:pt x="345" y="612"/>
                </a:moveTo>
                <a:lnTo>
                  <a:pt x="345" y="498"/>
                </a:lnTo>
                <a:lnTo>
                  <a:pt x="459" y="498"/>
                </a:lnTo>
                <a:lnTo>
                  <a:pt x="459" y="612"/>
                </a:lnTo>
                <a:lnTo>
                  <a:pt x="345" y="612"/>
                </a:lnTo>
                <a:moveTo>
                  <a:pt x="574" y="612"/>
                </a:moveTo>
                <a:lnTo>
                  <a:pt x="498" y="612"/>
                </a:lnTo>
                <a:lnTo>
                  <a:pt x="498" y="498"/>
                </a:lnTo>
                <a:lnTo>
                  <a:pt x="612" y="498"/>
                </a:lnTo>
                <a:lnTo>
                  <a:pt x="612" y="574"/>
                </a:lnTo>
                <a:cubicBezTo>
                  <a:pt x="612" y="595"/>
                  <a:pt x="595" y="612"/>
                  <a:pt x="574" y="612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41" name=""/>
          <p:cNvSpPr/>
          <p:nvPr/>
        </p:nvSpPr>
        <p:spPr>
          <a:xfrm>
            <a:off x="819360" y="1991520"/>
            <a:ext cx="41760" cy="131040"/>
          </a:xfrm>
          <a:custGeom>
            <a:avLst/>
            <a:gdLst/>
            <a:ahLst/>
            <a:rect l="0" t="0" r="r" b="b"/>
            <a:pathLst>
              <a:path w="116" h="364">
                <a:moveTo>
                  <a:pt x="116" y="364"/>
                </a:moveTo>
                <a:lnTo>
                  <a:pt x="0" y="364"/>
                </a:lnTo>
                <a:lnTo>
                  <a:pt x="0" y="38"/>
                </a:lnTo>
                <a:cubicBezTo>
                  <a:pt x="0" y="17"/>
                  <a:pt x="18" y="0"/>
                  <a:pt x="39" y="0"/>
                </a:cubicBezTo>
                <a:lnTo>
                  <a:pt x="78" y="0"/>
                </a:lnTo>
                <a:cubicBezTo>
                  <a:pt x="99" y="0"/>
                  <a:pt x="116" y="17"/>
                  <a:pt x="116" y="38"/>
                </a:cubicBezTo>
                <a:lnTo>
                  <a:pt x="116" y="364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242" name=""/>
          <p:cNvSpPr/>
          <p:nvPr/>
        </p:nvSpPr>
        <p:spPr>
          <a:xfrm>
            <a:off x="929520" y="1943280"/>
            <a:ext cx="41760" cy="179280"/>
          </a:xfrm>
          <a:custGeom>
            <a:avLst/>
            <a:gdLst/>
            <a:ahLst/>
            <a:rect l="0" t="0" r="r" b="b"/>
            <a:pathLst>
              <a:path w="116" h="498">
                <a:moveTo>
                  <a:pt x="116" y="498"/>
                </a:moveTo>
                <a:lnTo>
                  <a:pt x="0" y="498"/>
                </a:lnTo>
                <a:lnTo>
                  <a:pt x="0" y="39"/>
                </a:lnTo>
                <a:cubicBezTo>
                  <a:pt x="0" y="18"/>
                  <a:pt x="17" y="0"/>
                  <a:pt x="38" y="0"/>
                </a:cubicBezTo>
                <a:lnTo>
                  <a:pt x="77" y="0"/>
                </a:lnTo>
                <a:cubicBezTo>
                  <a:pt x="99" y="0"/>
                  <a:pt x="116" y="18"/>
                  <a:pt x="116" y="39"/>
                </a:cubicBezTo>
                <a:lnTo>
                  <a:pt x="116" y="498"/>
                </a:ln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243" name=""/>
          <p:cNvSpPr/>
          <p:nvPr/>
        </p:nvSpPr>
        <p:spPr>
          <a:xfrm>
            <a:off x="874440" y="2039760"/>
            <a:ext cx="41760" cy="82800"/>
          </a:xfrm>
          <a:custGeom>
            <a:avLst/>
            <a:gdLst/>
            <a:ahLst/>
            <a:rect l="0" t="0" r="r" b="b"/>
            <a:pathLst>
              <a:path w="116" h="230">
                <a:moveTo>
                  <a:pt x="116" y="230"/>
                </a:moveTo>
                <a:lnTo>
                  <a:pt x="0" y="230"/>
                </a:lnTo>
                <a:lnTo>
                  <a:pt x="0" y="38"/>
                </a:lnTo>
                <a:cubicBezTo>
                  <a:pt x="0" y="17"/>
                  <a:pt x="17" y="0"/>
                  <a:pt x="39" y="0"/>
                </a:cubicBezTo>
                <a:lnTo>
                  <a:pt x="78" y="0"/>
                </a:lnTo>
                <a:cubicBezTo>
                  <a:pt x="99" y="0"/>
                  <a:pt x="116" y="17"/>
                  <a:pt x="116" y="38"/>
                </a:cubicBezTo>
                <a:lnTo>
                  <a:pt x="116" y="230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747720" y="1054440"/>
            <a:ext cx="2167920" cy="541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2850" strike="noStrike" u="none">
                <a:solidFill>
                  <a:srgbClr val="224466"/>
                </a:solidFill>
                <a:effectLst/>
                <a:uFillTx/>
                <a:latin typeface="Meiryo"/>
                <a:ea typeface="Meiryo"/>
              </a:rPr>
              <a:t>品質向上効果</a:t>
            </a:r>
            <a:endParaRPr b="0" lang="en-US" sz="28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45" name=""/>
          <p:cNvSpPr txBox="1"/>
          <p:nvPr/>
        </p:nvSpPr>
        <p:spPr>
          <a:xfrm>
            <a:off x="747720" y="2109240"/>
            <a:ext cx="2484720" cy="3736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9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定量的効果（⾒込み）</a:t>
            </a:r>
            <a:endParaRPr b="0" lang="en-US" sz="19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46" name=""/>
          <p:cNvSpPr txBox="1"/>
          <p:nvPr/>
        </p:nvSpPr>
        <p:spPr>
          <a:xfrm>
            <a:off x="1121040" y="2663640"/>
            <a:ext cx="24156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939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項⽬</a:t>
            </a:r>
            <a:endParaRPr b="0" lang="en-US" sz="939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47" name=""/>
          <p:cNvSpPr txBox="1"/>
          <p:nvPr/>
        </p:nvSpPr>
        <p:spPr>
          <a:xfrm>
            <a:off x="1912320" y="2663640"/>
            <a:ext cx="24156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939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従来</a:t>
            </a:r>
            <a:endParaRPr b="0" lang="en-US" sz="939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2463120" y="2663640"/>
            <a:ext cx="53100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939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V0</a:t>
            </a:r>
            <a:r>
              <a:rPr b="1" lang="ja-JP" sz="939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活⽤後</a:t>
            </a:r>
            <a:endParaRPr b="0" lang="en-US" sz="939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3249000" y="2663640"/>
            <a:ext cx="48240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939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改善効果</a:t>
            </a:r>
            <a:endParaRPr b="0" lang="en-US" sz="939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880920" y="2968560"/>
            <a:ext cx="72324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939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要件確定速度</a:t>
            </a:r>
            <a:endParaRPr b="0" lang="en-US" sz="939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1858320" y="2968560"/>
            <a:ext cx="34920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39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100%</a:t>
            </a:r>
            <a:endParaRPr b="0" lang="en-US" sz="939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52" name=""/>
          <p:cNvSpPr txBox="1"/>
          <p:nvPr/>
        </p:nvSpPr>
        <p:spPr>
          <a:xfrm>
            <a:off x="2463120" y="2968560"/>
            <a:ext cx="34920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39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130%</a:t>
            </a:r>
            <a:endParaRPr b="0" lang="en-US" sz="939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3249000" y="2968560"/>
            <a:ext cx="40140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939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+30%</a:t>
            </a:r>
            <a:endParaRPr b="0" lang="en-US" sz="939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880920" y="3273120"/>
            <a:ext cx="72324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939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画⾯開発⼯数</a:t>
            </a:r>
            <a:endParaRPr b="0" lang="en-US" sz="939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1858320" y="3273120"/>
            <a:ext cx="34920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39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100%</a:t>
            </a:r>
            <a:endParaRPr b="0" lang="en-US" sz="939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2463120" y="3273120"/>
            <a:ext cx="27468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39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60%</a:t>
            </a:r>
            <a:endParaRPr b="0" lang="en-US" sz="939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57" name=""/>
          <p:cNvSpPr txBox="1"/>
          <p:nvPr/>
        </p:nvSpPr>
        <p:spPr>
          <a:xfrm>
            <a:off x="3249000" y="3273120"/>
            <a:ext cx="35748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939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-40%</a:t>
            </a:r>
            <a:endParaRPr b="0" lang="en-US" sz="939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58" name=""/>
          <p:cNvSpPr txBox="1"/>
          <p:nvPr/>
        </p:nvSpPr>
        <p:spPr>
          <a:xfrm>
            <a:off x="880920" y="3578040"/>
            <a:ext cx="60264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939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⼿戻り⼯数</a:t>
            </a:r>
            <a:endParaRPr b="0" lang="en-US" sz="939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59" name=""/>
          <p:cNvSpPr txBox="1"/>
          <p:nvPr/>
        </p:nvSpPr>
        <p:spPr>
          <a:xfrm>
            <a:off x="1858320" y="3578040"/>
            <a:ext cx="34920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39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100%</a:t>
            </a:r>
            <a:endParaRPr b="0" lang="en-US" sz="939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2463120" y="3578040"/>
            <a:ext cx="27468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939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50%</a:t>
            </a:r>
            <a:endParaRPr b="0" lang="en-US" sz="939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3249000" y="3578040"/>
            <a:ext cx="357480" cy="1818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n-US" sz="939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-50%</a:t>
            </a:r>
            <a:endParaRPr b="0" lang="en-US" sz="939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62" name=""/>
          <p:cNvSpPr/>
          <p:nvPr/>
        </p:nvSpPr>
        <p:spPr>
          <a:xfrm>
            <a:off x="914040" y="45338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9"/>
                  <a:pt x="137" y="136"/>
                </a:cubicBezTo>
                <a:cubicBezTo>
                  <a:pt x="130" y="144"/>
                  <a:pt x="121" y="149"/>
                  <a:pt x="111" y="153"/>
                </a:cubicBezTo>
                <a:cubicBezTo>
                  <a:pt x="102" y="157"/>
                  <a:pt x="91" y="159"/>
                  <a:pt x="81" y="159"/>
                </a:cubicBezTo>
                <a:cubicBezTo>
                  <a:pt x="70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1" y="119"/>
                  <a:pt x="7" y="109"/>
                </a:cubicBezTo>
                <a:cubicBezTo>
                  <a:pt x="3" y="100"/>
                  <a:pt x="0" y="90"/>
                  <a:pt x="0" y="79"/>
                </a:cubicBezTo>
                <a:cubicBezTo>
                  <a:pt x="0" y="69"/>
                  <a:pt x="3" y="58"/>
                  <a:pt x="7" y="49"/>
                </a:cubicBezTo>
                <a:cubicBezTo>
                  <a:pt x="11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70" y="0"/>
                  <a:pt x="81" y="0"/>
                </a:cubicBezTo>
                <a:cubicBezTo>
                  <a:pt x="91" y="0"/>
                  <a:pt x="102" y="2"/>
                  <a:pt x="111" y="6"/>
                </a:cubicBezTo>
                <a:cubicBezTo>
                  <a:pt x="121" y="10"/>
                  <a:pt x="130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747720" y="4028760"/>
            <a:ext cx="1079640" cy="2700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ja-JP" sz="1410" strike="noStrike" u="none">
                <a:solidFill>
                  <a:srgbClr val="4488cc"/>
                </a:solidFill>
                <a:effectLst/>
                <a:uFillTx/>
                <a:latin typeface="Meiryo"/>
                <a:ea typeface="Meiryo"/>
              </a:rPr>
              <a:t>その他の効果</a:t>
            </a:r>
            <a:endParaRPr b="0" lang="en-US" sz="141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64" name=""/>
          <p:cNvSpPr/>
          <p:nvPr/>
        </p:nvSpPr>
        <p:spPr>
          <a:xfrm>
            <a:off x="914040" y="48384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30" y="144"/>
                  <a:pt x="121" y="150"/>
                  <a:pt x="111" y="154"/>
                </a:cubicBezTo>
                <a:cubicBezTo>
                  <a:pt x="102" y="158"/>
                  <a:pt x="91" y="160"/>
                  <a:pt x="81" y="160"/>
                </a:cubicBezTo>
                <a:cubicBezTo>
                  <a:pt x="70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7" y="111"/>
                </a:cubicBezTo>
                <a:cubicBezTo>
                  <a:pt x="3" y="101"/>
                  <a:pt x="0" y="91"/>
                  <a:pt x="0" y="81"/>
                </a:cubicBezTo>
                <a:cubicBezTo>
                  <a:pt x="0" y="70"/>
                  <a:pt x="3" y="59"/>
                  <a:pt x="7" y="49"/>
                </a:cubicBezTo>
                <a:cubicBezTo>
                  <a:pt x="11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70" y="0"/>
                  <a:pt x="81" y="0"/>
                </a:cubicBezTo>
                <a:cubicBezTo>
                  <a:pt x="91" y="0"/>
                  <a:pt x="102" y="2"/>
                  <a:pt x="111" y="6"/>
                </a:cubicBezTo>
                <a:cubicBezTo>
                  <a:pt x="121" y="10"/>
                  <a:pt x="130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265" name=""/>
          <p:cNvSpPr txBox="1"/>
          <p:nvPr/>
        </p:nvSpPr>
        <p:spPr>
          <a:xfrm>
            <a:off x="1090440" y="4437720"/>
            <a:ext cx="326628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画⾯レイアウト・</a:t>
            </a:r>
            <a:r>
              <a:rPr b="0" lang="en-US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UI</a:t>
            </a:r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コンポーネントの流⽤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66" name=""/>
          <p:cNvSpPr/>
          <p:nvPr/>
        </p:nvSpPr>
        <p:spPr>
          <a:xfrm>
            <a:off x="914040" y="51339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30" y="143"/>
                  <a:pt x="121" y="149"/>
                  <a:pt x="111" y="153"/>
                </a:cubicBezTo>
                <a:cubicBezTo>
                  <a:pt x="102" y="157"/>
                  <a:pt x="91" y="159"/>
                  <a:pt x="81" y="159"/>
                </a:cubicBezTo>
                <a:cubicBezTo>
                  <a:pt x="70" y="159"/>
                  <a:pt x="59" y="157"/>
                  <a:pt x="49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1" y="120"/>
                  <a:pt x="7" y="110"/>
                </a:cubicBezTo>
                <a:cubicBezTo>
                  <a:pt x="3" y="101"/>
                  <a:pt x="0" y="90"/>
                  <a:pt x="0" y="80"/>
                </a:cubicBezTo>
                <a:cubicBezTo>
                  <a:pt x="0" y="69"/>
                  <a:pt x="3" y="59"/>
                  <a:pt x="7" y="50"/>
                </a:cubicBezTo>
                <a:cubicBezTo>
                  <a:pt x="11" y="40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70" y="0"/>
                  <a:pt x="81" y="0"/>
                </a:cubicBezTo>
                <a:cubicBezTo>
                  <a:pt x="91" y="0"/>
                  <a:pt x="102" y="2"/>
                  <a:pt x="111" y="6"/>
                </a:cubicBezTo>
                <a:cubicBezTo>
                  <a:pt x="121" y="10"/>
                  <a:pt x="130" y="15"/>
                  <a:pt x="137" y="23"/>
                </a:cubicBezTo>
                <a:cubicBezTo>
                  <a:pt x="144" y="30"/>
                  <a:pt x="150" y="40"/>
                  <a:pt x="154" y="50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267" name=""/>
          <p:cNvSpPr txBox="1"/>
          <p:nvPr/>
        </p:nvSpPr>
        <p:spPr>
          <a:xfrm>
            <a:off x="1090440" y="4742640"/>
            <a:ext cx="221976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画⾯仕様の曖昧さを事前排除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68" name=""/>
          <p:cNvSpPr/>
          <p:nvPr/>
        </p:nvSpPr>
        <p:spPr>
          <a:xfrm>
            <a:off x="914040" y="54385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30" y="144"/>
                  <a:pt x="121" y="150"/>
                  <a:pt x="111" y="154"/>
                </a:cubicBezTo>
                <a:cubicBezTo>
                  <a:pt x="102" y="158"/>
                  <a:pt x="91" y="160"/>
                  <a:pt x="81" y="160"/>
                </a:cubicBezTo>
                <a:cubicBezTo>
                  <a:pt x="70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8"/>
                  <a:pt x="11" y="120"/>
                  <a:pt x="7" y="110"/>
                </a:cubicBezTo>
                <a:cubicBezTo>
                  <a:pt x="3" y="100"/>
                  <a:pt x="0" y="90"/>
                  <a:pt x="0" y="80"/>
                </a:cubicBezTo>
                <a:cubicBezTo>
                  <a:pt x="0" y="69"/>
                  <a:pt x="3" y="59"/>
                  <a:pt x="7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70" y="0"/>
                  <a:pt x="81" y="0"/>
                </a:cubicBezTo>
                <a:cubicBezTo>
                  <a:pt x="91" y="0"/>
                  <a:pt x="102" y="2"/>
                  <a:pt x="111" y="6"/>
                </a:cubicBezTo>
                <a:cubicBezTo>
                  <a:pt x="121" y="10"/>
                  <a:pt x="130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trike="noStrike" u="none">
              <a:solidFill>
                <a:srgbClr val="ffffff"/>
              </a:solidFill>
              <a:effectLst/>
              <a:uFillTx/>
              <a:latin typeface="游明朝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1090440" y="5037840"/>
            <a:ext cx="204912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デザインシステムの統⼀化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pic>
        <p:nvPicPr>
          <p:cNvPr id="270" name="" descr=""/>
          <p:cNvPicPr/>
          <p:nvPr/>
        </p:nvPicPr>
        <p:blipFill>
          <a:blip r:embed="rId2"/>
          <a:stretch/>
        </p:blipFill>
        <p:spPr>
          <a:xfrm>
            <a:off x="380880" y="295200"/>
            <a:ext cx="1895040" cy="32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1" name=""/>
          <p:cNvSpPr txBox="1"/>
          <p:nvPr/>
        </p:nvSpPr>
        <p:spPr>
          <a:xfrm>
            <a:off x="1090440" y="5342760"/>
            <a:ext cx="204912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ja-JP" sz="1350" strike="noStrike" u="none">
                <a:solidFill>
                  <a:srgbClr val="1f2328"/>
                </a:solidFill>
                <a:effectLst/>
                <a:uFillTx/>
                <a:latin typeface="Meiryo"/>
                <a:ea typeface="Meiryo"/>
              </a:rPr>
              <a:t>テスト項⽬の早期洗い出し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285840" y="6400080"/>
            <a:ext cx="62528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Copyright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（</a:t>
            </a:r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c</a:t>
            </a:r>
            <a:r>
              <a:rPr b="0" lang="ja-JP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）</a:t>
            </a:r>
            <a:r>
              <a:rPr b="0" lang="en-US" sz="1350" strike="noStrike" u="none">
                <a:solidFill>
                  <a:srgbClr val="666666"/>
                </a:solidFill>
                <a:effectLst/>
                <a:uFillTx/>
                <a:latin typeface="Meiryo"/>
                <a:ea typeface="Meiryo"/>
              </a:rPr>
              <a:t>2025 Software agency system Co., Ltd. All Rights Reserved.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  <p:sp>
        <p:nvSpPr>
          <p:cNvPr id="273" name=""/>
          <p:cNvSpPr txBox="1"/>
          <p:nvPr/>
        </p:nvSpPr>
        <p:spPr>
          <a:xfrm>
            <a:off x="11764440" y="6310800"/>
            <a:ext cx="228240" cy="3434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n-US" sz="1800" strike="noStrike" u="none">
                <a:solidFill>
                  <a:srgbClr val="777777"/>
                </a:solidFill>
                <a:effectLst/>
                <a:uFillTx/>
                <a:latin typeface="Meiryo"/>
                <a:ea typeface="Meiryo"/>
              </a:rPr>
              <a:t>9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游明朝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ja-JP</dc:language>
  <cp:lastModifiedBy/>
  <cp:revision>0</cp:revision>
  <dc:subject/>
  <dc:title/>
</cp:coreProperties>
</file>