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0DB818A-30D6-47AB-99CC-AFBD1BC5C366}"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1D44FE4-AB65-4ABA-A993-E05F3575D66F}"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FEE05D7E-10ED-46BD-B4E8-097BCFEC4648}"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472A1E11-E2D7-4267-ACB5-5DB8669671FD}"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3C1330A-25F5-45D6-859C-988341D3DA75}"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6B85943D-8FF8-4CD3-9919-96A313CFA23F}"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7614138E-171D-4C9A-9D3A-D1D6BCC6C205}"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841C6829-B51F-484E-B34F-6BD19CA48602}"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96063FBC-BEB7-4C6E-A264-7EB13831B988}"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EBACCE67-13C9-48CA-A473-1FB684DA0331}"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B8DB6424-F212-4ABB-A2AF-C715727635C7}"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C3C40D82-F764-4E77-B00A-259A01CAD7A1}"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C04DA325-5AB7-43EC-A12D-30FE4D1CD8E1}"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9FCC8EEE-1F1C-4EF4-8C7F-3CA8F0ED98BD}"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BAC998AD-9F38-4463-9AF2-0881014AF8E5}"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2364D989-DF1B-4F33-9552-8DCA8F5104C0}"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F29BF3AE-E601-4DC5-BD35-FD702E2FDFED}"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D2F9FFB6-3777-40B0-B05D-4D89FFD1AA11}"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8A15242-A2BB-46C3-BD04-43BB9742BD9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B586081-DAA8-4093-B885-80AAC84AFE7A}"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47793BC-15D1-407C-A241-94BFBBE6813F}"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B2FF5E5-1BEC-47B7-8D6D-5ED9C01C56A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9DAD540-2464-44D7-83B9-6C8851C07E3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98606F3-7F3D-449D-B117-B6B76196666B}"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p>
            <a:pPr>
              <a:lnSpc>
                <a:spcPct val="100000"/>
              </a:lnSpc>
              <a:buNone/>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1F91A4BB-96A0-4BF0-B543-87A60DD32FC8}"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p>
            <a:pPr>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7000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p>
            <a:pPr>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9CCCA8F4-2FC1-4F8F-AC82-7C9FCBBC5137}"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p>
            <a:pPr algn="ctr">
              <a:lnSpc>
                <a:spcPct val="100000"/>
              </a:lnSpc>
              <a:buNone/>
            </a:pPr>
            <a:r>
              <a:rPr b="1" lang="en-US" sz="3600" spc="-1" strike="noStrike" cap="all">
                <a:solidFill>
                  <a:srgbClr val="1cade4"/>
                </a:solidFill>
                <a:latin typeface="Arial"/>
              </a:rPr>
              <a:t>Keylogger and security</a:t>
            </a:r>
            <a:endParaRPr b="0" lang="en-US" sz="3600" spc="-1" strike="noStrike">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fillRef idx="0"/>
          <a:effectRef idx="0"/>
          <a:fontRef idx="minor"/>
        </p:style>
        <p:txBody>
          <a:bodyPr anchor="t">
            <a:spAutoFit/>
          </a:bodyPr>
          <a:p>
            <a:pPr algn="ctr">
              <a:lnSpc>
                <a:spcPct val="100000"/>
              </a:lnSpc>
              <a:buNone/>
            </a:pPr>
            <a:r>
              <a:rPr b="1" lang="en-US" sz="3200" spc="-1" strike="noStrike">
                <a:solidFill>
                  <a:srgbClr val="1482ac"/>
                </a:solidFill>
                <a:latin typeface="Arial"/>
              </a:rPr>
              <a:t>CAPSTONE PROJECT</a:t>
            </a:r>
            <a:endParaRPr b="0" lang="en-IN" sz="3200" spc="-1" strike="noStrike">
              <a:latin typeface="Arial"/>
            </a:endParaRPr>
          </a:p>
        </p:txBody>
      </p:sp>
      <p:sp>
        <p:nvSpPr>
          <p:cNvPr id="136" name="TextBox 3"/>
          <p:cNvSpPr/>
          <p:nvPr/>
        </p:nvSpPr>
        <p:spPr>
          <a:xfrm>
            <a:off x="3117600" y="4586400"/>
            <a:ext cx="7979760" cy="1005840"/>
          </a:xfrm>
          <a:prstGeom prst="rect">
            <a:avLst/>
          </a:prstGeom>
          <a:noFill/>
          <a:ln w="0">
            <a:noFill/>
          </a:ln>
        </p:spPr>
        <p:style>
          <a:lnRef idx="0"/>
          <a:fillRef idx="0"/>
          <a:effectRef idx="0"/>
          <a:fontRef idx="minor"/>
        </p:style>
        <p:txBody>
          <a:bodyPr anchor="t">
            <a:spAutoFit/>
          </a:bodyPr>
          <a:p>
            <a:pPr>
              <a:lnSpc>
                <a:spcPct val="100000"/>
              </a:lnSpc>
              <a:buNone/>
            </a:pPr>
            <a:r>
              <a:rPr b="1" lang="en-US" sz="2000" spc="-1" strike="noStrike">
                <a:solidFill>
                  <a:srgbClr val="1482ac"/>
                </a:solidFill>
                <a:latin typeface="Arial"/>
              </a:rPr>
              <a:t>Presented By:</a:t>
            </a:r>
            <a:endParaRPr b="0" lang="en-IN" sz="2000" spc="-1" strike="noStrike">
              <a:latin typeface="Arial"/>
            </a:endParaRPr>
          </a:p>
          <a:p>
            <a:pPr>
              <a:lnSpc>
                <a:spcPct val="100000"/>
              </a:lnSpc>
              <a:buNone/>
            </a:pPr>
            <a:r>
              <a:rPr b="1" lang="en-US" sz="2000" spc="-1" strike="noStrike">
                <a:solidFill>
                  <a:srgbClr val="1482ac"/>
                </a:solidFill>
                <a:latin typeface="Arial"/>
              </a:rPr>
              <a:t>1. Koneti Sasank - College of Engineering Guindy Anna University-Information Science and Technology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anchor="ctr">
            <a:normAutofit fontScale="95000"/>
          </a:bodyPr>
          <a:p>
            <a:pPr marL="305280" indent="-30528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1. K. C. Yang, "An Improved Keylogging Detection and Prevention System," IEEE Xplore, 2017. [Online]. </a:t>
            </a:r>
            <a:endParaRPr b="0" lang="en-US" sz="2400" spc="-1" strike="noStrike">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2. G. Kaspersky, "How to Protect Yourself Against Keyloggers," Kaspersky, 2021. </a:t>
            </a:r>
            <a:endParaRPr b="0" lang="en-US" sz="2400" spc="-1" strike="noStrike">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3. A. Carvey, "Forensic Analysis of Keystroke Dynamics," SANS Institute, 2005. [Online].  </a:t>
            </a:r>
            <a:endParaRPr b="0" lang="en-US" sz="2400" spc="-1" strike="noStrike">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4. M. Deshmukh, "Detecting Keylogger Attacks Using Machine Learning Techniques," International Journal of Advanced Research in Computer Science, 2017. </a:t>
            </a:r>
            <a:endParaRPr b="0" lang="en-US" sz="2400" spc="-1" strike="noStrike">
              <a:solidFill>
                <a:srgbClr val="404040"/>
              </a:solidFill>
              <a:latin typeface="Franklin Gothic Book"/>
            </a:endParaRPr>
          </a:p>
          <a:p>
            <a:pPr marL="305280" indent="-305280">
              <a:lnSpc>
                <a:spcPct val="110000"/>
              </a:lnSpc>
              <a:spcBef>
                <a:spcPts val="479"/>
              </a:spcBef>
              <a:spcAft>
                <a:spcPts val="601"/>
              </a:spcAft>
              <a:buClr>
                <a:srgbClr val="1cade4"/>
              </a:buClr>
              <a:buSzPct val="92000"/>
              <a:buFont typeface="Wingdings 2" charset="2"/>
              <a:buChar char=""/>
            </a:pPr>
            <a:r>
              <a:rPr b="0" lang="en-US" sz="2400" spc="-1" strike="noStrike" u="sng">
                <a:solidFill>
                  <a:srgbClr val="0f0f0f"/>
                </a:solidFill>
                <a:uFillTx/>
                <a:latin typeface="Arial"/>
                <a:ea typeface="Franklin Gothic Book"/>
              </a:rPr>
              <a:t>5. C. Silver, "Keylogging and User Privacy," Association for Computing Machinery, 2013.</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463040" y="2766240"/>
            <a:ext cx="9298440" cy="1325160"/>
          </a:xfrm>
          <a:prstGeom prst="rect">
            <a:avLst/>
          </a:prstGeom>
          <a:noFill/>
          <a:ln w="0">
            <a:noFill/>
          </a:ln>
        </p:spPr>
        <p:txBody>
          <a:bodyPr anchor="b">
            <a:noAutofit/>
          </a:bodyPr>
          <a:p>
            <a:pPr algn="ctr">
              <a:lnSpc>
                <a:spcPct val="100000"/>
              </a:lnSpc>
              <a:buNone/>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p>
            <a:pPr>
              <a:lnSpc>
                <a:spcPct val="100000"/>
              </a:lnSpc>
              <a:buNone/>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p>
            <a:pPr>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1136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PlaceHolder 2"/>
          <p:cNvSpPr>
            <a:spLocks noGrp="1"/>
          </p:cNvSpPr>
          <p:nvPr>
            <p:ph/>
          </p:nvPr>
        </p:nvSpPr>
        <p:spPr>
          <a:xfrm>
            <a:off x="581040" y="1482480"/>
            <a:ext cx="11029320" cy="4122360"/>
          </a:xfrm>
          <a:prstGeom prst="rect">
            <a:avLst/>
          </a:prstGeom>
          <a:noFill/>
          <a:ln w="0">
            <a:noFill/>
          </a:ln>
        </p:spPr>
        <p:txBody>
          <a:bodyPr anchor="ctr">
            <a:normAutofit/>
          </a:bodyPr>
          <a:p>
            <a:pPr algn="just">
              <a:lnSpc>
                <a:spcPct val="110000"/>
              </a:lnSpc>
              <a:spcBef>
                <a:spcPts val="479"/>
              </a:spcBef>
              <a:spcAft>
                <a:spcPts val="601"/>
              </a:spcAft>
              <a:buNone/>
              <a:tabLst>
                <a:tab algn="l" pos="0"/>
              </a:tabLst>
            </a:pPr>
            <a:r>
              <a:rPr b="0" lang="en-US" sz="2400" spc="-1" strike="noStrike">
                <a:solidFill>
                  <a:srgbClr val="131619"/>
                </a:solidFill>
                <a:latin typeface="Arial"/>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PlaceHolder 2"/>
          <p:cNvSpPr>
            <a:spLocks noGrp="1"/>
          </p:cNvSpPr>
          <p:nvPr>
            <p:ph/>
          </p:nvPr>
        </p:nvSpPr>
        <p:spPr>
          <a:xfrm>
            <a:off x="441720" y="1232280"/>
            <a:ext cx="11613240" cy="5418360"/>
          </a:xfrm>
          <a:prstGeom prst="rect">
            <a:avLst/>
          </a:prstGeom>
          <a:noFill/>
          <a:ln w="0">
            <a:noFill/>
          </a:ln>
        </p:spPr>
        <p:txBody>
          <a:bodyPr anchor="ctr">
            <a:noAutofit/>
          </a:bodyPr>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Error Handling: </a:t>
            </a:r>
            <a:r>
              <a:rPr b="0" lang="en-US" sz="2000" spc="-1" strike="noStrike">
                <a:solidFill>
                  <a:srgbClr val="404040"/>
                </a:solidFill>
                <a:latin typeface="Arial"/>
              </a:rPr>
              <a:t>Implement error handling for file operations and keylogging.</a:t>
            </a:r>
            <a:endParaRPr b="0" lang="en-US" sz="2000" spc="-1" strike="noStrike">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Modularization: </a:t>
            </a:r>
            <a:r>
              <a:rPr b="0" lang="en-US" sz="2000" spc="-1" strike="noStrike">
                <a:solidFill>
                  <a:srgbClr val="404040"/>
                </a:solidFill>
                <a:latin typeface="Arial"/>
              </a:rPr>
              <a:t>Divide the code into smaller, more manageable functions.</a:t>
            </a:r>
            <a:endParaRPr b="0" lang="en-US" sz="2000" spc="-1" strike="noStrike">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File Writing Optimization</a:t>
            </a:r>
            <a:r>
              <a:rPr b="0" lang="en-US" sz="2000" spc="-1" strike="noStrike">
                <a:solidFill>
                  <a:srgbClr val="404040"/>
                </a:solidFill>
                <a:latin typeface="Arial"/>
              </a:rPr>
              <a:t>: Keep log files open to improve performance.</a:t>
            </a:r>
            <a:endParaRPr b="0" lang="en-US" sz="2000" spc="-1" strike="noStrike">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JSON Usage: </a:t>
            </a:r>
            <a:r>
              <a:rPr b="0" lang="en-US" sz="2000" spc="-1" strike="noStrike">
                <a:solidFill>
                  <a:srgbClr val="404040"/>
                </a:solidFill>
                <a:latin typeface="Arial"/>
              </a:rPr>
              <a:t>Fix syntax error in JSON file generation function.</a:t>
            </a:r>
            <a:endParaRPr b="0" lang="en-US" sz="2000" spc="-1" strike="noStrike">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User Interface: </a:t>
            </a:r>
            <a:r>
              <a:rPr b="0" lang="en-US" sz="2000" spc="-1" strike="noStrike">
                <a:solidFill>
                  <a:srgbClr val="404040"/>
                </a:solidFill>
                <a:latin typeface="Arial"/>
              </a:rPr>
              <a:t>Enhance UI with clearer messages and feedback.</a:t>
            </a:r>
            <a:endParaRPr b="0" lang="en-US" sz="2000" spc="-1" strike="noStrike">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GUI Improvements: </a:t>
            </a:r>
            <a:r>
              <a:rPr b="0" lang="en-US" sz="2000" spc="-1" strike="noStrike">
                <a:solidFill>
                  <a:srgbClr val="404040"/>
                </a:solidFill>
                <a:latin typeface="Arial"/>
              </a:rPr>
              <a:t>Add features like log file location selection.</a:t>
            </a:r>
            <a:endParaRPr b="0" lang="en-US" sz="2000" spc="-1" strike="noStrike">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Keylogging Features: </a:t>
            </a:r>
            <a:r>
              <a:rPr b="0" lang="en-US" sz="2000" spc="-1" strike="noStrike">
                <a:solidFill>
                  <a:srgbClr val="404040"/>
                </a:solidFill>
                <a:latin typeface="Arial"/>
              </a:rPr>
              <a:t>Include options for filtering or customizing logging.</a:t>
            </a:r>
            <a:endParaRPr b="0" lang="en-US" sz="2000" spc="-1" strike="noStrike">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Security: </a:t>
            </a:r>
            <a:r>
              <a:rPr b="0" lang="en-US" sz="2000" spc="-1" strike="noStrike">
                <a:solidFill>
                  <a:srgbClr val="404040"/>
                </a:solidFill>
                <a:latin typeface="Arial"/>
              </a:rPr>
              <a:t>Ensure ethical use and include privacy warnings.</a:t>
            </a:r>
            <a:endParaRPr b="0" lang="en-US" sz="2000" spc="-1" strike="noStrike">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Compatibility Testing: </a:t>
            </a:r>
            <a:r>
              <a:rPr b="0" lang="en-US" sz="2000" spc="-1" strike="noStrike">
                <a:solidFill>
                  <a:srgbClr val="404040"/>
                </a:solidFill>
                <a:latin typeface="Arial"/>
              </a:rPr>
              <a:t>Test on various operating systems.</a:t>
            </a:r>
            <a:endParaRPr b="0" lang="en-US" sz="2000" spc="-1" strike="noStrike">
              <a:solidFill>
                <a:srgbClr val="404040"/>
              </a:solidFill>
              <a:latin typeface="Franklin Gothic Book"/>
            </a:endParaRPr>
          </a:p>
          <a:p>
            <a:pPr marL="457200" indent="-457200">
              <a:lnSpc>
                <a:spcPct val="110000"/>
              </a:lnSpc>
              <a:spcBef>
                <a:spcPts val="400"/>
              </a:spcBef>
              <a:spcAft>
                <a:spcPts val="601"/>
              </a:spcAft>
              <a:buClr>
                <a:srgbClr val="1cade4"/>
              </a:buClr>
              <a:buSzPct val="92000"/>
              <a:buFont typeface="Franklin Gothic Demi"/>
              <a:buAutoNum type="arabicPeriod"/>
            </a:pPr>
            <a:r>
              <a:rPr b="1" lang="en-US" sz="2000" spc="-1" strike="noStrike">
                <a:solidFill>
                  <a:srgbClr val="404040"/>
                </a:solidFill>
                <a:latin typeface="Arial"/>
              </a:rPr>
              <a:t>Documentation: </a:t>
            </a:r>
            <a:r>
              <a:rPr b="0" lang="en-US" sz="2000" spc="-1" strike="noStrike">
                <a:solidFill>
                  <a:srgbClr val="404040"/>
                </a:solidFill>
                <a:latin typeface="Arial"/>
              </a:rPr>
              <a:t>Add comments and documentation for clarity.</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PlaceHolder 2"/>
          <p:cNvSpPr>
            <a:spLocks noGrp="1"/>
          </p:cNvSpPr>
          <p:nvPr>
            <p:ph/>
          </p:nvPr>
        </p:nvSpPr>
        <p:spPr>
          <a:xfrm>
            <a:off x="581040" y="1627560"/>
            <a:ext cx="11029320" cy="4347360"/>
          </a:xfrm>
          <a:prstGeom prst="rect">
            <a:avLst/>
          </a:prstGeom>
          <a:noFill/>
          <a:ln w="0">
            <a:noFill/>
          </a:ln>
        </p:spPr>
        <p:txBody>
          <a:bodyPr anchor="ctr">
            <a:noAutofit/>
          </a:bodyPr>
          <a:p>
            <a:pPr marL="457200" indent="-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rgbClr val="404040"/>
                </a:solidFill>
                <a:latin typeface="Franklin Gothic Book"/>
              </a:rPr>
              <a:t>Analysis</a:t>
            </a:r>
            <a:r>
              <a:rPr b="0" lang="en-IN" sz="1600" spc="-1" strike="noStrike">
                <a:solidFill>
                  <a:srgbClr val="404040"/>
                </a:solidFill>
                <a:latin typeface="Franklin Gothic Book"/>
              </a:rPr>
              <a:t>: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IN" sz="1600" spc="-1" strike="noStrike">
                <a:solidFill>
                  <a:srgbClr val="404040"/>
                </a:solidFill>
                <a:latin typeface="Franklin Gothic Book"/>
              </a:rPr>
              <a:t>Understand requirements and review existing code.</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Franklin Gothic Book"/>
              </a:rPr>
              <a:t>Identify potential vulnerabilities and areas for improvement</a:t>
            </a:r>
            <a:endParaRPr b="0" lang="en-US" sz="1600" spc="-1" strike="noStrike">
              <a:solidFill>
                <a:srgbClr val="404040"/>
              </a:solidFill>
              <a:latin typeface="Franklin Gothic Book"/>
            </a:endParaRPr>
          </a:p>
          <a:p>
            <a:pPr marL="457200" indent="-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rgbClr val="404040"/>
                </a:solidFill>
                <a:latin typeface="Franklin Gothic Book"/>
              </a:rPr>
              <a:t>Design</a:t>
            </a:r>
            <a:r>
              <a:rPr b="0" lang="en-IN" sz="1600" spc="-1" strike="noStrike">
                <a:solidFill>
                  <a:srgbClr val="404040"/>
                </a:solidFill>
                <a:latin typeface="Franklin Gothic Book"/>
              </a:rPr>
              <a:t>: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Franklin Gothic Book"/>
              </a:rPr>
              <a:t>Define clear objectives for enhancing security and usability.</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Franklin Gothic Book"/>
              </a:rPr>
              <a:t>Plan architectural changes to mitigate vulnerabilities</a:t>
            </a:r>
            <a:endParaRPr b="0" lang="en-US" sz="1600" spc="-1" strike="noStrike">
              <a:solidFill>
                <a:srgbClr val="404040"/>
              </a:solidFill>
              <a:latin typeface="Franklin Gothic Book"/>
            </a:endParaRPr>
          </a:p>
          <a:p>
            <a:pPr marL="457200" indent="-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rgbClr val="404040"/>
                </a:solidFill>
                <a:latin typeface="Franklin Gothic Book"/>
              </a:rPr>
              <a:t>Implementation</a:t>
            </a:r>
            <a:r>
              <a:rPr b="0" lang="en-IN" sz="1600" spc="-1" strike="noStrike">
                <a:solidFill>
                  <a:srgbClr val="404040"/>
                </a:solidFill>
                <a:latin typeface="Franklin Gothic Book"/>
              </a:rPr>
              <a:t>: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IN" sz="1600" spc="-1" strike="noStrike">
                <a:solidFill>
                  <a:srgbClr val="404040"/>
                </a:solidFill>
                <a:latin typeface="Franklin Gothic Book"/>
              </a:rPr>
              <a:t>Refactor code, optimize file operations.</a:t>
            </a:r>
            <a:endParaRPr b="0" lang="en-US" sz="1600" spc="-1" strike="noStrike">
              <a:solidFill>
                <a:srgbClr val="404040"/>
              </a:solidFill>
              <a:latin typeface="Franklin Gothic Book"/>
            </a:endParaRPr>
          </a:p>
          <a:p>
            <a:pPr marL="457200" indent="-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rgbClr val="404040"/>
                </a:solidFill>
                <a:latin typeface="Franklin Gothic Book"/>
              </a:rPr>
              <a:t>Testing</a:t>
            </a:r>
            <a:r>
              <a:rPr b="0" lang="en-IN" sz="1600" spc="-1" strike="noStrike">
                <a:solidFill>
                  <a:srgbClr val="404040"/>
                </a:solidFill>
                <a:latin typeface="Franklin Gothic Book"/>
              </a:rPr>
              <a:t>: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IN" sz="1600" spc="-1" strike="noStrike">
                <a:solidFill>
                  <a:srgbClr val="404040"/>
                </a:solidFill>
                <a:latin typeface="Franklin Gothic Book"/>
              </a:rPr>
              <a:t>Perform compatibility and functionality testing.</a:t>
            </a:r>
            <a:endParaRPr b="0" lang="en-US" sz="1600" spc="-1" strike="noStrike">
              <a:solidFill>
                <a:srgbClr val="404040"/>
              </a:solidFill>
              <a:latin typeface="Franklin Gothic Book"/>
            </a:endParaRPr>
          </a:p>
          <a:p>
            <a:pPr marL="457200" indent="-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rgbClr val="404040"/>
                </a:solidFill>
                <a:latin typeface="Franklin Gothic Book"/>
              </a:rPr>
              <a:t>Deployment</a:t>
            </a:r>
            <a:r>
              <a:rPr b="0" lang="en-IN" sz="1600" spc="-1" strike="noStrike">
                <a:solidFill>
                  <a:srgbClr val="404040"/>
                </a:solidFill>
                <a:latin typeface="Franklin Gothic Book"/>
              </a:rPr>
              <a:t>: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IN" sz="1600" spc="-1" strike="noStrike">
                <a:solidFill>
                  <a:srgbClr val="404040"/>
                </a:solidFill>
                <a:latin typeface="Franklin Gothic Book"/>
              </a:rPr>
              <a:t>Package code, provide clear instructions.</a:t>
            </a:r>
            <a:endParaRPr b="0" lang="en-US" sz="1600" spc="-1" strike="noStrike">
              <a:solidFill>
                <a:srgbClr val="404040"/>
              </a:solidFill>
              <a:latin typeface="Franklin Gothic Book"/>
            </a:endParaRPr>
          </a:p>
          <a:p>
            <a:pPr marL="457200" indent="-457200">
              <a:lnSpc>
                <a:spcPct val="110000"/>
              </a:lnSpc>
              <a:spcBef>
                <a:spcPts val="320"/>
              </a:spcBef>
              <a:spcAft>
                <a:spcPts val="601"/>
              </a:spcAft>
              <a:buClr>
                <a:srgbClr val="1cade4"/>
              </a:buClr>
              <a:buSzPct val="92000"/>
              <a:buFont typeface="Franklin Gothic Demi"/>
              <a:buAutoNum type="arabicPeriod"/>
            </a:pPr>
            <a:r>
              <a:rPr b="1" lang="en-IN" sz="1600" spc="-1" strike="noStrike">
                <a:solidFill>
                  <a:srgbClr val="404040"/>
                </a:solidFill>
                <a:latin typeface="Franklin Gothic Book"/>
              </a:rPr>
              <a:t>Maintenance</a:t>
            </a:r>
            <a:r>
              <a:rPr b="0" lang="en-IN" sz="1600" spc="-1" strike="noStrike">
                <a:solidFill>
                  <a:srgbClr val="404040"/>
                </a:solidFill>
                <a:latin typeface="Franklin Gothic Book"/>
              </a:rPr>
              <a:t>: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IN" sz="1600" spc="-1" strike="noStrike">
                <a:solidFill>
                  <a:srgbClr val="404040"/>
                </a:solidFill>
                <a:latin typeface="Franklin Gothic Book"/>
              </a:rPr>
              <a:t>Monitor feedback, address issues, and update code.</a:t>
            </a:r>
            <a:endParaRPr b="0" lang="en-US" sz="16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PlaceHolder 2"/>
          <p:cNvSpPr>
            <a:spLocks noGrp="1"/>
          </p:cNvSpPr>
          <p:nvPr>
            <p:ph/>
          </p:nvPr>
        </p:nvSpPr>
        <p:spPr>
          <a:xfrm>
            <a:off x="581040" y="1302120"/>
            <a:ext cx="11029320" cy="5113800"/>
          </a:xfrm>
          <a:prstGeom prst="rect">
            <a:avLst/>
          </a:prstGeom>
          <a:noFill/>
          <a:ln w="0">
            <a:noFill/>
          </a:ln>
        </p:spPr>
        <p:txBody>
          <a:bodyPr numCol="2" spcCol="0" anchor="ctr">
            <a:noAutofit/>
          </a:bodyPr>
          <a:p>
            <a:pPr>
              <a:lnSpc>
                <a:spcPct val="110000"/>
              </a:lnSpc>
              <a:spcBef>
                <a:spcPts val="400"/>
              </a:spcBef>
              <a:spcAft>
                <a:spcPts val="601"/>
              </a:spcAft>
              <a:buNone/>
              <a:tabLst>
                <a:tab algn="l" pos="0"/>
              </a:tabLst>
            </a:pPr>
            <a:r>
              <a:rPr b="0" lang="en-US" sz="1200" spc="-1" strike="noStrike">
                <a:solidFill>
                  <a:srgbClr val="404040"/>
                </a:solidFill>
                <a:latin typeface="Arial"/>
              </a:rPr>
              <a:t>	</a:t>
            </a:r>
            <a:r>
              <a:rPr b="1" lang="en-US" sz="2000" spc="-1" strike="noStrike" u="sng">
                <a:solidFill>
                  <a:srgbClr val="404040"/>
                </a:solidFill>
                <a:uFillTx/>
                <a:latin typeface="Arial"/>
              </a:rPr>
              <a:t>Algorithm</a:t>
            </a:r>
            <a:r>
              <a:rPr b="1" lang="en-US" sz="1800" spc="-1" strike="noStrike">
                <a:solidFill>
                  <a:srgbClr val="404040"/>
                </a:solidFill>
                <a:latin typeface="Arial"/>
              </a:rPr>
              <a:t>:</a:t>
            </a:r>
            <a:endParaRPr b="0" lang="en-US" sz="1800" spc="-1" strike="noStrike">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Initialization</a:t>
            </a:r>
            <a:r>
              <a:rPr b="0" lang="en-US" sz="1400" spc="-1" strike="noStrike">
                <a:solidFill>
                  <a:srgbClr val="404040"/>
                </a:solidFill>
                <a:latin typeface="Arial"/>
              </a:rPr>
              <a:t>:</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Initialize variables to store pressed keys, hold status, and key sequence.</a:t>
            </a:r>
            <a:endParaRPr b="0" lang="en-US" sz="1400" spc="-1" strike="noStrike">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Key Press Event</a:t>
            </a:r>
            <a:r>
              <a:rPr b="0" lang="en-US" sz="1400" spc="-1" strike="noStrike">
                <a:solidFill>
                  <a:srgbClr val="404040"/>
                </a:solidFill>
                <a:latin typeface="Arial"/>
              </a:rPr>
              <a:t>:</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Record pressed keys with "Pressed" label.</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If key held, record with "Held" label.</a:t>
            </a:r>
            <a:endParaRPr b="0" lang="en-US" sz="1400" spc="-1" strike="noStrike">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Key Release Event:</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Record pressed keys with "Pressed" label, if held, record with "Held" label, and generate JSON file..</a:t>
            </a:r>
            <a:endParaRPr b="0" lang="en-US" sz="1400" spc="-1" strike="noStrike">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Start Keylogger Function:</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Initialize keyboard listener, update UI, and manage button states.</a:t>
            </a:r>
            <a:endParaRPr b="0" lang="en-US" sz="1400" spc="-1" strike="noStrike">
              <a:solidFill>
                <a:srgbClr val="404040"/>
              </a:solidFill>
              <a:latin typeface="Franklin Gothic Book"/>
            </a:endParaRPr>
          </a:p>
          <a:p>
            <a:pPr marL="343080" indent="-34308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Stop Keylogger Function:</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Stop keyboard listener, Update UI to indicate status.</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Manage button states.</a:t>
            </a:r>
            <a:endParaRPr b="0" lang="en-US" sz="1400" spc="-1" strike="noStrike">
              <a:solidFill>
                <a:srgbClr val="404040"/>
              </a:solidFill>
              <a:latin typeface="Franklin Gothic Book"/>
            </a:endParaRPr>
          </a:p>
          <a:p>
            <a:pPr>
              <a:lnSpc>
                <a:spcPct val="110000"/>
              </a:lnSpc>
              <a:spcBef>
                <a:spcPts val="400"/>
              </a:spcBef>
              <a:spcAft>
                <a:spcPts val="601"/>
              </a:spcAft>
              <a:buNone/>
              <a:tabLst>
                <a:tab algn="l" pos="0"/>
              </a:tabLst>
            </a:pPr>
            <a:endParaRPr b="0" lang="en-US" sz="2000" spc="-1" strike="noStrike">
              <a:solidFill>
                <a:srgbClr val="404040"/>
              </a:solidFill>
              <a:latin typeface="Franklin Gothic Book"/>
            </a:endParaRPr>
          </a:p>
          <a:p>
            <a:pPr marL="324000">
              <a:lnSpc>
                <a:spcPct val="100000"/>
              </a:lnSpc>
              <a:spcBef>
                <a:spcPts val="360"/>
              </a:spcBef>
              <a:spcAft>
                <a:spcPts val="601"/>
              </a:spcAft>
              <a:buNone/>
              <a:tabLst>
                <a:tab algn="l" pos="0"/>
              </a:tabLst>
            </a:pPr>
            <a:r>
              <a:rPr b="1" lang="en-US" sz="1800" spc="-1" strike="noStrike" u="sng">
                <a:solidFill>
                  <a:srgbClr val="404040"/>
                </a:solidFill>
                <a:uFillTx/>
                <a:latin typeface="Arial"/>
              </a:rPr>
              <a:t>Deployment:</a:t>
            </a:r>
            <a:endParaRPr b="0" lang="en-US" sz="1800" spc="-1" strike="noStrike">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Packaging:</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Bundle application and dependencies.</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Include configuration files and documentation.</a:t>
            </a:r>
            <a:endParaRPr b="0" lang="en-US" sz="1400" spc="-1" strike="noStrike">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Distribution:</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Distribute via website, repositories, or physical media.</a:t>
            </a:r>
            <a:endParaRPr b="0" lang="en-US" sz="1400" spc="-1" strike="noStrike">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Installation:</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Provide clear installation instructions.</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Ensure compatibility across platforms.</a:t>
            </a:r>
            <a:endParaRPr b="0" lang="en-US" sz="1400" spc="-1" strike="noStrike">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Configuration:</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Allow user customization of settings.</a:t>
            </a:r>
            <a:endParaRPr b="0" lang="en-US" sz="1400" spc="-1" strike="noStrike">
              <a:solidFill>
                <a:srgbClr val="404040"/>
              </a:solidFill>
              <a:latin typeface="Franklin Gothic Book"/>
            </a:endParaRPr>
          </a:p>
          <a:p>
            <a:pPr marL="457200" indent="-457200">
              <a:lnSpc>
                <a:spcPct val="110000"/>
              </a:lnSpc>
              <a:spcBef>
                <a:spcPts val="281"/>
              </a:spcBef>
              <a:spcAft>
                <a:spcPts val="601"/>
              </a:spcAft>
              <a:buClr>
                <a:srgbClr val="1cade4"/>
              </a:buClr>
              <a:buSzPct val="92000"/>
              <a:buFont typeface="Franklin Gothic Demi"/>
              <a:buAutoNum type="arabicPeriod"/>
              <a:tabLst>
                <a:tab algn="l" pos="0"/>
              </a:tabLst>
            </a:pPr>
            <a:r>
              <a:rPr b="1" lang="en-US" sz="1400" spc="-1" strike="noStrike">
                <a:solidFill>
                  <a:srgbClr val="404040"/>
                </a:solidFill>
                <a:latin typeface="Arial"/>
              </a:rPr>
              <a:t>Security Considerations:</a:t>
            </a:r>
            <a:endParaRPr b="0" lang="en-US" sz="14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tabLst>
                <a:tab algn="l" pos="0"/>
              </a:tabLst>
            </a:pPr>
            <a:r>
              <a:rPr b="0" lang="en-US" sz="1400" spc="-1" strike="noStrike">
                <a:solidFill>
                  <a:srgbClr val="404040"/>
                </a:solidFill>
                <a:latin typeface="Arial"/>
              </a:rPr>
              <a:t>Implement measures to protect against unauthorized access.</a:t>
            </a: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pic>
        <p:nvPicPr>
          <p:cNvPr id="148" name="Picture 5" descr=""/>
          <p:cNvPicPr/>
          <p:nvPr/>
        </p:nvPicPr>
        <p:blipFill>
          <a:blip r:embed="rId1"/>
          <a:stretch/>
        </p:blipFill>
        <p:spPr>
          <a:xfrm>
            <a:off x="1695600" y="1437480"/>
            <a:ext cx="8544600" cy="3191040"/>
          </a:xfrm>
          <a:prstGeom prst="rect">
            <a:avLst/>
          </a:prstGeom>
          <a:ln w="0">
            <a:noFill/>
          </a:ln>
        </p:spPr>
      </p:pic>
      <p:pic>
        <p:nvPicPr>
          <p:cNvPr id="149" name="Picture 6" descr=""/>
          <p:cNvPicPr/>
          <p:nvPr/>
        </p:nvPicPr>
        <p:blipFill>
          <a:blip r:embed="rId2"/>
          <a:stretch/>
        </p:blipFill>
        <p:spPr>
          <a:xfrm>
            <a:off x="3033360" y="5038560"/>
            <a:ext cx="6125040" cy="714240"/>
          </a:xfrm>
          <a:prstGeom prst="rect">
            <a:avLst/>
          </a:prstGeom>
          <a:ln w="0">
            <a:noFill/>
          </a:ln>
        </p:spPr>
      </p:pic>
      <p:sp>
        <p:nvSpPr>
          <p:cNvPr id="150" name="TextBox 7"/>
          <p:cNvSpPr/>
          <p:nvPr/>
        </p:nvSpPr>
        <p:spPr>
          <a:xfrm>
            <a:off x="4532400" y="1075320"/>
            <a:ext cx="15631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Franklin Gothic Book"/>
              </a:rPr>
              <a:t>Key_log.json</a:t>
            </a:r>
            <a:endParaRPr b="0" lang="en-IN" sz="1800" spc="-1" strike="noStrike">
              <a:latin typeface="Arial"/>
            </a:endParaRPr>
          </a:p>
        </p:txBody>
      </p:sp>
      <p:sp>
        <p:nvSpPr>
          <p:cNvPr id="151" name="TextBox 8"/>
          <p:cNvSpPr/>
          <p:nvPr/>
        </p:nvSpPr>
        <p:spPr>
          <a:xfrm>
            <a:off x="5125320" y="4649040"/>
            <a:ext cx="2285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Franklin Gothic Book"/>
              </a:rPr>
              <a:t>Key_log.txt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3" name="PlaceHolder 2"/>
          <p:cNvSpPr>
            <a:spLocks noGrp="1"/>
          </p:cNvSpPr>
          <p:nvPr>
            <p:ph/>
          </p:nvPr>
        </p:nvSpPr>
        <p:spPr>
          <a:xfrm>
            <a:off x="581040" y="1302120"/>
            <a:ext cx="11029320" cy="4897080"/>
          </a:xfrm>
          <a:prstGeom prst="rect">
            <a:avLst/>
          </a:prstGeom>
          <a:noFill/>
          <a:ln w="0">
            <a:noFill/>
          </a:ln>
        </p:spPr>
        <p:txBody>
          <a:bodyPr anchor="ctr">
            <a:normAutofit fontScale="93000"/>
          </a:bodyPr>
          <a:p>
            <a:pPr marL="306000" indent="-306000">
              <a:lnSpc>
                <a:spcPct val="110000"/>
              </a:lnSpc>
              <a:spcBef>
                <a:spcPts val="340"/>
              </a:spcBef>
              <a:spcAft>
                <a:spcPts val="601"/>
              </a:spcAft>
              <a:buClr>
                <a:srgbClr val="1cade4"/>
              </a:buClr>
              <a:buSzPct val="92000"/>
              <a:buFont typeface="Wingdings 2" charset="2"/>
              <a:buChar char=""/>
            </a:pPr>
            <a:r>
              <a:rPr b="1" lang="en-US" sz="1700" spc="-1" strike="noStrike">
                <a:solidFill>
                  <a:srgbClr val="404040"/>
                </a:solidFill>
                <a:latin typeface="Arial"/>
              </a:rPr>
              <a:t>Double-edged Sword:</a:t>
            </a:r>
            <a:r>
              <a:rPr b="0" lang="en-US" sz="1700" spc="-1" strike="noStrike">
                <a:solidFill>
                  <a:srgbClr val="404040"/>
                </a:solidFill>
                <a:latin typeface="Arial"/>
              </a:rPr>
              <a:t> Keyloggers offer potential benefits in cybersecurity (detecting suspicious activity) and parental control (monitoring online safety). However, their ability to capture sensitive information raises ethical concerns.</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1" lang="en-US" sz="1700" spc="-1" strike="noStrike">
                <a:solidFill>
                  <a:srgbClr val="404040"/>
                </a:solidFill>
                <a:latin typeface="Arial"/>
              </a:rPr>
              <a:t>Evolving Landscape:</a:t>
            </a:r>
            <a:r>
              <a:rPr b="0" lang="en-US" sz="1700" spc="-1" strike="noStrike">
                <a:solidFill>
                  <a:srgbClr val="404040"/>
                </a:solidFill>
                <a:latin typeface="Arial"/>
              </a:rPr>
              <a:t> The future of keyloggers is complex. Advancements in:  </a:t>
            </a:r>
            <a:endParaRPr b="0" lang="en-US" sz="17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Arial"/>
              </a:rPr>
              <a:t>Malware:</a:t>
            </a:r>
            <a:r>
              <a:rPr b="0" lang="en-US" sz="1600" spc="-1" strike="noStrike">
                <a:solidFill>
                  <a:srgbClr val="404040"/>
                </a:solidFill>
                <a:latin typeface="Arial"/>
              </a:rPr>
              <a:t> Sophisticated malware could bypass traditional detection, making keyloggers harder to remove.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Arial"/>
              </a:rPr>
              <a:t>Hardware:</a:t>
            </a:r>
            <a:r>
              <a:rPr b="0" lang="en-US" sz="1600" spc="-1" strike="noStrike">
                <a:solidFill>
                  <a:srgbClr val="404040"/>
                </a:solidFill>
                <a:latin typeface="Arial"/>
              </a:rPr>
              <a:t> Integration into hardware like keyboards could make them virtually undetectable.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Arial"/>
              </a:rPr>
              <a:t>Cloud Storage:</a:t>
            </a:r>
            <a:r>
              <a:rPr b="0" lang="en-US" sz="1600" spc="-1" strike="noStrike">
                <a:solidFill>
                  <a:srgbClr val="404040"/>
                </a:solidFill>
                <a:latin typeface="Arial"/>
              </a:rPr>
              <a:t> Cloud-based storage of keystrokes might create new privacy vulnerabilities.</a:t>
            </a:r>
            <a:endParaRPr b="0" lang="en-US" sz="16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1" lang="en-US" sz="1700" spc="-1" strike="noStrike">
                <a:solidFill>
                  <a:srgbClr val="404040"/>
                </a:solidFill>
                <a:latin typeface="Arial"/>
              </a:rPr>
              <a:t>Legal and Ethical Hurdles:</a:t>
            </a:r>
            <a:r>
              <a:rPr b="0" lang="en-US" sz="1700" spc="-1" strike="noStrike">
                <a:solidFill>
                  <a:srgbClr val="404040"/>
                </a:solidFill>
                <a:latin typeface="Arial"/>
              </a:rPr>
              <a:t> Stricter privacy regulations and growing emphasis on user consent could significantly limit the use of keyloggers, especially in workplaces.</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1" lang="en-US" sz="1700" spc="-1" strike="noStrike">
                <a:solidFill>
                  <a:srgbClr val="404040"/>
                </a:solidFill>
                <a:latin typeface="Arial"/>
              </a:rPr>
              <a:t>Future Focus:</a:t>
            </a:r>
            <a:r>
              <a:rPr b="0" lang="en-US" sz="1700" spc="-1" strike="noStrike">
                <a:solidFill>
                  <a:srgbClr val="404040"/>
                </a:solidFill>
                <a:latin typeface="Arial"/>
              </a:rPr>
              <a:t> Striking a balance is crucial:  </a:t>
            </a:r>
            <a:endParaRPr b="0" lang="en-US" sz="17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Arial"/>
              </a:rPr>
              <a:t>Ethical Use:</a:t>
            </a:r>
            <a:r>
              <a:rPr b="0" lang="en-US" sz="1600" spc="-1" strike="noStrike">
                <a:solidFill>
                  <a:srgbClr val="404040"/>
                </a:solidFill>
                <a:latin typeface="Arial"/>
              </a:rPr>
              <a:t> Utilize keyloggers for legitimate purposes with clear user consent.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Arial"/>
              </a:rPr>
              <a:t>Robust Security:</a:t>
            </a:r>
            <a:r>
              <a:rPr b="0" lang="en-US" sz="1600" spc="-1" strike="noStrike">
                <a:solidFill>
                  <a:srgbClr val="404040"/>
                </a:solidFill>
                <a:latin typeface="Arial"/>
              </a:rPr>
              <a:t> Implement strong security measures to protect captured data.  </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1" lang="en-US" sz="1600" spc="-1" strike="noStrike">
                <a:solidFill>
                  <a:srgbClr val="404040"/>
                </a:solidFill>
                <a:latin typeface="Arial"/>
              </a:rPr>
              <a:t>User Transparency:</a:t>
            </a:r>
            <a:r>
              <a:rPr b="0" lang="en-US" sz="1600" spc="-1" strike="noStrike">
                <a:solidFill>
                  <a:srgbClr val="404040"/>
                </a:solidFill>
                <a:latin typeface="Arial"/>
              </a:rPr>
              <a:t> Be transparent about any monitoring practices involving keyloggers.</a:t>
            </a:r>
            <a:endParaRPr b="0" lang="en-US" sz="16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1" lang="en-US" sz="1700" spc="-1" strike="noStrike">
                <a:solidFill>
                  <a:srgbClr val="404040"/>
                </a:solidFill>
                <a:latin typeface="Arial"/>
              </a:rPr>
              <a:t>Public Awareness:</a:t>
            </a:r>
            <a:r>
              <a:rPr b="0" lang="en-US" sz="1700" spc="-1" strike="noStrike">
                <a:solidFill>
                  <a:srgbClr val="404040"/>
                </a:solidFill>
                <a:latin typeface="Arial"/>
              </a:rPr>
              <a:t> As public awareness about keyloggers increases, ethical considerations and potential misuse will likely come under greater scrutiny. Regulations around keylogger use may also become more stringent.</a:t>
            </a: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p:nvPr>
        </p:nvSpPr>
        <p:spPr>
          <a:xfrm>
            <a:off x="581040" y="1393560"/>
            <a:ext cx="11029320" cy="4672800"/>
          </a:xfrm>
          <a:prstGeom prst="rect">
            <a:avLst/>
          </a:prstGeom>
          <a:noFill/>
          <a:ln w="0">
            <a:noFill/>
          </a:ln>
        </p:spPr>
        <p:txBody>
          <a:bodyPr anchor="ctr">
            <a:noAutofit/>
          </a:bodyPr>
          <a:p>
            <a:pPr marL="306000" indent="-306000">
              <a:lnSpc>
                <a:spcPct val="110000"/>
              </a:lnSpc>
              <a:spcBef>
                <a:spcPts val="360"/>
              </a:spcBef>
              <a:spcAft>
                <a:spcPts val="601"/>
              </a:spcAft>
              <a:buClr>
                <a:srgbClr val="1cade4"/>
              </a:buClr>
              <a:buSzPct val="92000"/>
              <a:buFont typeface="Wingdings 2" charset="2"/>
              <a:buChar char=""/>
            </a:pPr>
            <a:r>
              <a:rPr b="1" lang="en-US" sz="1800" spc="-1" strike="noStrike">
                <a:solidFill>
                  <a:srgbClr val="404040"/>
                </a:solidFill>
                <a:latin typeface="Arial"/>
              </a:rPr>
              <a:t>Increased Demand:</a:t>
            </a:r>
            <a:endParaRPr b="0" lang="en-US" sz="18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Arial"/>
              </a:rPr>
              <a:t>Potential for growth in cybersecurity and parental control.</a:t>
            </a:r>
            <a:endParaRPr b="0" lang="en-US" sz="1600" spc="-1" strike="noStrike">
              <a:solidFill>
                <a:srgbClr val="404040"/>
              </a:solidFill>
              <a:latin typeface="Franklin Gothic Book"/>
            </a:endParaRPr>
          </a:p>
          <a:p>
            <a:pPr marL="306000" indent="-306000">
              <a:lnSpc>
                <a:spcPct val="110000"/>
              </a:lnSpc>
              <a:spcBef>
                <a:spcPts val="360"/>
              </a:spcBef>
              <a:spcAft>
                <a:spcPts val="601"/>
              </a:spcAft>
              <a:buClr>
                <a:srgbClr val="1cade4"/>
              </a:buClr>
              <a:buSzPct val="92000"/>
              <a:buFont typeface="Wingdings 2" charset="2"/>
              <a:buChar char=""/>
            </a:pPr>
            <a:r>
              <a:rPr b="1" lang="en-US" sz="1800" spc="-1" strike="noStrike">
                <a:solidFill>
                  <a:srgbClr val="404040"/>
                </a:solidFill>
                <a:latin typeface="Arial"/>
              </a:rPr>
              <a:t>Technological Advancements:</a:t>
            </a:r>
            <a:endParaRPr b="0" lang="en-US" sz="18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Arial"/>
              </a:rPr>
              <a:t>Malware developers may create more sophisticated keyloggers.</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Arial"/>
              </a:rPr>
              <a:t>Keyloggers might be integrated into hardware for stealth.</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Arial"/>
              </a:rPr>
              <a:t>Cloud-based logging could pose new privacy challenges.</a:t>
            </a:r>
            <a:endParaRPr b="0" lang="en-US" sz="1600" spc="-1" strike="noStrike">
              <a:solidFill>
                <a:srgbClr val="404040"/>
              </a:solidFill>
              <a:latin typeface="Franklin Gothic Book"/>
            </a:endParaRPr>
          </a:p>
          <a:p>
            <a:pPr marL="306000" indent="-306000">
              <a:lnSpc>
                <a:spcPct val="110000"/>
              </a:lnSpc>
              <a:spcBef>
                <a:spcPts val="360"/>
              </a:spcBef>
              <a:spcAft>
                <a:spcPts val="601"/>
              </a:spcAft>
              <a:buClr>
                <a:srgbClr val="1cade4"/>
              </a:buClr>
              <a:buSzPct val="92000"/>
              <a:buFont typeface="Wingdings 2" charset="2"/>
              <a:buChar char=""/>
            </a:pPr>
            <a:r>
              <a:rPr b="1" lang="en-US" sz="1800" spc="-1" strike="noStrike">
                <a:solidFill>
                  <a:srgbClr val="404040"/>
                </a:solidFill>
                <a:latin typeface="Arial"/>
              </a:rPr>
              <a:t>Legal and Ethical Concerns:</a:t>
            </a:r>
            <a:endParaRPr b="0" lang="en-US" sz="18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Arial"/>
              </a:rPr>
              <a:t>Stricter privacy regulations may limit keylogger use.</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Arial"/>
              </a:rPr>
              <a:t>Emphasis on transparency and user consent will rise.</a:t>
            </a:r>
            <a:endParaRPr b="0" lang="en-US" sz="1600" spc="-1" strike="noStrike">
              <a:solidFill>
                <a:srgbClr val="404040"/>
              </a:solidFill>
              <a:latin typeface="Franklin Gothic Book"/>
            </a:endParaRPr>
          </a:p>
          <a:p>
            <a:pPr marL="306000" indent="-306000">
              <a:lnSpc>
                <a:spcPct val="110000"/>
              </a:lnSpc>
              <a:spcBef>
                <a:spcPts val="360"/>
              </a:spcBef>
              <a:spcAft>
                <a:spcPts val="601"/>
              </a:spcAft>
              <a:buClr>
                <a:srgbClr val="1cade4"/>
              </a:buClr>
              <a:buSzPct val="92000"/>
              <a:buFont typeface="Wingdings 2" charset="2"/>
              <a:buChar char=""/>
            </a:pPr>
            <a:r>
              <a:rPr b="1" lang="en-US" sz="1800" spc="-1" strike="noStrike">
                <a:solidFill>
                  <a:srgbClr val="404040"/>
                </a:solidFill>
                <a:latin typeface="Arial"/>
              </a:rPr>
              <a:t>Future Outlook:</a:t>
            </a:r>
            <a:endParaRPr b="0" lang="en-US" sz="18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Arial"/>
              </a:rPr>
              <a:t>Balance needed between utility and ethical user protection.</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Arial"/>
              </a:rPr>
              <a:t>Public awareness about keyloggers is likely to increase.</a:t>
            </a:r>
            <a:endParaRPr b="0" lang="en-US" sz="1600" spc="-1" strike="noStrike">
              <a:solidFill>
                <a:srgbClr val="404040"/>
              </a:solidFill>
              <a:latin typeface="Franklin Gothic Book"/>
            </a:endParaRPr>
          </a:p>
          <a:p>
            <a:pPr lvl="1" marL="630000" indent="-306000">
              <a:lnSpc>
                <a:spcPct val="100000"/>
              </a:lnSpc>
              <a:spcBef>
                <a:spcPts val="320"/>
              </a:spcBef>
              <a:spcAft>
                <a:spcPts val="601"/>
              </a:spcAft>
              <a:buClr>
                <a:srgbClr val="1cade4"/>
              </a:buClr>
              <a:buSzPct val="92000"/>
              <a:buFont typeface="Wingdings 2" charset="2"/>
              <a:buChar char=""/>
            </a:pPr>
            <a:r>
              <a:rPr b="0" lang="en-US" sz="1600" spc="-1" strike="noStrike">
                <a:solidFill>
                  <a:srgbClr val="404040"/>
                </a:solidFill>
                <a:latin typeface="Arial"/>
              </a:rPr>
              <a:t>Regulations around keylogger use may become stricter.</a:t>
            </a:r>
            <a:endParaRPr b="0" lang="en-US" sz="1600" spc="-1" strike="noStrike">
              <a:solidFill>
                <a:srgbClr val="404040"/>
              </a:solidFill>
              <a:latin typeface="Franklin Gothic Book"/>
            </a:endParaRPr>
          </a:p>
        </p:txBody>
      </p:sp>
      <p:sp>
        <p:nvSpPr>
          <p:cNvPr id="155" name="Title 4"/>
          <p:cNvSpPr/>
          <p:nvPr/>
        </p:nvSpPr>
        <p:spPr>
          <a:xfrm>
            <a:off x="581040" y="643320"/>
            <a:ext cx="10937880" cy="529920"/>
          </a:xfrm>
          <a:prstGeom prst="rect">
            <a:avLst/>
          </a:prstGeom>
          <a:noFill/>
          <a:ln w="0">
            <a:noFill/>
          </a:ln>
        </p:spPr>
        <p:style>
          <a:lnRef idx="0"/>
          <a:fillRef idx="0"/>
          <a:effectRef idx="0"/>
          <a:fontRef idx="minor"/>
        </p:style>
        <p:txBody>
          <a:bodyPr anchor="b">
            <a:noAutofit/>
          </a:bodyPr>
          <a:p>
            <a:pPr>
              <a:lnSpc>
                <a:spcPct val="100000"/>
              </a:lnSpc>
              <a:buNone/>
            </a:pPr>
            <a:r>
              <a:rPr b="1" lang="en-US" sz="4000" spc="-1" strike="noStrike" cap="all">
                <a:solidFill>
                  <a:srgbClr val="1cade4"/>
                </a:solidFill>
                <a:latin typeface="Arial"/>
              </a:rPr>
              <a:t>Future scope</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144</TotalTime>
  <Application>LibreOffice/7.3.7.2$Linux_X86_64 LibreOffice_project/30$Build-2</Application>
  <AppVersion>15.0000</AppVersion>
  <Words>886</Words>
  <Paragraphs>106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2024-04-12T15:15:02Z</dcterms:modified>
  <cp:revision>33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11</vt:i4>
  </property>
</Properties>
</file>