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4"/>
  </p:sldMasterIdLst>
  <p:notesMasterIdLst>
    <p:notesMasterId r:id="rId37"/>
  </p:notesMasterIdLst>
  <p:handoutMasterIdLst>
    <p:handoutMasterId r:id="rId38"/>
  </p:handoutMasterIdLst>
  <p:sldIdLst>
    <p:sldId id="256" r:id="rId5"/>
    <p:sldId id="322" r:id="rId6"/>
    <p:sldId id="259" r:id="rId7"/>
    <p:sldId id="329" r:id="rId8"/>
    <p:sldId id="324" r:id="rId9"/>
    <p:sldId id="348" r:id="rId10"/>
    <p:sldId id="349" r:id="rId11"/>
    <p:sldId id="350" r:id="rId12"/>
    <p:sldId id="351" r:id="rId13"/>
    <p:sldId id="262" r:id="rId14"/>
    <p:sldId id="280" r:id="rId15"/>
    <p:sldId id="281" r:id="rId16"/>
    <p:sldId id="263" r:id="rId17"/>
    <p:sldId id="326" r:id="rId18"/>
    <p:sldId id="317" r:id="rId19"/>
    <p:sldId id="318" r:id="rId20"/>
    <p:sldId id="319" r:id="rId21"/>
    <p:sldId id="320" r:id="rId22"/>
    <p:sldId id="276" r:id="rId23"/>
    <p:sldId id="282" r:id="rId24"/>
    <p:sldId id="325" r:id="rId25"/>
    <p:sldId id="283" r:id="rId26"/>
    <p:sldId id="272" r:id="rId27"/>
    <p:sldId id="285" r:id="rId28"/>
    <p:sldId id="345" r:id="rId29"/>
    <p:sldId id="346" r:id="rId30"/>
    <p:sldId id="347" r:id="rId31"/>
    <p:sldId id="265" r:id="rId32"/>
    <p:sldId id="264" r:id="rId33"/>
    <p:sldId id="316" r:id="rId34"/>
    <p:sldId id="340" r:id="rId35"/>
    <p:sldId id="328" r:id="rId3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00"/>
    <a:srgbClr val="0000FF"/>
    <a:srgbClr val="66FF99"/>
    <a:srgbClr val="FF3399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77" autoAdjust="0"/>
    <p:restoredTop sz="94787" autoAdjust="0"/>
  </p:normalViewPr>
  <p:slideViewPr>
    <p:cSldViewPr>
      <p:cViewPr varScale="1">
        <p:scale>
          <a:sx n="64" d="100"/>
          <a:sy n="64" d="100"/>
        </p:scale>
        <p:origin x="-55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06" y="-90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76DF4586-ED94-45A3-9BF8-A82B6912A3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9600"/>
            <a:ext cx="514032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38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9200"/>
            <a:ext cx="3038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106C76F7-55B1-4532-90A0-67166FA04B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D51B40-C751-4D6A-8877-A1A0C453103E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7B45D2-748A-4A1D-955A-9436F3060F6D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E22F99-91C7-4E1C-ADD5-1E2F6546E9D3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A8784A-C4DB-4344-B6D8-4B79D3BEDB1F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C8009A-F0F1-4652-8381-40528BAEDE10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3063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4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5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6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343ECAE-8289-49A0-B337-CEE2BE0EB0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C02BD7-A1F9-421B-97F3-E78BA323E5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0EC97E-9778-45A0-9596-A6F6993852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717A6-11B7-44A6-8BCF-9F55367615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4829175" y="1073150"/>
            <a:ext cx="4321175" cy="5791200"/>
          </a:xfrm>
          <a:custGeom>
            <a:avLst/>
            <a:gdLst>
              <a:gd name="T0" fmla="*/ 0 w 2736"/>
              <a:gd name="T1" fmla="*/ 3648 h 3648"/>
              <a:gd name="T2" fmla="*/ 720 w 2736"/>
              <a:gd name="T3" fmla="*/ 2016 h 3648"/>
              <a:gd name="T4" fmla="*/ 2736 w 2736"/>
              <a:gd name="T5" fmla="*/ 0 h 3648"/>
              <a:gd name="T6" fmla="*/ 2736 w 2736"/>
              <a:gd name="T7" fmla="*/ 96 h 3648"/>
              <a:gd name="T8" fmla="*/ 744 w 2736"/>
              <a:gd name="T9" fmla="*/ 2038 h 3648"/>
              <a:gd name="T10" fmla="*/ 48 w 2736"/>
              <a:gd name="T11" fmla="*/ 3648 h 3648"/>
              <a:gd name="T12" fmla="*/ 0 w 2736"/>
              <a:gd name="T13" fmla="*/ 3648 h 36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36"/>
              <a:gd name="T22" fmla="*/ 0 h 3648"/>
              <a:gd name="T23" fmla="*/ 2736 w 2736"/>
              <a:gd name="T24" fmla="*/ 3648 h 364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0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294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374650" y="0"/>
            <a:ext cx="5513388" cy="6615113"/>
          </a:xfrm>
          <a:custGeom>
            <a:avLst/>
            <a:gdLst>
              <a:gd name="T0" fmla="*/ 0 w 3504"/>
              <a:gd name="T1" fmla="*/ 4080 h 4128"/>
              <a:gd name="T2" fmla="*/ 0 w 3504"/>
              <a:gd name="T3" fmla="*/ 4128 h 4128"/>
              <a:gd name="T4" fmla="*/ 3504 w 3504"/>
              <a:gd name="T5" fmla="*/ 2640 h 4128"/>
              <a:gd name="T6" fmla="*/ 2880 w 3504"/>
              <a:gd name="T7" fmla="*/ 0 h 4128"/>
              <a:gd name="T8" fmla="*/ 2832 w 3504"/>
              <a:gd name="T9" fmla="*/ 0 h 4128"/>
              <a:gd name="T10" fmla="*/ 3465 w 3504"/>
              <a:gd name="T11" fmla="*/ 2619 h 4128"/>
              <a:gd name="T12" fmla="*/ 0 w 3504"/>
              <a:gd name="T13" fmla="*/ 4080 h 412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504"/>
              <a:gd name="T22" fmla="*/ 0 h 4128"/>
              <a:gd name="T23" fmla="*/ 3504 w 3504"/>
              <a:gd name="T24" fmla="*/ 4128 h 412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294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 rot="5236414">
            <a:off x="4461669" y="1483519"/>
            <a:ext cx="4114800" cy="11890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366713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366713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63538" y="401638"/>
            <a:ext cx="8504237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 flipH="1">
            <a:off x="371475" y="681038"/>
            <a:ext cx="2698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411163" y="681038"/>
            <a:ext cx="2698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447675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 flipH="1">
            <a:off x="476250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00063" y="681038"/>
            <a:ext cx="36512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bIns="0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4888D21-7A6C-4543-BCA1-8CB703A0FF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E0F5E21-597E-4E6D-98F3-A68A55DBDD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01638"/>
            <a:ext cx="8867775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7313" y="681038"/>
            <a:ext cx="460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625" y="681038"/>
            <a:ext cx="26988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5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flipH="1">
            <a:off x="149225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flipH="1">
            <a:off x="188913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flipH="1">
            <a:off x="227013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 flipH="1">
            <a:off x="255588" y="681038"/>
            <a:ext cx="79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79400" y="681038"/>
            <a:ext cx="36513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/>
          <a:lstStyle>
            <a:lvl1pPr>
              <a:defRPr sz="400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8D6CB47-8E5C-4C46-B7BF-65353A802B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65309-AAA3-4000-96BA-63E154AD94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71DD402-6CE6-4A3A-894B-C63ADB732B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9D8C69-5F0C-4343-BBEB-8B3E94AAD3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8300" y="0"/>
            <a:ext cx="8777288" cy="1878013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63538" y="1884363"/>
            <a:ext cx="8782050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19"/>
          <p:cNvGrpSpPr>
            <a:grpSpLocks/>
          </p:cNvGrpSpPr>
          <p:nvPr/>
        </p:nvGrpSpPr>
        <p:grpSpPr bwMode="auto">
          <a:xfrm rot="5400000">
            <a:off x="8515351" y="1219200"/>
            <a:ext cx="131762" cy="128587"/>
            <a:chOff x="6668087" y="1297746"/>
            <a:chExt cx="161840" cy="156602"/>
          </a:xfrm>
        </p:grpSpPr>
        <p:cxnSp>
          <p:nvCxnSpPr>
            <p:cNvPr id="8" name="Straight Connector 7"/>
            <p:cNvCxnSpPr/>
            <p:nvPr/>
          </p:nvCxnSpPr>
          <p:spPr>
            <a:xfrm rot="16200000">
              <a:off x="6663593" y="1290641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>
              <a:off x="6744513" y="12896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5"/>
          <p:cNvGrpSpPr>
            <a:grpSpLocks/>
          </p:cNvGrpSpPr>
          <p:nvPr/>
        </p:nvGrpSpPr>
        <p:grpSpPr bwMode="auto">
          <a:xfrm rot="5400000">
            <a:off x="8667751" y="1371600"/>
            <a:ext cx="131762" cy="128587"/>
            <a:chOff x="6668087" y="1297746"/>
            <a:chExt cx="161840" cy="156602"/>
          </a:xfrm>
        </p:grpSpPr>
        <p:cxnSp>
          <p:nvCxnSpPr>
            <p:cNvPr id="12" name="Straight Connector 11"/>
            <p:cNvCxnSpPr/>
            <p:nvPr/>
          </p:nvCxnSpPr>
          <p:spPr>
            <a:xfrm rot="16200000">
              <a:off x="6663593" y="1290641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>
              <a:off x="6744513" y="12896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29"/>
          <p:cNvGrpSpPr>
            <a:grpSpLocks/>
          </p:cNvGrpSpPr>
          <p:nvPr/>
        </p:nvGrpSpPr>
        <p:grpSpPr bwMode="auto">
          <a:xfrm rot="5400000">
            <a:off x="8320087" y="1474788"/>
            <a:ext cx="131763" cy="128588"/>
            <a:chOff x="6668087" y="1297746"/>
            <a:chExt cx="161840" cy="156602"/>
          </a:xfrm>
        </p:grpSpPr>
        <p:cxnSp>
          <p:nvCxnSpPr>
            <p:cNvPr id="16" name="Straight Connector 15"/>
            <p:cNvCxnSpPr/>
            <p:nvPr/>
          </p:nvCxnSpPr>
          <p:spPr>
            <a:xfrm rot="16200000">
              <a:off x="6663592" y="1290640"/>
              <a:ext cx="88934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V="1">
              <a:off x="6685198" y="1391513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>
              <a:off x="6744512" y="1289665"/>
              <a:ext cx="88934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563"/>
            <a:ext cx="21336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563"/>
            <a:ext cx="55626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563"/>
            <a:ext cx="4572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B49FC21-D84D-48EC-B784-773922FAC5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5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78435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F58060E3-FEDC-4120-802A-717CF6FA6F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04" r:id="rId1"/>
    <p:sldLayoutId id="2147484099" r:id="rId2"/>
    <p:sldLayoutId id="2147484105" r:id="rId3"/>
    <p:sldLayoutId id="2147484106" r:id="rId4"/>
    <p:sldLayoutId id="2147484107" r:id="rId5"/>
    <p:sldLayoutId id="2147484100" r:id="rId6"/>
    <p:sldLayoutId id="2147484108" r:id="rId7"/>
    <p:sldLayoutId id="2147484101" r:id="rId8"/>
    <p:sldLayoutId id="2147484109" r:id="rId9"/>
    <p:sldLayoutId id="2147484102" r:id="rId10"/>
    <p:sldLayoutId id="2147484103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00">
          <a:solidFill>
            <a:srgbClr val="C1EE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9pPr>
      <a:extLst/>
    </p:titleStyle>
    <p:bodyStyle>
      <a:lvl1pPr marL="411163" indent="-342900" algn="l" rtl="0" eaLnBrk="0" fontAlgn="base" hangingPunct="0">
        <a:spcBef>
          <a:spcPts val="7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Char char="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28600" algn="l" rtl="0" eaLnBrk="0" fontAlgn="base" hangingPunct="0">
        <a:spcBef>
          <a:spcPct val="20000"/>
        </a:spcBef>
        <a:spcAft>
          <a:spcPct val="0"/>
        </a:spcAft>
        <a:buClr>
          <a:srgbClr val="FEB80A"/>
        </a:buClr>
        <a:buFont typeface="Wingdings 3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138" indent="-209550" algn="l" rtl="0" eaLnBrk="0" fontAlgn="base" hangingPunct="0">
        <a:spcBef>
          <a:spcPct val="20000"/>
        </a:spcBef>
        <a:spcAft>
          <a:spcPct val="0"/>
        </a:spcAft>
        <a:buClr>
          <a:srgbClr val="FEB80A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819400"/>
            <a:ext cx="7772400" cy="3499104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cap="none" dirty="0" smtClean="0">
                <a:solidFill>
                  <a:schemeClr val="tx2">
                    <a:satMod val="200000"/>
                  </a:schemeClr>
                </a:solidFill>
                <a:latin typeface="Baskerville Old Face" pitchFamily="18" charset="0"/>
              </a:rPr>
              <a:t>Identifying your Successes</a:t>
            </a:r>
            <a:br>
              <a:rPr lang="en-US" cap="none" dirty="0" smtClean="0">
                <a:solidFill>
                  <a:schemeClr val="tx2">
                    <a:satMod val="200000"/>
                  </a:schemeClr>
                </a:solidFill>
                <a:latin typeface="Baskerville Old Face" pitchFamily="18" charset="0"/>
              </a:rPr>
            </a:br>
            <a:r>
              <a:rPr lang="en-US" cap="none" dirty="0" smtClean="0">
                <a:solidFill>
                  <a:schemeClr val="tx2">
                    <a:satMod val="200000"/>
                  </a:schemeClr>
                </a:solidFill>
                <a:latin typeface="Baskerville Old Face" pitchFamily="18" charset="0"/>
              </a:rPr>
              <a:t/>
            </a:r>
            <a:br>
              <a:rPr lang="en-US" cap="none" dirty="0" smtClean="0">
                <a:solidFill>
                  <a:schemeClr val="tx2">
                    <a:satMod val="200000"/>
                  </a:schemeClr>
                </a:solidFill>
                <a:latin typeface="Baskerville Old Face" pitchFamily="18" charset="0"/>
              </a:rPr>
            </a:br>
            <a:r>
              <a:rPr lang="en-US" cap="none" dirty="0" smtClean="0">
                <a:solidFill>
                  <a:schemeClr val="tx2">
                    <a:satMod val="200000"/>
                  </a:schemeClr>
                </a:solidFill>
                <a:latin typeface="Baskerville Old Face" pitchFamily="18" charset="0"/>
              </a:rPr>
              <a:t/>
            </a:r>
            <a:br>
              <a:rPr lang="en-US" cap="none" dirty="0" smtClean="0">
                <a:solidFill>
                  <a:schemeClr val="tx2">
                    <a:satMod val="200000"/>
                  </a:schemeClr>
                </a:solidFill>
                <a:latin typeface="Baskerville Old Face" pitchFamily="18" charset="0"/>
              </a:rPr>
            </a:br>
            <a:r>
              <a:rPr lang="en-US" cap="none" dirty="0" smtClean="0">
                <a:solidFill>
                  <a:schemeClr val="tx2">
                    <a:satMod val="200000"/>
                  </a:schemeClr>
                </a:solidFill>
                <a:latin typeface="Baskerville Old Face" pitchFamily="18" charset="0"/>
              </a:rPr>
              <a:t/>
            </a:r>
            <a:br>
              <a:rPr lang="en-US" cap="none" dirty="0" smtClean="0">
                <a:solidFill>
                  <a:schemeClr val="tx2">
                    <a:satMod val="200000"/>
                  </a:schemeClr>
                </a:solidFill>
                <a:latin typeface="Baskerville Old Face" pitchFamily="18" charset="0"/>
              </a:rPr>
            </a:br>
            <a:r>
              <a:rPr lang="en-US" sz="3200" cap="none" smtClean="0">
                <a:solidFill>
                  <a:schemeClr val="tx2">
                    <a:satMod val="200000"/>
                  </a:schemeClr>
                </a:solidFill>
                <a:latin typeface="Baskerville Old Face" pitchFamily="18" charset="0"/>
              </a:rPr>
              <a:t>Mary Santulli</a:t>
            </a:r>
            <a:r>
              <a:rPr lang="en-US" sz="3200" cap="none" dirty="0" smtClean="0">
                <a:solidFill>
                  <a:schemeClr val="tx2">
                    <a:satMod val="200000"/>
                  </a:schemeClr>
                </a:solidFill>
                <a:latin typeface="Baskerville Old Face" pitchFamily="18" charset="0"/>
              </a:rPr>
              <a:t/>
            </a:r>
            <a:br>
              <a:rPr lang="en-US" sz="3200" cap="none" dirty="0" smtClean="0">
                <a:solidFill>
                  <a:schemeClr val="tx2">
                    <a:satMod val="200000"/>
                  </a:schemeClr>
                </a:solidFill>
                <a:latin typeface="Baskerville Old Face" pitchFamily="18" charset="0"/>
              </a:rPr>
            </a:br>
            <a:r>
              <a:rPr lang="en-US" sz="3200" cap="none" dirty="0" smtClean="0">
                <a:solidFill>
                  <a:schemeClr val="tx2">
                    <a:satMod val="200000"/>
                  </a:schemeClr>
                </a:solidFill>
                <a:latin typeface="Baskerville Old Face" pitchFamily="18" charset="0"/>
              </a:rPr>
              <a:t>Senior Career Counselor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1600200"/>
            <a:ext cx="7772400" cy="1295400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defRPr/>
            </a:pPr>
            <a:r>
              <a:rPr lang="en-US" sz="4400" dirty="0" smtClean="0">
                <a:solidFill>
                  <a:schemeClr val="tx2">
                    <a:satMod val="200000"/>
                  </a:schemeClr>
                </a:solidFill>
                <a:latin typeface="Baskerville Old Face" pitchFamily="18" charset="0"/>
              </a:rPr>
              <a:t>The STAR’s are in your FUTURE!</a:t>
            </a:r>
            <a:endParaRPr lang="en-US" sz="4400" dirty="0" smtClean="0">
              <a:latin typeface="Baskerville Old Face" pitchFamily="18" charset="0"/>
            </a:endParaRPr>
          </a:p>
        </p:txBody>
      </p:sp>
      <p:pic>
        <p:nvPicPr>
          <p:cNvPr id="8196" name="Picture 4" descr="MCj0413598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4114800"/>
            <a:ext cx="20574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  <a:latin typeface="Baskerville Old Face" pitchFamily="18" charset="0"/>
              </a:rPr>
              <a:t/>
            </a:r>
            <a:br>
              <a:rPr lang="en-US" dirty="0" smtClean="0">
                <a:solidFill>
                  <a:schemeClr val="tx2">
                    <a:satMod val="200000"/>
                  </a:schemeClr>
                </a:solidFill>
                <a:latin typeface="Baskerville Old Face" pitchFamily="18" charset="0"/>
              </a:rPr>
            </a:br>
            <a:r>
              <a:rPr lang="en-US" dirty="0" smtClean="0">
                <a:solidFill>
                  <a:schemeClr val="tx2">
                    <a:satMod val="200000"/>
                  </a:schemeClr>
                </a:solidFill>
                <a:latin typeface="Baskerville Old Face" pitchFamily="18" charset="0"/>
              </a:rPr>
              <a:t>STAR Example #2</a:t>
            </a:r>
          </a:p>
        </p:txBody>
      </p:sp>
      <p:sp>
        <p:nvSpPr>
          <p:cNvPr id="17411" name="Rectangle 1027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endParaRPr lang="en-US" b="1" smtClean="0">
              <a:latin typeface="Baskerville Old Face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b="1" smtClean="0"/>
              <a:t>Situation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The administrative manager and lawyers in the office spent an inordinate amount of time looking for files because of a poor filing system.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  <a:latin typeface="Baskerville Old Face" pitchFamily="18" charset="0"/>
              </a:rPr>
              <a:t>STAR Example #2</a:t>
            </a:r>
          </a:p>
        </p:txBody>
      </p:sp>
      <p:sp>
        <p:nvSpPr>
          <p:cNvPr id="1843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1625" y="1219200"/>
            <a:ext cx="8540750" cy="5334000"/>
          </a:xfrm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buFont typeface="Arial" charset="0"/>
              <a:buNone/>
            </a:pPr>
            <a:r>
              <a:rPr lang="en-US" sz="2400" b="1" smtClean="0"/>
              <a:t>Actions</a:t>
            </a:r>
          </a:p>
          <a:p>
            <a:pPr marL="457200" indent="-457200" eaLnBrk="1" hangingPunct="1">
              <a:lnSpc>
                <a:spcPct val="80000"/>
              </a:lnSpc>
              <a:buFont typeface="Arial" charset="0"/>
              <a:buNone/>
            </a:pPr>
            <a:endParaRPr lang="en-US" sz="2400" b="1" smtClean="0"/>
          </a:p>
          <a:p>
            <a:pPr marL="457200" indent="-4572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2400" b="1" smtClean="0">
                <a:solidFill>
                  <a:srgbClr val="FFFF00"/>
                </a:solidFill>
              </a:rPr>
              <a:t>Initiated</a:t>
            </a:r>
            <a:r>
              <a:rPr lang="en-US" sz="2400" b="1" smtClean="0"/>
              <a:t> a review of the file cabinet contents, as set up by prior office administrator.</a:t>
            </a:r>
          </a:p>
          <a:p>
            <a:pPr marL="457200" indent="-4572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2400" b="1" smtClean="0">
                <a:solidFill>
                  <a:srgbClr val="FFFF00"/>
                </a:solidFill>
              </a:rPr>
              <a:t>Analyzed</a:t>
            </a:r>
            <a:r>
              <a:rPr lang="en-US" sz="2400" b="1" smtClean="0"/>
              <a:t> what the problem was for the  lawyers to find files.</a:t>
            </a:r>
          </a:p>
          <a:p>
            <a:pPr marL="457200" indent="-4572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2400" b="1" smtClean="0">
                <a:solidFill>
                  <a:srgbClr val="FFFF00"/>
                </a:solidFill>
              </a:rPr>
              <a:t>Identified</a:t>
            </a:r>
            <a:r>
              <a:rPr lang="en-US" sz="2400" b="1" smtClean="0"/>
              <a:t> that files were arranged in only  3 categories:  geographical, type of case, and lead lawyer in the case.</a:t>
            </a:r>
          </a:p>
          <a:p>
            <a:pPr marL="457200" indent="-4572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2400" b="1" smtClean="0">
                <a:solidFill>
                  <a:srgbClr val="FFFF00"/>
                </a:solidFill>
              </a:rPr>
              <a:t>Created</a:t>
            </a:r>
            <a:r>
              <a:rPr lang="en-US" sz="2400" b="1" smtClean="0"/>
              <a:t> a new system of appropriate categories, in which files were arranged in color coded folders and sub-divided with neon labels.</a:t>
            </a:r>
          </a:p>
          <a:p>
            <a:pPr marL="457200" indent="-4572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2400" b="1" smtClean="0">
                <a:solidFill>
                  <a:srgbClr val="FFFF00"/>
                </a:solidFill>
              </a:rPr>
              <a:t>Designed</a:t>
            </a:r>
            <a:r>
              <a:rPr lang="en-US" sz="2400" b="1" smtClean="0"/>
              <a:t> a “map” of the files and put a copy on each file cabinet.</a:t>
            </a:r>
          </a:p>
          <a:p>
            <a:pPr marL="457200" indent="-4572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2400" b="1" smtClean="0">
                <a:solidFill>
                  <a:srgbClr val="FFFF00"/>
                </a:solidFill>
              </a:rPr>
              <a:t>Trained</a:t>
            </a:r>
            <a:r>
              <a:rPr lang="en-US" sz="2400" b="1" smtClean="0"/>
              <a:t> and </a:t>
            </a:r>
            <a:r>
              <a:rPr lang="en-US" sz="2400" b="1" i="1" smtClean="0">
                <a:solidFill>
                  <a:srgbClr val="FFFF00"/>
                </a:solidFill>
              </a:rPr>
              <a:t>motivated</a:t>
            </a:r>
            <a:r>
              <a:rPr lang="en-US" sz="2400" b="1" smtClean="0"/>
              <a:t> the five lawyers in the new system.</a:t>
            </a:r>
          </a:p>
          <a:p>
            <a:pPr marL="457200" indent="-457200" eaLnBrk="1" hangingPunct="1">
              <a:lnSpc>
                <a:spcPct val="80000"/>
              </a:lnSpc>
            </a:pPr>
            <a:endParaRPr lang="en-US" sz="2400" b="1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  <a:latin typeface="Baskerville Old Face" pitchFamily="18" charset="0"/>
              </a:rPr>
              <a:t>STAR Example #2</a:t>
            </a:r>
          </a:p>
        </p:txBody>
      </p:sp>
      <p:sp>
        <p:nvSpPr>
          <p:cNvPr id="7168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endParaRPr lang="en-US" b="1" smtClean="0">
              <a:latin typeface="Baskerville Old Face" pitchFamily="18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b="1" smtClean="0"/>
              <a:t>Results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The lawyers were able to locate files quickly on their own… </a:t>
            </a:r>
          </a:p>
          <a:p>
            <a:pPr eaLnBrk="1" hangingPunct="1">
              <a:buFont typeface="Arial" charset="0"/>
              <a:buNone/>
            </a:pPr>
            <a:r>
              <a:rPr lang="en-US" smtClean="0"/>
              <a:t>		…increasing efficiency by 70%.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33400" y="457200"/>
            <a:ext cx="7839075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5200" dirty="0" smtClean="0">
                <a:solidFill>
                  <a:schemeClr val="tx2">
                    <a:satMod val="200000"/>
                  </a:schemeClr>
                </a:solidFill>
                <a:latin typeface="Baskerville Old Face" pitchFamily="18" charset="0"/>
              </a:rPr>
              <a:t>Accomplishment</a:t>
            </a:r>
          </a:p>
        </p:txBody>
      </p:sp>
      <p:sp>
        <p:nvSpPr>
          <p:cNvPr id="1843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685800" y="1784350"/>
            <a:ext cx="7772400" cy="4572000"/>
          </a:xfrm>
          <a:ln w="12700">
            <a:solidFill>
              <a:srgbClr val="FFC000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sz="3200" b="1" i="1" smtClean="0">
              <a:latin typeface="Baskerville Old Face" pitchFamily="18" charset="0"/>
            </a:endParaRP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3200" b="1" i="1" smtClean="0">
                <a:latin typeface="Baskerville Old Face" pitchFamily="18" charset="0"/>
              </a:rPr>
              <a:t>Created</a:t>
            </a:r>
            <a:r>
              <a:rPr lang="en-US" sz="3200" i="1" smtClean="0">
                <a:latin typeface="Baskerville Old Face" pitchFamily="18" charset="0"/>
              </a:rPr>
              <a:t> and </a:t>
            </a:r>
            <a:r>
              <a:rPr lang="en-US" sz="3200" b="1" i="1" smtClean="0">
                <a:latin typeface="Baskerville Old Face" pitchFamily="18" charset="0"/>
              </a:rPr>
              <a:t>implemented</a:t>
            </a:r>
            <a:r>
              <a:rPr lang="en-US" sz="3200" i="1" smtClean="0">
                <a:latin typeface="Baskerville Old Face" pitchFamily="18" charset="0"/>
              </a:rPr>
              <a:t> a new system for filing legal documents and cases, </a:t>
            </a:r>
            <a:r>
              <a:rPr lang="en-US" sz="3200" b="1" i="1" u="sng" smtClean="0">
                <a:solidFill>
                  <a:srgbClr val="66FF99"/>
                </a:solidFill>
                <a:latin typeface="Baskerville Old Face" pitchFamily="18" charset="0"/>
              </a:rPr>
              <a:t>which resulted in 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i="1" smtClean="0">
                <a:latin typeface="Baskerville Old Face" pitchFamily="18" charset="0"/>
              </a:rPr>
              <a:t>simplifying a confusing and complex filing system, 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i="1" smtClean="0">
                <a:latin typeface="Baskerville Old Face" pitchFamily="18" charset="0"/>
              </a:rPr>
              <a:t>giving lawyers easy access to find files, 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i="1" smtClean="0">
                <a:latin typeface="Baskerville Old Face" pitchFamily="18" charset="0"/>
              </a:rPr>
              <a:t>and increasing office efficiency by 70%.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184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156575" cy="1752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/>
            </a:r>
            <a:b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</a:br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Responsible to create, manage and upgrade a  legal filing system with 30,000 documents…..</a:t>
            </a:r>
            <a:endParaRPr lang="en-US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301625" y="2590800"/>
            <a:ext cx="8540750" cy="35083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sz="3200" smtClean="0">
              <a:latin typeface="Baskerville Old Face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3200" i="1" smtClean="0">
                <a:latin typeface="Baskerville Old Face" pitchFamily="18" charset="0"/>
              </a:rPr>
              <a:t>Created and implemented a new system for filing legal documents and cases, </a:t>
            </a:r>
            <a:r>
              <a:rPr lang="en-US" sz="3200" i="1" smtClean="0">
                <a:solidFill>
                  <a:srgbClr val="00FF00"/>
                </a:solidFill>
                <a:latin typeface="Baskerville Old Face" pitchFamily="18" charset="0"/>
              </a:rPr>
              <a:t>which resulted in </a:t>
            </a:r>
            <a:r>
              <a:rPr lang="en-US" sz="3200" i="1" smtClean="0">
                <a:latin typeface="Baskerville Old Face" pitchFamily="18" charset="0"/>
              </a:rPr>
              <a:t>simplifying a complex, confusing filing system, giving lawyers easy access to find files quickly, and increasing office efficiency by 70%.</a:t>
            </a:r>
          </a:p>
          <a:p>
            <a:pPr eaLnBrk="1" hangingPunct="1"/>
            <a:endParaRPr lang="en-US" sz="3200" smtClean="0">
              <a:latin typeface="Baskerville Old Face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1371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  <a:latin typeface="Baskerville Old Face" pitchFamily="18" charset="0"/>
              </a:rPr>
              <a:t/>
            </a:r>
            <a:br>
              <a:rPr lang="en-US" dirty="0" smtClean="0">
                <a:solidFill>
                  <a:schemeClr val="tx2">
                    <a:satMod val="200000"/>
                  </a:schemeClr>
                </a:solidFill>
                <a:latin typeface="Baskerville Old Face" pitchFamily="18" charset="0"/>
              </a:rPr>
            </a:br>
            <a:r>
              <a:rPr lang="en-US" dirty="0" smtClean="0">
                <a:solidFill>
                  <a:schemeClr val="tx2">
                    <a:satMod val="200000"/>
                  </a:schemeClr>
                </a:solidFill>
                <a:latin typeface="Baskerville Old Face" pitchFamily="18" charset="0"/>
              </a:rPr>
              <a:t>	STAR Example #3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  <a:p>
            <a:pPr eaLnBrk="1" hangingPunct="1">
              <a:buFont typeface="Arial" charset="0"/>
              <a:buNone/>
            </a:pPr>
            <a:r>
              <a:rPr lang="en-US" u="sng" smtClean="0"/>
              <a:t>Situation</a:t>
            </a:r>
          </a:p>
          <a:p>
            <a:pPr eaLnBrk="1" hangingPunct="1">
              <a:buFont typeface="Arial" charset="0"/>
              <a:buNone/>
            </a:pPr>
            <a:endParaRPr lang="en-US" smtClean="0"/>
          </a:p>
          <a:p>
            <a:pPr eaLnBrk="1" hangingPunct="1"/>
            <a:r>
              <a:rPr lang="en-US" smtClean="0"/>
              <a:t>My office had no Standard Operating Procedure  (SOP) 	Manual, and staff were confused about how to handle various situations.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  <a:latin typeface="Baskerville Old Face" pitchFamily="18" charset="0"/>
              </a:rPr>
              <a:t>STAR Example #3</a:t>
            </a:r>
          </a:p>
        </p:txBody>
      </p:sp>
      <p:sp>
        <p:nvSpPr>
          <p:cNvPr id="2355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1625" y="1524000"/>
            <a:ext cx="8540750" cy="49530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Arial" charset="0"/>
              <a:buNone/>
            </a:pPr>
            <a:r>
              <a:rPr lang="en-US" u="sng" smtClean="0"/>
              <a:t>Actions</a:t>
            </a:r>
            <a:endParaRPr lang="en-US" smtClean="0">
              <a:solidFill>
                <a:srgbClr val="FFFF00"/>
              </a:solidFill>
            </a:endParaRPr>
          </a:p>
          <a:p>
            <a:pPr marL="609600" indent="-609600" eaLnBrk="1" hangingPunct="1">
              <a:lnSpc>
                <a:spcPct val="80000"/>
              </a:lnSpc>
              <a:buFont typeface="Arial" charset="0"/>
              <a:buAutoNum type="arabicPeriod"/>
            </a:pPr>
            <a:endParaRPr lang="en-US" sz="2800" smtClean="0">
              <a:solidFill>
                <a:srgbClr val="FFFF00"/>
              </a:solidFill>
            </a:endParaRPr>
          </a:p>
          <a:p>
            <a:pPr marL="609600" indent="-6096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2800" smtClean="0">
                <a:solidFill>
                  <a:srgbClr val="FFFF00"/>
                </a:solidFill>
              </a:rPr>
              <a:t>Sold</a:t>
            </a:r>
            <a:r>
              <a:rPr lang="en-US" sz="2800" smtClean="0"/>
              <a:t> the idea of creating an office SOP Manual to my manager</a:t>
            </a:r>
          </a:p>
          <a:p>
            <a:pPr marL="609600" indent="-6096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2800" smtClean="0">
                <a:solidFill>
                  <a:srgbClr val="FFFF00"/>
                </a:solidFill>
              </a:rPr>
              <a:t>Researched</a:t>
            </a:r>
            <a:r>
              <a:rPr lang="en-US" sz="2800" smtClean="0"/>
              <a:t> SOP Manuals in other offices</a:t>
            </a:r>
          </a:p>
          <a:p>
            <a:pPr marL="609600" indent="-6096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2800" smtClean="0">
                <a:solidFill>
                  <a:srgbClr val="FFFF00"/>
                </a:solidFill>
              </a:rPr>
              <a:t>Solicited</a:t>
            </a:r>
            <a:r>
              <a:rPr lang="en-US" sz="2800" smtClean="0"/>
              <a:t> input from staff and manager</a:t>
            </a:r>
          </a:p>
          <a:p>
            <a:pPr marL="609600" indent="-6096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2800" smtClean="0">
                <a:solidFill>
                  <a:srgbClr val="FFFF00"/>
                </a:solidFill>
              </a:rPr>
              <a:t>Wrote</a:t>
            </a:r>
            <a:r>
              <a:rPr lang="en-US" sz="2800" smtClean="0"/>
              <a:t> draft manual &amp; obtained feedback</a:t>
            </a:r>
          </a:p>
          <a:p>
            <a:pPr marL="609600" indent="-6096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2800" smtClean="0">
                <a:solidFill>
                  <a:srgbClr val="FFFF00"/>
                </a:solidFill>
              </a:rPr>
              <a:t>Discovered</a:t>
            </a:r>
            <a:r>
              <a:rPr lang="en-US" sz="2800" smtClean="0"/>
              <a:t> there was no section on emergency procedures</a:t>
            </a:r>
          </a:p>
          <a:p>
            <a:pPr marL="609600" indent="-6096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2800" smtClean="0">
                <a:solidFill>
                  <a:srgbClr val="FFFF00"/>
                </a:solidFill>
              </a:rPr>
              <a:t>Met</a:t>
            </a:r>
            <a:r>
              <a:rPr lang="en-US" sz="2800" smtClean="0"/>
              <a:t> with Emergency Mgmt. Bureau for guidance</a:t>
            </a:r>
          </a:p>
          <a:p>
            <a:pPr marL="609600" indent="-6096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2800" smtClean="0">
                <a:solidFill>
                  <a:srgbClr val="FFFF00"/>
                </a:solidFill>
              </a:rPr>
              <a:t>Finalized</a:t>
            </a:r>
            <a:r>
              <a:rPr lang="en-US" sz="2800" smtClean="0"/>
              <a:t> the SOP Manual &amp; explained how to use it at a staff meeting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  <a:latin typeface="Baskerville Old Face" pitchFamily="18" charset="0"/>
              </a:rPr>
              <a:t>STAR Example #3</a:t>
            </a:r>
          </a:p>
        </p:txBody>
      </p:sp>
      <p:sp>
        <p:nvSpPr>
          <p:cNvPr id="2457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mtClean="0"/>
              <a:t>	</a:t>
            </a:r>
          </a:p>
          <a:p>
            <a:pPr eaLnBrk="1" hangingPunct="1">
              <a:buFont typeface="Arial" charset="0"/>
              <a:buNone/>
            </a:pPr>
            <a:r>
              <a:rPr lang="en-US" smtClean="0"/>
              <a:t>	</a:t>
            </a:r>
            <a:r>
              <a:rPr lang="en-US" u="sng" smtClean="0"/>
              <a:t>Result</a:t>
            </a:r>
          </a:p>
          <a:p>
            <a:pPr eaLnBrk="1" hangingPunct="1">
              <a:buFont typeface="Arial" charset="0"/>
              <a:buNone/>
            </a:pPr>
            <a:endParaRPr lang="en-US" smtClean="0"/>
          </a:p>
          <a:p>
            <a:pPr eaLnBrk="1" hangingPunct="1"/>
            <a:r>
              <a:rPr lang="en-US" smtClean="0"/>
              <a:t>Staff had a SOP Manual to guide them in responding to a variety of situations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5800" dirty="0" smtClean="0">
                <a:solidFill>
                  <a:schemeClr val="tx2">
                    <a:satMod val="200000"/>
                  </a:schemeClr>
                </a:solidFill>
                <a:latin typeface="Baskerville Old Face" pitchFamily="18" charset="0"/>
              </a:rPr>
              <a:t>Accomplishment</a:t>
            </a:r>
          </a:p>
        </p:txBody>
      </p:sp>
      <p:sp>
        <p:nvSpPr>
          <p:cNvPr id="2560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838200" y="1784350"/>
            <a:ext cx="7772400" cy="4572000"/>
          </a:xfrm>
          <a:ln w="12700">
            <a:solidFill>
              <a:srgbClr val="FFC000"/>
            </a:solidFill>
          </a:ln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US" sz="3200" smtClean="0">
                <a:latin typeface="Baskerville Old Face" pitchFamily="18" charset="0"/>
              </a:rPr>
              <a:t>	</a:t>
            </a:r>
          </a:p>
          <a:p>
            <a:pPr eaLnBrk="1" hangingPunct="1">
              <a:buFont typeface="Arial" charset="0"/>
              <a:buNone/>
            </a:pPr>
            <a:r>
              <a:rPr lang="en-US" sz="3200" i="1" smtClean="0">
                <a:latin typeface="Baskerville Old Face" pitchFamily="18" charset="0"/>
              </a:rPr>
              <a:t>Researched and created the first SOP Manual for my office, including emergency procedures, </a:t>
            </a:r>
            <a:r>
              <a:rPr lang="en-US" sz="3200" b="1" i="1" smtClean="0">
                <a:solidFill>
                  <a:srgbClr val="66FF99"/>
                </a:solidFill>
                <a:latin typeface="Baskerville Old Face" pitchFamily="18" charset="0"/>
              </a:rPr>
              <a:t>which resulted in</a:t>
            </a:r>
            <a:r>
              <a:rPr lang="en-US" sz="3200" i="1" smtClean="0">
                <a:latin typeface="Baskerville Old Face" pitchFamily="18" charset="0"/>
              </a:rPr>
              <a:t> the elimination of staff confusion, and a savings of time in determining what action was appropriate.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  <a:latin typeface="Baskerville Old Face" pitchFamily="18" charset="0"/>
              </a:rPr>
              <a:t/>
            </a:r>
            <a:br>
              <a:rPr lang="en-US" dirty="0" smtClean="0">
                <a:solidFill>
                  <a:schemeClr val="tx2">
                    <a:satMod val="200000"/>
                  </a:schemeClr>
                </a:solidFill>
                <a:latin typeface="Baskerville Old Face" pitchFamily="18" charset="0"/>
              </a:rPr>
            </a:br>
            <a:r>
              <a:rPr lang="en-US" dirty="0" smtClean="0">
                <a:solidFill>
                  <a:schemeClr val="tx2">
                    <a:satMod val="200000"/>
                  </a:schemeClr>
                </a:solidFill>
                <a:latin typeface="Baskerville Old Face" pitchFamily="18" charset="0"/>
              </a:rPr>
              <a:t>STAR Example #4</a:t>
            </a:r>
          </a:p>
        </p:txBody>
      </p:sp>
      <p:sp>
        <p:nvSpPr>
          <p:cNvPr id="2662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b="1" smtClean="0">
              <a:latin typeface="Baskerville Old Face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u="sng" smtClean="0"/>
              <a:t>Situation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b="1" smtClean="0"/>
          </a:p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lang="en-US" smtClean="0"/>
              <a:t>A 5 person TV production and broadcast team was invited on very short notice to travel to Russia to conduct an interview with President Putin.  Travel arrangements had to be made ASAP.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Your Career Portfolio</a:t>
            </a:r>
            <a:endParaRPr lang="en-US" dirty="0" smtClean="0"/>
          </a:p>
        </p:txBody>
      </p:sp>
      <p:sp>
        <p:nvSpPr>
          <p:cNvPr id="921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FFC000"/>
                </a:solidFill>
              </a:rPr>
              <a:t>Self-Assessment:</a:t>
            </a:r>
          </a:p>
          <a:p>
            <a:pPr lvl="1" eaLnBrk="1" hangingPunct="1"/>
            <a:r>
              <a:rPr lang="en-US" smtClean="0">
                <a:solidFill>
                  <a:srgbClr val="FFC000"/>
                </a:solidFill>
              </a:rPr>
              <a:t>Ideal Job Preferences [IJP’s]</a:t>
            </a:r>
          </a:p>
          <a:p>
            <a:pPr lvl="1" eaLnBrk="1" hangingPunct="1"/>
            <a:r>
              <a:rPr lang="en-US" smtClean="0">
                <a:solidFill>
                  <a:srgbClr val="FFC000"/>
                </a:solidFill>
              </a:rPr>
              <a:t>Values, Traits, Career Goals  </a:t>
            </a:r>
          </a:p>
          <a:p>
            <a:pPr lvl="1" eaLnBrk="1" hangingPunct="1"/>
            <a:r>
              <a:rPr lang="en-US" smtClean="0">
                <a:solidFill>
                  <a:srgbClr val="FFC000"/>
                </a:solidFill>
              </a:rPr>
              <a:t>Accomplishments &amp; Skills</a:t>
            </a:r>
          </a:p>
          <a:p>
            <a:pPr eaLnBrk="1" hangingPunct="1"/>
            <a:r>
              <a:rPr lang="en-US" smtClean="0"/>
              <a:t>Resume /CV</a:t>
            </a:r>
          </a:p>
          <a:p>
            <a:pPr eaLnBrk="1" hangingPunct="1"/>
            <a:r>
              <a:rPr lang="en-US" smtClean="0"/>
              <a:t>Marketing Strategy</a:t>
            </a:r>
          </a:p>
          <a:p>
            <a:pPr eaLnBrk="1" hangingPunct="1"/>
            <a:r>
              <a:rPr lang="en-US" smtClean="0"/>
              <a:t>Research/Networking</a:t>
            </a:r>
          </a:p>
          <a:p>
            <a:pPr eaLnBrk="1" hangingPunct="1"/>
            <a:r>
              <a:rPr lang="en-US" smtClean="0"/>
              <a:t>Interviewing &amp; Negotiating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  <a:latin typeface="Baskerville Old Face" pitchFamily="18" charset="0"/>
              </a:rPr>
              <a:t>STAR Example #4</a:t>
            </a:r>
          </a:p>
        </p:txBody>
      </p:sp>
      <p:sp>
        <p:nvSpPr>
          <p:cNvPr id="7270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685800" y="1219200"/>
            <a:ext cx="8156575" cy="5181600"/>
          </a:xfrm>
        </p:spPr>
        <p:txBody>
          <a:bodyPr>
            <a:normAutofit/>
          </a:bodyPr>
          <a:lstStyle/>
          <a:p>
            <a:pPr marL="381000" indent="-381000" eaLnBrk="1" fontAlgn="auto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u="sng" dirty="0" smtClean="0"/>
              <a:t>Actions</a:t>
            </a:r>
          </a:p>
          <a:p>
            <a:pPr marL="381000" indent="-381000" eaLnBrk="1" fontAlgn="auto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Char char="•"/>
              <a:defRPr/>
            </a:pPr>
            <a:endParaRPr lang="en-US" sz="2400" b="1" dirty="0" smtClean="0"/>
          </a:p>
          <a:p>
            <a:pPr marL="514350" indent="-514350" eaLnBrk="1" fontAlgn="auto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Font typeface="Arial" charset="0"/>
              <a:buAutoNum type="arabicPeriod"/>
              <a:defRPr/>
            </a:pPr>
            <a:r>
              <a:rPr lang="en-US" sz="2800" dirty="0" smtClean="0"/>
              <a:t>Determined  a call to arrange transportation was top priority</a:t>
            </a:r>
          </a:p>
          <a:p>
            <a:pPr marL="514350" indent="-514350" eaLnBrk="1" fontAlgn="auto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Font typeface="Arial" charset="0"/>
              <a:buAutoNum type="arabicPeriod"/>
              <a:defRPr/>
            </a:pPr>
            <a:endParaRPr lang="en-US" sz="2800" dirty="0" smtClean="0"/>
          </a:p>
          <a:p>
            <a:pPr marL="381000" indent="-381000" eaLnBrk="1" fontAlgn="auto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AutoNum type="arabicPeriod"/>
              <a:defRPr/>
            </a:pPr>
            <a:r>
              <a:rPr lang="en-US" sz="2800" dirty="0" smtClean="0"/>
              <a:t>Contacted the team’s coordinator to determine departure and return times and other logistics</a:t>
            </a:r>
          </a:p>
          <a:p>
            <a:pPr marL="381000" indent="-381000" eaLnBrk="1" fontAlgn="auto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AutoNum type="arabicPeriod"/>
              <a:defRPr/>
            </a:pPr>
            <a:endParaRPr lang="en-US" sz="2800" dirty="0" smtClean="0"/>
          </a:p>
          <a:p>
            <a:pPr marL="381000" indent="-381000" eaLnBrk="1" fontAlgn="auto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AutoNum type="arabicPeriod"/>
              <a:defRPr/>
            </a:pPr>
            <a:r>
              <a:rPr lang="en-US" sz="2800" dirty="0" smtClean="0"/>
              <a:t>Searched Internet travel websites to find available transportation to Moscow</a:t>
            </a:r>
          </a:p>
          <a:p>
            <a:pPr marL="381000" indent="-381000" eaLnBrk="1" fontAlgn="auto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AutoNum type="arabicPeriod"/>
              <a:defRPr/>
            </a:pPr>
            <a:endParaRPr lang="en-US" sz="2800" dirty="0" smtClean="0"/>
          </a:p>
          <a:p>
            <a:pPr marL="381000" indent="-381000" eaLnBrk="1" fontAlgn="auto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AutoNum type="arabicPeriod"/>
              <a:defRPr/>
            </a:pPr>
            <a:r>
              <a:rPr lang="en-US" sz="2800" dirty="0" smtClean="0"/>
              <a:t>Discovered that the 2 available airlines had only 3 vacant seats</a:t>
            </a:r>
          </a:p>
          <a:p>
            <a:pPr marL="381000" indent="-381000" eaLnBrk="1" fontAlgn="auto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Font typeface="Arial" charset="0"/>
              <a:buNone/>
              <a:defRPr/>
            </a:pPr>
            <a:endParaRPr lang="en-US" sz="2400" b="1" dirty="0" smtClean="0"/>
          </a:p>
          <a:p>
            <a:pPr marL="381000" indent="-381000" eaLnBrk="1" fontAlgn="auto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sz="2400" b="1" dirty="0" smtClean="0">
                <a:latin typeface="Baskerville Old Face" pitchFamily="18" charset="0"/>
                <a:cs typeface="Times New Roman" pitchFamily="18" charset="0"/>
              </a:rPr>
              <a:t> </a:t>
            </a:r>
            <a:endParaRPr lang="en-US" sz="2400" b="1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  <a:latin typeface="Baskerville Old Face" pitchFamily="18" charset="0"/>
              </a:rPr>
              <a:t>STAR Example #4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 eaLnBrk="1" hangingPunct="1">
              <a:lnSpc>
                <a:spcPct val="80000"/>
              </a:lnSpc>
              <a:spcBef>
                <a:spcPct val="0"/>
              </a:spcBef>
              <a:buClrTx/>
              <a:buFont typeface="Arial" charset="0"/>
              <a:buNone/>
            </a:pPr>
            <a:r>
              <a:rPr lang="en-US" u="sng" smtClean="0"/>
              <a:t>Actions</a:t>
            </a:r>
            <a:endParaRPr lang="en-US" smtClean="0"/>
          </a:p>
          <a:p>
            <a:pPr marL="381000" indent="-381000" eaLnBrk="1" hangingPunct="1">
              <a:lnSpc>
                <a:spcPct val="80000"/>
              </a:lnSpc>
              <a:spcBef>
                <a:spcPct val="0"/>
              </a:spcBef>
              <a:buClrTx/>
              <a:buFont typeface="Arial" charset="0"/>
              <a:buNone/>
            </a:pPr>
            <a:endParaRPr lang="en-US" smtClean="0"/>
          </a:p>
          <a:p>
            <a:pPr marL="381000" indent="-381000" eaLnBrk="1" hangingPunct="1">
              <a:lnSpc>
                <a:spcPct val="80000"/>
              </a:lnSpc>
              <a:spcBef>
                <a:spcPct val="0"/>
              </a:spcBef>
              <a:buClrTx/>
              <a:buFont typeface="Arial" charset="0"/>
              <a:buNone/>
            </a:pPr>
            <a:r>
              <a:rPr lang="en-US" sz="2800" smtClean="0"/>
              <a:t>5.</a:t>
            </a:r>
            <a:r>
              <a:rPr lang="en-US" sz="2800" b="1" smtClean="0"/>
              <a:t> </a:t>
            </a:r>
            <a:r>
              <a:rPr lang="en-US" sz="2800" smtClean="0"/>
              <a:t>Called a contact in DOD military transport to determine if any military planes were scheduled to depart for Moscow, and if they had space available for 5 people</a:t>
            </a:r>
          </a:p>
          <a:p>
            <a:pPr marL="381000" indent="-381000" eaLnBrk="1" hangingPunct="1">
              <a:lnSpc>
                <a:spcPct val="80000"/>
              </a:lnSpc>
              <a:spcBef>
                <a:spcPct val="0"/>
              </a:spcBef>
              <a:buClrTx/>
              <a:buFont typeface="Arial" charset="0"/>
              <a:buNone/>
            </a:pPr>
            <a:endParaRPr lang="en-US" sz="2800" smtClean="0"/>
          </a:p>
          <a:p>
            <a:pPr marL="381000" indent="-381000" eaLnBrk="1" hangingPunct="1">
              <a:lnSpc>
                <a:spcPct val="80000"/>
              </a:lnSpc>
              <a:spcBef>
                <a:spcPct val="0"/>
              </a:spcBef>
              <a:buClrTx/>
              <a:buFont typeface="Arial" charset="0"/>
              <a:buNone/>
            </a:pPr>
            <a:r>
              <a:rPr lang="en-US" sz="2800" smtClean="0"/>
              <a:t>6. Gave information on the security clearances for all members of the team</a:t>
            </a:r>
          </a:p>
          <a:p>
            <a:pPr marL="381000" indent="-381000" eaLnBrk="1" hangingPunct="1">
              <a:lnSpc>
                <a:spcPct val="80000"/>
              </a:lnSpc>
              <a:spcBef>
                <a:spcPct val="0"/>
              </a:spcBef>
              <a:buClrTx/>
              <a:buFont typeface="Arial" charset="0"/>
              <a:buNone/>
            </a:pPr>
            <a:endParaRPr lang="en-US" sz="2800" smtClean="0"/>
          </a:p>
          <a:p>
            <a:pPr marL="381000" indent="-381000" eaLnBrk="1" hangingPunct="1">
              <a:lnSpc>
                <a:spcPct val="80000"/>
              </a:lnSpc>
              <a:spcBef>
                <a:spcPct val="0"/>
              </a:spcBef>
              <a:buClrTx/>
              <a:buFont typeface="Arial" charset="0"/>
              <a:buNone/>
            </a:pPr>
            <a:r>
              <a:rPr lang="en-US" sz="2800" smtClean="0"/>
              <a:t>7. Received word that a military flight was available, and gave logistics info to the team coordinator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  <a:latin typeface="Baskerville Old Face" pitchFamily="18" charset="0"/>
              </a:rPr>
              <a:t>STAR Example #4</a:t>
            </a:r>
          </a:p>
        </p:txBody>
      </p:sp>
      <p:sp>
        <p:nvSpPr>
          <p:cNvPr id="2969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u="sng" smtClean="0">
                <a:cs typeface="Times New Roman" pitchFamily="18" charset="0"/>
              </a:rPr>
              <a:t>Result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b="1" smtClean="0"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lang="en-US" b="1" smtClean="0">
                <a:cs typeface="Times New Roman" pitchFamily="18" charset="0"/>
              </a:rPr>
              <a:t> </a:t>
            </a:r>
            <a:r>
              <a:rPr lang="en-US" smtClean="0">
                <a:cs typeface="Times New Roman" pitchFamily="18" charset="0"/>
              </a:rPr>
              <a:t>Last minute travel arrangements were made for a TV production &amp; broadcast team, allowing them to arrive in Moscow in time for a key interview with President Putin.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9600" y="512763"/>
            <a:ext cx="77724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5800" dirty="0" smtClean="0">
                <a:solidFill>
                  <a:schemeClr val="tx2">
                    <a:satMod val="200000"/>
                  </a:schemeClr>
                </a:solidFill>
                <a:latin typeface="Baskerville Old Face" pitchFamily="18" charset="0"/>
              </a:rPr>
              <a:t>Accomplishment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685800" y="2514600"/>
            <a:ext cx="8001000" cy="3540125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3200" b="0">
                <a:latin typeface="Baskerville Old Face" pitchFamily="18" charset="0"/>
                <a:cs typeface="Times New Roman" pitchFamily="18" charset="0"/>
              </a:rPr>
              <a:t> </a:t>
            </a:r>
            <a:r>
              <a:rPr lang="en-US" sz="3200" b="0" i="1">
                <a:latin typeface="Baskerville Old Face" pitchFamily="18" charset="0"/>
                <a:cs typeface="Times New Roman" pitchFamily="18" charset="0"/>
              </a:rPr>
              <a:t>Scrambled on extremely short notice to make flight arrangements to Moscow on a military plane when no suitable commercial flights were available, </a:t>
            </a:r>
            <a:r>
              <a:rPr lang="en-US" sz="3200" b="0" i="1">
                <a:solidFill>
                  <a:srgbClr val="66FF99"/>
                </a:solidFill>
                <a:latin typeface="Baskerville Old Face" pitchFamily="18" charset="0"/>
                <a:cs typeface="Times New Roman" pitchFamily="18" charset="0"/>
              </a:rPr>
              <a:t>which resulted in</a:t>
            </a:r>
            <a:r>
              <a:rPr lang="en-US" sz="3200" b="0" i="1">
                <a:latin typeface="Baskerville Old Face" pitchFamily="18" charset="0"/>
                <a:cs typeface="Times New Roman" pitchFamily="18" charset="0"/>
              </a:rPr>
              <a:t> a TV production and broadcast team arriving in time to conduct a critical interview on freedom of speech with President Putin</a:t>
            </a:r>
            <a:r>
              <a:rPr lang="en-US" sz="3200" b="0">
                <a:latin typeface="Baskerville Old Face" pitchFamily="18" charset="0"/>
                <a:cs typeface="Times New Roman" pitchFamily="18" charset="0"/>
              </a:rPr>
              <a:t>.</a:t>
            </a:r>
            <a:r>
              <a:rPr lang="en-US" sz="3200" b="0">
                <a:latin typeface="Baskerville Old Face" pitchFamily="18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81000" y="512763"/>
            <a:ext cx="8305800" cy="70643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dirty="0" smtClean="0">
                <a:solidFill>
                  <a:schemeClr val="tx2">
                    <a:satMod val="200000"/>
                  </a:schemeClr>
                </a:solidFill>
                <a:latin typeface="Baskerville Old Face" pitchFamily="18" charset="0"/>
              </a:rPr>
              <a:t>Tips</a:t>
            </a:r>
          </a:p>
        </p:txBody>
      </p:sp>
      <p:sp>
        <p:nvSpPr>
          <p:cNvPr id="7577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1625" y="1371600"/>
            <a:ext cx="8540750" cy="4727575"/>
          </a:xfrm>
        </p:spPr>
        <p:txBody>
          <a:bodyPr>
            <a:normAutofit fontScale="92500" lnSpcReduction="10000"/>
          </a:bodyPr>
          <a:lstStyle/>
          <a:p>
            <a:pPr marL="41148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"/>
              <a:defRPr/>
            </a:pPr>
            <a:endParaRPr lang="en-US" sz="2800" b="1" dirty="0" smtClean="0">
              <a:latin typeface="Baskerville Old Face" pitchFamily="18" charset="0"/>
            </a:endParaRPr>
          </a:p>
          <a:p>
            <a:pPr marL="41148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en-US" sz="2800" b="1" dirty="0" smtClean="0">
                <a:latin typeface="Baskerville Old Face" pitchFamily="18" charset="0"/>
              </a:rPr>
              <a:t>SITUATION</a:t>
            </a:r>
            <a:r>
              <a:rPr lang="en-US" sz="2800" dirty="0" smtClean="0">
                <a:latin typeface="Baskerville Old Face" pitchFamily="18" charset="0"/>
              </a:rPr>
              <a:t>:  Do not worry about your language just yet.  Get your ideas out on paper.  Think big picture!</a:t>
            </a:r>
          </a:p>
          <a:p>
            <a:pPr marL="41148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"/>
              <a:defRPr/>
            </a:pPr>
            <a:endParaRPr lang="en-US" sz="2800" dirty="0" smtClean="0">
              <a:latin typeface="Baskerville Old Face" pitchFamily="18" charset="0"/>
            </a:endParaRPr>
          </a:p>
          <a:p>
            <a:pPr marL="41148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en-US" sz="2800" b="1" dirty="0" smtClean="0">
                <a:latin typeface="Baskerville Old Face" pitchFamily="18" charset="0"/>
              </a:rPr>
              <a:t>ACTIONS</a:t>
            </a:r>
            <a:r>
              <a:rPr lang="en-US" sz="2800" dirty="0" smtClean="0">
                <a:latin typeface="Baskerville Old Face" pitchFamily="18" charset="0"/>
              </a:rPr>
              <a:t>:  </a:t>
            </a:r>
          </a:p>
          <a:p>
            <a:pPr marL="740664" lvl="1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"/>
              <a:defRPr/>
            </a:pPr>
            <a:r>
              <a:rPr lang="en-US" dirty="0" smtClean="0">
                <a:latin typeface="Baskerville Old Face" pitchFamily="18" charset="0"/>
              </a:rPr>
              <a:t>Have a good list of achievement action verbs for STAR’s, like “researched”, “analyzed”, “created”, “developed”; avoid verbs like “worked on”, “assisted”, “participated in”</a:t>
            </a:r>
          </a:p>
          <a:p>
            <a:pPr marL="740664" lvl="1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"/>
              <a:defRPr/>
            </a:pPr>
            <a:r>
              <a:rPr lang="en-US" dirty="0" smtClean="0">
                <a:latin typeface="Baskerville Old Face" pitchFamily="18" charset="0"/>
              </a:rPr>
              <a:t>Think of your actions in sequence – here’s what I did 1</a:t>
            </a:r>
            <a:r>
              <a:rPr lang="en-US" baseline="30000" dirty="0" smtClean="0">
                <a:latin typeface="Baskerville Old Face" pitchFamily="18" charset="0"/>
              </a:rPr>
              <a:t>st</a:t>
            </a:r>
            <a:r>
              <a:rPr lang="en-US" dirty="0" smtClean="0">
                <a:latin typeface="Baskerville Old Face" pitchFamily="18" charset="0"/>
              </a:rPr>
              <a:t>, then 2</a:t>
            </a:r>
            <a:r>
              <a:rPr lang="en-US" baseline="30000" dirty="0" smtClean="0">
                <a:latin typeface="Baskerville Old Face" pitchFamily="18" charset="0"/>
              </a:rPr>
              <a:t>nd</a:t>
            </a:r>
            <a:r>
              <a:rPr lang="en-US" dirty="0" smtClean="0">
                <a:latin typeface="Baskerville Old Face" pitchFamily="18" charset="0"/>
              </a:rPr>
              <a:t>,…</a:t>
            </a:r>
          </a:p>
          <a:p>
            <a:pPr marL="411480" eaLnBrk="1" fontAlgn="auto" hangingPunct="1">
              <a:lnSpc>
                <a:spcPct val="90000"/>
              </a:lnSpc>
              <a:spcAft>
                <a:spcPts val="0"/>
              </a:spcAft>
              <a:buFont typeface="Arial" charset="0"/>
              <a:buNone/>
              <a:defRPr/>
            </a:pPr>
            <a:endParaRPr lang="en-US" sz="2800" dirty="0" smtClean="0">
              <a:latin typeface="Baskerville Old Face" pitchFamily="18" charset="0"/>
            </a:endParaRPr>
          </a:p>
          <a:p>
            <a:pPr marL="41148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en-US" sz="2800" b="1" dirty="0" smtClean="0">
                <a:latin typeface="Baskerville Old Face" pitchFamily="18" charset="0"/>
              </a:rPr>
              <a:t>RESULTS</a:t>
            </a:r>
            <a:r>
              <a:rPr lang="en-US" sz="2800" dirty="0" smtClean="0">
                <a:latin typeface="Baskerville Old Face" pitchFamily="18" charset="0"/>
              </a:rPr>
              <a:t>:  There may be more than one result, so look for additional Benefits or Outcomes</a:t>
            </a:r>
          </a:p>
          <a:p>
            <a:pPr marL="41148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"/>
              <a:defRPr/>
            </a:pPr>
            <a:endParaRPr lang="en-US" sz="2800" dirty="0" smtClean="0">
              <a:latin typeface="Baskerville Old Face" pitchFamily="18" charset="0"/>
            </a:endParaRPr>
          </a:p>
          <a:p>
            <a:pPr marL="41148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"/>
              <a:defRPr/>
            </a:pPr>
            <a:endParaRPr lang="en-US" sz="2800" dirty="0" smtClean="0"/>
          </a:p>
        </p:txBody>
      </p:sp>
    </p:spTree>
  </p:cSld>
  <p:clrMapOvr>
    <a:masterClrMapping/>
  </p:clrMapOvr>
  <p:transition spd="med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Dancing With Your Stars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Create a STAR from something you’ve done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Follow the Guidelines for a STAR</a:t>
            </a:r>
          </a:p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r>
              <a:rPr lang="en-US" smtClean="0"/>
              <a:t>	</a:t>
            </a:r>
            <a:r>
              <a:rPr lang="en-US" smtClean="0">
                <a:solidFill>
                  <a:srgbClr val="66FF99"/>
                </a:solidFill>
              </a:rPr>
              <a:t>SITUATION &gt; ACTIONS &gt; RESULT</a:t>
            </a:r>
          </a:p>
          <a:p>
            <a:pPr algn="ctr" eaLnBrk="1" hangingPunct="1">
              <a:lnSpc>
                <a:spcPct val="90000"/>
              </a:lnSpc>
              <a:buFont typeface="Arial" charset="0"/>
              <a:buNone/>
            </a:pPr>
            <a:r>
              <a:rPr lang="en-US" smtClean="0">
                <a:solidFill>
                  <a:srgbClr val="FFFF00"/>
                </a:solidFill>
              </a:rPr>
              <a:t>&gt;&gt;&gt; ACCOMPLISHMENT &lt;&lt;&lt;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When finished, you will share with a partner and get feedback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mtClean="0"/>
              <a:t>						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990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tx2">
                    <a:satMod val="200000"/>
                  </a:schemeClr>
                </a:solidFill>
              </a:rPr>
              <a:t>Speed Dating &gt;&gt;&gt; Strut Your Stuff  Round </a:t>
            </a:r>
            <a:r>
              <a:rPr lang="en-US" sz="3200" u="sng" dirty="0" smtClean="0">
                <a:solidFill>
                  <a:schemeClr val="tx2">
                    <a:satMod val="200000"/>
                  </a:schemeClr>
                </a:solidFill>
              </a:rPr>
              <a:t>One</a:t>
            </a:r>
            <a:endParaRPr lang="en-US" sz="32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FFFF00"/>
                </a:solidFill>
              </a:rPr>
              <a:t>Find a Partner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66FF99"/>
                </a:solidFill>
              </a:rPr>
              <a:t>Share your STAR with them and get feedback – 4 minutes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FFFF00"/>
                </a:solidFill>
              </a:rPr>
              <a:t>Then listen to your partner’s STAR and give feedback – 4 minutes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66FF99"/>
                </a:solidFill>
              </a:rPr>
              <a:t>When giving feedback, </a:t>
            </a:r>
            <a:r>
              <a:rPr lang="en-US" u="sng" smtClean="0">
                <a:solidFill>
                  <a:srgbClr val="66FF99"/>
                </a:solidFill>
              </a:rPr>
              <a:t>use the STAR guidelines as your criteria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FFFF00"/>
                </a:solidFill>
              </a:rPr>
              <a:t>Make any changes that will </a:t>
            </a:r>
            <a:r>
              <a:rPr lang="en-US" u="sng" smtClean="0">
                <a:solidFill>
                  <a:srgbClr val="FFFF00"/>
                </a:solidFill>
              </a:rPr>
              <a:t>upgrade</a:t>
            </a:r>
            <a:r>
              <a:rPr lang="en-US" smtClean="0">
                <a:solidFill>
                  <a:srgbClr val="FFFF00"/>
                </a:solidFill>
              </a:rPr>
              <a:t> your STAR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8156575" cy="685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>
                <a:solidFill>
                  <a:schemeClr val="tx2">
                    <a:satMod val="200000"/>
                  </a:schemeClr>
                </a:solidFill>
              </a:rPr>
              <a:t>Speed Dating &gt;&gt;&gt; Strut Your Stuff</a:t>
            </a:r>
            <a:br>
              <a:rPr lang="en-US" sz="3600" dirty="0" smtClean="0">
                <a:solidFill>
                  <a:schemeClr val="tx2">
                    <a:satMod val="200000"/>
                  </a:schemeClr>
                </a:solidFill>
              </a:rPr>
            </a:br>
            <a:r>
              <a:rPr lang="en-US" sz="3600" dirty="0" smtClean="0">
                <a:solidFill>
                  <a:schemeClr val="tx2">
                    <a:satMod val="200000"/>
                  </a:schemeClr>
                </a:solidFill>
              </a:rPr>
              <a:t>Round </a:t>
            </a:r>
            <a:r>
              <a:rPr lang="en-US" sz="3600" u="sng" dirty="0" smtClean="0">
                <a:solidFill>
                  <a:schemeClr val="tx2">
                    <a:satMod val="200000"/>
                  </a:schemeClr>
                </a:solidFill>
              </a:rPr>
              <a:t>Two</a:t>
            </a:r>
            <a:endParaRPr lang="en-US" sz="36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66FF99"/>
                </a:solidFill>
              </a:rPr>
              <a:t>Find a new partner</a:t>
            </a:r>
          </a:p>
          <a:p>
            <a:pPr eaLnBrk="1" hangingPunct="1"/>
            <a:r>
              <a:rPr lang="en-US" smtClean="0">
                <a:solidFill>
                  <a:srgbClr val="FFFF00"/>
                </a:solidFill>
              </a:rPr>
              <a:t>Each partner shares his/her STAR and gets feedback – 3 minutes each</a:t>
            </a:r>
          </a:p>
          <a:p>
            <a:pPr eaLnBrk="1" hangingPunct="1"/>
            <a:r>
              <a:rPr lang="en-US" smtClean="0">
                <a:solidFill>
                  <a:srgbClr val="66FF99"/>
                </a:solidFill>
              </a:rPr>
              <a:t>Use the feedback to </a:t>
            </a:r>
            <a:r>
              <a:rPr lang="en-US" u="sng" smtClean="0">
                <a:solidFill>
                  <a:srgbClr val="66FF99"/>
                </a:solidFill>
              </a:rPr>
              <a:t>refine</a:t>
            </a:r>
            <a:r>
              <a:rPr lang="en-US" smtClean="0">
                <a:solidFill>
                  <a:srgbClr val="66FF99"/>
                </a:solidFill>
              </a:rPr>
              <a:t> your STAR</a:t>
            </a:r>
          </a:p>
          <a:p>
            <a:pPr eaLnBrk="1" hangingPunct="1"/>
            <a:r>
              <a:rPr lang="en-US" smtClean="0">
                <a:solidFill>
                  <a:srgbClr val="FFFF00"/>
                </a:solidFill>
              </a:rPr>
              <a:t>Then… as a group, we’ll talk about what you learned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2">
                    <a:satMod val="200000"/>
                  </a:schemeClr>
                </a:solidFill>
                <a:latin typeface="Baskerville Old Face" pitchFamily="18" charset="0"/>
              </a:rPr>
              <a:t/>
            </a:r>
            <a:br>
              <a:rPr lang="en-US" b="1" dirty="0" smtClean="0">
                <a:solidFill>
                  <a:schemeClr val="tx2">
                    <a:satMod val="200000"/>
                  </a:schemeClr>
                </a:solidFill>
                <a:latin typeface="Baskerville Old Face" pitchFamily="18" charset="0"/>
              </a:rPr>
            </a:br>
            <a:r>
              <a:rPr lang="en-US" sz="3600" b="1" dirty="0" smtClean="0">
                <a:solidFill>
                  <a:schemeClr val="tx2">
                    <a:satMod val="200000"/>
                  </a:schemeClr>
                </a:solidFill>
                <a:latin typeface="Baskerville Old Face" pitchFamily="18" charset="0"/>
              </a:rPr>
              <a:t>Tailor your Accomplishment Statements to a Specific Job Announcement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762000" y="2438400"/>
            <a:ext cx="7696200" cy="3962400"/>
          </a:xfrm>
        </p:spPr>
        <p:txBody>
          <a:bodyPr>
            <a:normAutofit lnSpcReduction="10000"/>
          </a:bodyPr>
          <a:lstStyle/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2800" b="1" dirty="0" smtClean="0">
                <a:solidFill>
                  <a:srgbClr val="66FF99"/>
                </a:solidFill>
                <a:latin typeface="Baskerville Old Face" pitchFamily="18" charset="0"/>
              </a:rPr>
              <a:t>Created and implemented a color-coded, easy to use filing system consisting of over 30,000 documents</a:t>
            </a:r>
            <a:r>
              <a:rPr lang="en-US" sz="2800" b="1" dirty="0" smtClean="0">
                <a:latin typeface="Baskerville Old Face" pitchFamily="18" charset="0"/>
              </a:rPr>
              <a:t>, which increased overall office efficiency by 70%.</a:t>
            </a:r>
          </a:p>
          <a:p>
            <a:pPr marL="411480" algn="ctr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800" dirty="0" smtClean="0">
                <a:latin typeface="Baskerville Old Face" pitchFamily="18" charset="0"/>
              </a:rPr>
              <a:t>-OR-</a:t>
            </a:r>
          </a:p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2800" b="1" dirty="0" smtClean="0">
                <a:solidFill>
                  <a:srgbClr val="66FF99"/>
                </a:solidFill>
                <a:latin typeface="Baskerville Old Face" pitchFamily="18" charset="0"/>
              </a:rPr>
              <a:t>Trained and motivated five lawyers to implement a new streamlined filing system for over 30,000 documents</a:t>
            </a:r>
            <a:r>
              <a:rPr lang="en-US" sz="2800" b="1" dirty="0" smtClean="0">
                <a:latin typeface="Baskerville Old Face" pitchFamily="18" charset="0"/>
              </a:rPr>
              <a:t>, which increased office efficiency by 70%.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6400" dirty="0" smtClean="0">
                <a:solidFill>
                  <a:schemeClr val="tx2">
                    <a:satMod val="200000"/>
                  </a:schemeClr>
                </a:solidFill>
                <a:latin typeface="Baskerville Old Face" pitchFamily="18" charset="0"/>
              </a:rPr>
              <a:t>Uses for the…</a:t>
            </a:r>
          </a:p>
        </p:txBody>
      </p:sp>
      <p:pic>
        <p:nvPicPr>
          <p:cNvPr id="36867" name="Picture 5" descr="MCj04115440000[1]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4724400"/>
            <a:ext cx="1536700" cy="1446213"/>
          </a:xfrm>
          <a:noFill/>
        </p:spPr>
      </p:pic>
      <p:pic>
        <p:nvPicPr>
          <p:cNvPr id="36868" name="Picture 6" descr="MCj0433807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4953000"/>
            <a:ext cx="1600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9" name="Text Box 7"/>
          <p:cNvSpPr txBox="1">
            <a:spLocks noChangeArrowheads="1"/>
          </p:cNvSpPr>
          <p:nvPr/>
        </p:nvSpPr>
        <p:spPr bwMode="auto">
          <a:xfrm>
            <a:off x="762000" y="1371600"/>
            <a:ext cx="6096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b="0"/>
          </a:p>
        </p:txBody>
      </p:sp>
      <p:sp>
        <p:nvSpPr>
          <p:cNvPr id="36870" name="WordArt 11"/>
          <p:cNvSpPr>
            <a:spLocks noChangeArrowheads="1" noChangeShapeType="1" noTextEdit="1"/>
          </p:cNvSpPr>
          <p:nvPr/>
        </p:nvSpPr>
        <p:spPr bwMode="auto">
          <a:xfrm>
            <a:off x="762000" y="1524000"/>
            <a:ext cx="7543800" cy="2819400"/>
          </a:xfrm>
          <a:prstGeom prst="rect">
            <a:avLst/>
          </a:prstGeom>
        </p:spPr>
        <p:txBody>
          <a:bodyPr wrap="none" fromWordArt="1">
            <a:prstTxWarp prst="textDoubleWave1">
              <a:avLst>
                <a:gd name="adj1" fmla="val 6500"/>
                <a:gd name="adj2" fmla="val 0"/>
              </a:avLst>
            </a:prstTxWarp>
          </a:bodyPr>
          <a:lstStyle/>
          <a:p>
            <a:pPr algn="ctr">
              <a:defRPr/>
            </a:pPr>
            <a:r>
              <a:rPr lang="en-US" sz="3600" kern="10" spc="-350" dirty="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/>
              </a:rPr>
              <a:t>Star's in </a:t>
            </a:r>
            <a:r>
              <a:rPr lang="en-US" sz="3600" kern="10" spc="-350" dirty="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33CCFF"/>
                </a:solidFill>
                <a:effectLst>
                  <a:outerShdw blurRad="38100" dist="114300" dir="2700000" sx="96000" sy="96000" algn="tl">
                    <a:srgbClr val="000000">
                      <a:alpha val="43137"/>
                    </a:srgbClr>
                  </a:outerShdw>
                </a:effectLst>
                <a:latin typeface="Impact"/>
              </a:rPr>
              <a:t>Your</a:t>
            </a:r>
            <a:r>
              <a:rPr lang="en-US" sz="3600" kern="10" spc="-350" dirty="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33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/>
              </a:rPr>
              <a:t> Galaxy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338138"/>
            <a:ext cx="7837488" cy="91281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tx2">
                    <a:satMod val="200000"/>
                  </a:schemeClr>
                </a:solidFill>
                <a:latin typeface="Baskerville Old Face" pitchFamily="18" charset="0"/>
              </a:rPr>
              <a:t>How do you demonstrate what you are capable of doing?</a:t>
            </a:r>
          </a:p>
        </p:txBody>
      </p:sp>
      <p:sp>
        <p:nvSpPr>
          <p:cNvPr id="1126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1625" y="1905000"/>
            <a:ext cx="8540750" cy="4419600"/>
          </a:xfrm>
        </p:spPr>
        <p:txBody>
          <a:bodyPr>
            <a:normAutofit lnSpcReduction="10000"/>
          </a:bodyPr>
          <a:lstStyle/>
          <a:p>
            <a:pPr marL="41148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en-US" sz="2400" dirty="0" smtClean="0">
                <a:latin typeface="Baskerville Old Face" pitchFamily="18" charset="0"/>
              </a:rPr>
              <a:t>ACCOMPLISHMENTS</a:t>
            </a:r>
          </a:p>
          <a:p>
            <a:pPr marL="411480" eaLnBrk="1" fontAlgn="auto" hangingPunct="1">
              <a:lnSpc>
                <a:spcPct val="90000"/>
              </a:lnSpc>
              <a:spcAft>
                <a:spcPts val="0"/>
              </a:spcAft>
              <a:buFont typeface="Arial" charset="0"/>
              <a:buNone/>
              <a:defRPr/>
            </a:pPr>
            <a:endParaRPr lang="en-US" sz="2400" dirty="0" smtClean="0">
              <a:latin typeface="Baskerville Old Face" pitchFamily="18" charset="0"/>
            </a:endParaRPr>
          </a:p>
          <a:p>
            <a:pPr marL="41148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en-US" sz="2400" dirty="0" smtClean="0">
                <a:latin typeface="Baskerville Old Face" pitchFamily="18" charset="0"/>
              </a:rPr>
              <a:t>ACHIEVEMENTS</a:t>
            </a:r>
          </a:p>
          <a:p>
            <a:pPr marL="411480" eaLnBrk="1" fontAlgn="auto" hangingPunct="1">
              <a:lnSpc>
                <a:spcPct val="90000"/>
              </a:lnSpc>
              <a:spcAft>
                <a:spcPts val="0"/>
              </a:spcAft>
              <a:buFont typeface="Arial" charset="0"/>
              <a:buNone/>
              <a:defRPr/>
            </a:pPr>
            <a:endParaRPr lang="en-US" sz="2400" dirty="0" smtClean="0">
              <a:latin typeface="Baskerville Old Face" pitchFamily="18" charset="0"/>
            </a:endParaRPr>
          </a:p>
          <a:p>
            <a:pPr marL="41148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en-US" sz="2400" dirty="0" smtClean="0">
                <a:latin typeface="Baskerville Old Face" pitchFamily="18" charset="0"/>
              </a:rPr>
              <a:t>RESULTS</a:t>
            </a:r>
          </a:p>
          <a:p>
            <a:pPr marL="411480" eaLnBrk="1" fontAlgn="auto" hangingPunct="1">
              <a:lnSpc>
                <a:spcPct val="90000"/>
              </a:lnSpc>
              <a:spcAft>
                <a:spcPts val="0"/>
              </a:spcAft>
              <a:buFont typeface="Arial" charset="0"/>
              <a:buNone/>
              <a:defRPr/>
            </a:pPr>
            <a:endParaRPr lang="en-US" sz="2400" dirty="0" smtClean="0">
              <a:latin typeface="Baskerville Old Face" pitchFamily="18" charset="0"/>
            </a:endParaRPr>
          </a:p>
          <a:p>
            <a:pPr marL="41148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en-US" sz="2400" dirty="0" smtClean="0">
                <a:latin typeface="Baskerville Old Face" pitchFamily="18" charset="0"/>
              </a:rPr>
              <a:t>OUTCOMES</a:t>
            </a:r>
          </a:p>
          <a:p>
            <a:pPr marL="41148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"/>
              <a:defRPr/>
            </a:pPr>
            <a:endParaRPr lang="en-US" sz="2400" dirty="0" smtClean="0">
              <a:latin typeface="Baskerville Old Face" pitchFamily="18" charset="0"/>
            </a:endParaRPr>
          </a:p>
          <a:p>
            <a:pPr marL="41148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en-US" sz="2400" dirty="0" smtClean="0">
                <a:latin typeface="Baskerville Old Face" pitchFamily="18" charset="0"/>
              </a:rPr>
              <a:t>BENEFITS</a:t>
            </a:r>
          </a:p>
          <a:p>
            <a:pPr marL="41148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"/>
              <a:defRPr/>
            </a:pPr>
            <a:endParaRPr lang="en-US" sz="2400" dirty="0" smtClean="0">
              <a:latin typeface="Baskerville Old Face" pitchFamily="18" charset="0"/>
            </a:endParaRPr>
          </a:p>
          <a:p>
            <a:pPr marL="41148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en-US" sz="2400" dirty="0" smtClean="0">
                <a:latin typeface="Baskerville Old Face" pitchFamily="18" charset="0"/>
              </a:rPr>
              <a:t>IMPACT</a:t>
            </a:r>
          </a:p>
          <a:p>
            <a:pPr marL="41148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"/>
              <a:defRPr/>
            </a:pPr>
            <a:endParaRPr lang="en-US" sz="2800" dirty="0" smtClean="0">
              <a:latin typeface="Baskerville Old Face" pitchFamily="18" charset="0"/>
            </a:endParaRPr>
          </a:p>
          <a:p>
            <a:pPr marL="41148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"/>
              <a:defRPr/>
            </a:pPr>
            <a:endParaRPr lang="en-US" sz="2800" dirty="0" smtClean="0">
              <a:latin typeface="Baskerville Old Face" pitchFamily="18" charset="0"/>
            </a:endParaRPr>
          </a:p>
        </p:txBody>
      </p:sp>
      <p:pic>
        <p:nvPicPr>
          <p:cNvPr id="10244" name="Picture 4" descr="MCj0411542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2895600"/>
            <a:ext cx="2822575" cy="297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0"/>
            <a:ext cx="8540750" cy="228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satMod val="20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STAR’s in Your Galaxy</a:t>
            </a:r>
          </a:p>
        </p:txBody>
      </p:sp>
      <p:sp>
        <p:nvSpPr>
          <p:cNvPr id="15462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1625" y="685800"/>
            <a:ext cx="8540750" cy="5413375"/>
          </a:xfrm>
        </p:spPr>
        <p:txBody>
          <a:bodyPr>
            <a:normAutofit fontScale="92500" lnSpcReduction="10000"/>
          </a:bodyPr>
          <a:lstStyle/>
          <a:p>
            <a:pPr marL="457200" indent="-457200" eaLnBrk="1" fontAlgn="auto" hangingPunct="1">
              <a:lnSpc>
                <a:spcPct val="90000"/>
              </a:lnSpc>
              <a:spcAft>
                <a:spcPts val="0"/>
              </a:spcAft>
              <a:buFont typeface="+mj-lt"/>
              <a:buAutoNum type="arabicPeriod"/>
              <a:defRPr/>
            </a:pPr>
            <a:endParaRPr lang="en-US" sz="2400" dirty="0" smtClean="0"/>
          </a:p>
          <a:p>
            <a:pPr marL="457200" indent="-457200" eaLnBrk="1" fontAlgn="auto" hangingPunct="1">
              <a:lnSpc>
                <a:spcPct val="90000"/>
              </a:lnSpc>
              <a:spcAft>
                <a:spcPts val="0"/>
              </a:spcAft>
              <a:buFont typeface="+mj-lt"/>
              <a:buAutoNum type="arabicPeriod"/>
              <a:defRPr/>
            </a:pPr>
            <a:endParaRPr lang="en-US" sz="2400" dirty="0" smtClean="0"/>
          </a:p>
          <a:p>
            <a:pPr marL="457200" indent="-457200" eaLnBrk="1" fontAlgn="auto" hangingPunct="1">
              <a:lnSpc>
                <a:spcPct val="9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/>
              <a:t>Resumes</a:t>
            </a:r>
          </a:p>
          <a:p>
            <a:pPr marL="457200" indent="-457200" eaLnBrk="1" fontAlgn="auto" hangingPunct="1">
              <a:lnSpc>
                <a:spcPct val="9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/>
              <a:t>Federal Applications</a:t>
            </a:r>
            <a:r>
              <a:rPr lang="en-US" sz="2400" dirty="0" smtClean="0">
                <a:solidFill>
                  <a:srgbClr val="99FF99"/>
                </a:solidFill>
              </a:rPr>
              <a:t> </a:t>
            </a:r>
            <a:endParaRPr lang="en-US" sz="2400" dirty="0" smtClean="0"/>
          </a:p>
          <a:p>
            <a:pPr marL="857250" lvl="1" indent="-457200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dirty="0" smtClean="0"/>
              <a:t>    </a:t>
            </a:r>
            <a:r>
              <a:rPr lang="en-US" sz="2000" dirty="0" smtClean="0">
                <a:solidFill>
                  <a:srgbClr val="99FF99"/>
                </a:solidFill>
              </a:rPr>
              <a:t>Knowledge/Skills/Abilities &amp; Ranking Questions</a:t>
            </a:r>
            <a:endParaRPr lang="en-US" sz="2000" dirty="0" smtClean="0"/>
          </a:p>
          <a:p>
            <a:pPr marL="457200" indent="-457200" eaLnBrk="1" fontAlgn="auto" hangingPunct="1">
              <a:lnSpc>
                <a:spcPct val="9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/>
              <a:t>Skills &amp; Traits</a:t>
            </a:r>
          </a:p>
          <a:p>
            <a:pPr marL="457200" indent="-457200" eaLnBrk="1" fontAlgn="auto" hangingPunct="1">
              <a:lnSpc>
                <a:spcPct val="9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/>
              <a:t>Networking</a:t>
            </a:r>
          </a:p>
          <a:p>
            <a:pPr marL="457200" indent="-457200" eaLnBrk="1" fontAlgn="auto" hangingPunct="1">
              <a:lnSpc>
                <a:spcPct val="9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/>
              <a:t>Interviews</a:t>
            </a:r>
          </a:p>
          <a:p>
            <a:pPr marL="457200" indent="-457200" eaLnBrk="1" fontAlgn="auto" hangingPunct="1">
              <a:lnSpc>
                <a:spcPct val="9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/>
              <a:t>Cover Letters</a:t>
            </a:r>
          </a:p>
          <a:p>
            <a:pPr marL="457200" indent="-457200" eaLnBrk="1" fontAlgn="auto" hangingPunct="1">
              <a:lnSpc>
                <a:spcPct val="9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/>
              <a:t>Performance Reviews</a:t>
            </a:r>
          </a:p>
          <a:p>
            <a:pPr marL="457200" indent="-457200" eaLnBrk="1" fontAlgn="auto" hangingPunct="1">
              <a:lnSpc>
                <a:spcPct val="9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/>
              <a:t>Negotiating Salary</a:t>
            </a:r>
          </a:p>
          <a:p>
            <a:pPr marL="457200" indent="-457200" eaLnBrk="1" fontAlgn="auto" hangingPunct="1">
              <a:lnSpc>
                <a:spcPct val="9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/>
              <a:t>Foundation for Awards</a:t>
            </a:r>
          </a:p>
          <a:p>
            <a:pPr marL="457200" indent="-457200" eaLnBrk="1" fontAlgn="auto" hangingPunct="1">
              <a:lnSpc>
                <a:spcPct val="9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/>
              <a:t>Build Self-esteem</a:t>
            </a:r>
          </a:p>
          <a:p>
            <a:pPr marL="457200" indent="-457200" eaLnBrk="1" fontAlgn="auto" hangingPunct="1">
              <a:lnSpc>
                <a:spcPct val="9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/>
              <a:t>Inform Family &amp; Friends</a:t>
            </a:r>
          </a:p>
          <a:p>
            <a:pPr marL="457200" indent="-457200" eaLnBrk="1" fontAlgn="auto" hangingPunct="1">
              <a:lnSpc>
                <a:spcPct val="9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/>
              <a:t>Foreign Service Officer Oral Exam</a:t>
            </a:r>
          </a:p>
          <a:p>
            <a:pPr marL="41148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"/>
              <a:defRPr/>
            </a:pPr>
            <a:endParaRPr lang="en-US" sz="2800" b="1" dirty="0" smtClean="0"/>
          </a:p>
          <a:p>
            <a:pPr marL="411480" eaLnBrk="1" fontAlgn="auto" hangingPunct="1">
              <a:lnSpc>
                <a:spcPct val="90000"/>
              </a:lnSpc>
              <a:spcAft>
                <a:spcPts val="0"/>
              </a:spcAft>
              <a:buFont typeface="Arial" charset="0"/>
              <a:buNone/>
              <a:defRPr/>
            </a:pPr>
            <a:endParaRPr lang="en-US" sz="2800" b="1" dirty="0" smtClean="0"/>
          </a:p>
          <a:p>
            <a:pPr marL="41148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"/>
              <a:defRPr/>
            </a:pPr>
            <a:endParaRPr lang="en-US" sz="2400" dirty="0" smtClean="0"/>
          </a:p>
          <a:p>
            <a:pPr marL="41148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"/>
              <a:defRPr/>
            </a:pPr>
            <a:endParaRPr lang="en-US" sz="2400" dirty="0" smtClean="0"/>
          </a:p>
        </p:txBody>
      </p:sp>
    </p:spTree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  <a:latin typeface="Goudy Stout" pitchFamily="18" charset="0"/>
              </a:rPr>
              <a:t>GOAL</a:t>
            </a:r>
            <a:endParaRPr lang="en-US" dirty="0">
              <a:solidFill>
                <a:schemeClr val="tx2">
                  <a:satMod val="200000"/>
                </a:schemeClr>
              </a:solidFill>
              <a:latin typeface="Goudy Stout" pitchFamily="18" charset="0"/>
            </a:endParaRP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latin typeface="Goudy Stout" pitchFamily="18" charset="0"/>
              </a:rPr>
              <a:t>Create a ROBUST RESUME…And it will have TRACTION and LOITER TIME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0"/>
            <a:ext cx="7851775" cy="1752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6600" dirty="0" smtClean="0">
                <a:solidFill>
                  <a:schemeClr val="tx2">
                    <a:satMod val="200000"/>
                  </a:schemeClr>
                </a:solidFill>
                <a:latin typeface="Monotype Corsiva" pitchFamily="66" charset="0"/>
              </a:rPr>
              <a:t>Celebrate your</a:t>
            </a:r>
            <a:br>
              <a:rPr lang="en-US" sz="6600" dirty="0" smtClean="0">
                <a:solidFill>
                  <a:schemeClr val="tx2">
                    <a:satMod val="200000"/>
                  </a:schemeClr>
                </a:solidFill>
                <a:latin typeface="Monotype Corsiva" pitchFamily="66" charset="0"/>
              </a:rPr>
            </a:br>
            <a:r>
              <a:rPr lang="en-US" sz="6600" dirty="0" smtClean="0">
                <a:solidFill>
                  <a:schemeClr val="tx2">
                    <a:satMod val="200000"/>
                  </a:schemeClr>
                </a:solidFill>
                <a:latin typeface="Monotype Corsiva" pitchFamily="66" charset="0"/>
              </a:rPr>
              <a:t> </a:t>
            </a:r>
            <a:r>
              <a:rPr lang="en-US" sz="6600" dirty="0" smtClean="0">
                <a:solidFill>
                  <a:schemeClr val="tx2">
                    <a:satMod val="200000"/>
                  </a:schemeClr>
                </a:solidFill>
                <a:latin typeface="Monotype Corsiva" pitchFamily="66" charset="0"/>
                <a:ea typeface="MS UI Gothic" pitchFamily="34" charset="-128"/>
                <a:cs typeface="Aharoni" pitchFamily="2" charset="-79"/>
              </a:rPr>
              <a:t>STAR POWER</a:t>
            </a:r>
            <a:br>
              <a:rPr lang="en-US" sz="6600" dirty="0" smtClean="0">
                <a:solidFill>
                  <a:schemeClr val="tx2">
                    <a:satMod val="200000"/>
                  </a:schemeClr>
                </a:solidFill>
                <a:latin typeface="Monotype Corsiva" pitchFamily="66" charset="0"/>
                <a:ea typeface="MS UI Gothic" pitchFamily="34" charset="-128"/>
                <a:cs typeface="Aharoni" pitchFamily="2" charset="-79"/>
              </a:rPr>
            </a:br>
            <a:endParaRPr lang="en-US" sz="6600" dirty="0">
              <a:solidFill>
                <a:schemeClr val="tx2">
                  <a:satMod val="200000"/>
                </a:schemeClr>
              </a:solidFill>
              <a:latin typeface="Monotype Corsiva" pitchFamily="66" charset="0"/>
            </a:endParaRP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pic>
        <p:nvPicPr>
          <p:cNvPr id="39940" name="Picture 2" descr="C:\Documents and Settings\Trainingpc3\Local Settings\Temporary Internet Files\Content.IE5\WCGZCDUD\MC90044136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286000"/>
            <a:ext cx="48768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8000" dirty="0" smtClean="0">
                <a:solidFill>
                  <a:schemeClr val="tx2">
                    <a:satMod val="200000"/>
                  </a:schemeClr>
                </a:solidFill>
                <a:latin typeface="Amienne" pitchFamily="82" charset="0"/>
              </a:rPr>
              <a:t>Career Wisdom</a:t>
            </a:r>
            <a:endParaRPr lang="en-US" sz="8000" dirty="0">
              <a:solidFill>
                <a:schemeClr val="tx2">
                  <a:satMod val="200000"/>
                </a:schemeClr>
              </a:solidFill>
              <a:latin typeface="Amienne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1480" algn="ctr" eaLnBrk="1" fontAlgn="auto" hangingPunct="1">
              <a:spcBef>
                <a:spcPts val="600"/>
              </a:spcBef>
              <a:spcAft>
                <a:spcPts val="0"/>
              </a:spcAft>
              <a:buFont typeface="Arial" charset="0"/>
              <a:buNone/>
              <a:defRPr/>
            </a:pPr>
            <a:endParaRPr lang="en-US" sz="5400" dirty="0" smtClean="0">
              <a:latin typeface="Monotype Corsiva" pitchFamily="66" charset="0"/>
            </a:endParaRPr>
          </a:p>
          <a:p>
            <a:pPr marL="411480" algn="ctr" eaLnBrk="1" fontAlgn="auto" hangingPunct="1">
              <a:spcBef>
                <a:spcPts val="6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5400" dirty="0" smtClean="0">
                <a:latin typeface="Monotype Corsiva" pitchFamily="66" charset="0"/>
              </a:rPr>
              <a:t>Explore Your Past Because…</a:t>
            </a:r>
          </a:p>
          <a:p>
            <a:pPr marL="411480" algn="ctr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5400" dirty="0" smtClean="0">
                <a:solidFill>
                  <a:srgbClr val="FFFF00"/>
                </a:solidFill>
                <a:latin typeface="Monotype Corsiva" pitchFamily="66" charset="0"/>
              </a:rPr>
              <a:t>Past Performance is the Best Predictor of  Future Performance</a:t>
            </a:r>
          </a:p>
          <a:p>
            <a:pPr marL="41148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otype Corsiva" pitchFamily="66" charset="0"/>
              <a:ea typeface="DotumChe" pitchFamily="49" charset="-127"/>
            </a:endParaRPr>
          </a:p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4800"/>
            <a:ext cx="7772400" cy="1676401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400" dirty="0" smtClean="0">
                <a:solidFill>
                  <a:schemeClr val="tx2">
                    <a:satMod val="200000"/>
                  </a:schemeClr>
                </a:solidFill>
                <a:latin typeface="Baskerville Old Face" pitchFamily="18" charset="0"/>
              </a:rPr>
              <a:t>Writing Accomplishment Statements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590800"/>
            <a:ext cx="6858000" cy="4267200"/>
          </a:xfrm>
        </p:spPr>
        <p:txBody>
          <a:bodyPr>
            <a:normAutofit fontScale="77500" lnSpcReduction="200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None/>
              <a:defRPr/>
            </a:pPr>
            <a:r>
              <a:rPr lang="en-US" sz="4000" dirty="0" smtClean="0"/>
              <a:t>  </a:t>
            </a:r>
            <a:r>
              <a:rPr lang="en-US" sz="4000" u="sng" dirty="0" smtClean="0">
                <a:latin typeface="Baskerville Old Face" pitchFamily="18" charset="0"/>
              </a:rPr>
              <a:t>STARs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None/>
              <a:defRPr/>
            </a:pPr>
            <a:r>
              <a:rPr lang="en-US" sz="4000" dirty="0" smtClean="0">
                <a:latin typeface="Baskerville Old Face" pitchFamily="18" charset="0"/>
              </a:rPr>
              <a:t>      </a:t>
            </a:r>
          </a:p>
          <a:p>
            <a:pPr eaLnBrk="1" fontAlgn="auto" hangingPunct="1">
              <a:lnSpc>
                <a:spcPct val="160000"/>
              </a:lnSpc>
              <a:spcAft>
                <a:spcPts val="0"/>
              </a:spcAft>
              <a:buFont typeface="Wingdings"/>
              <a:buNone/>
              <a:defRPr/>
            </a:pPr>
            <a:r>
              <a:rPr lang="en-US" sz="4000" dirty="0" smtClean="0">
                <a:latin typeface="Baskerville Old Face" pitchFamily="18" charset="0"/>
              </a:rPr>
              <a:t> 		ST = Situation</a:t>
            </a:r>
          </a:p>
          <a:p>
            <a:pPr eaLnBrk="1" fontAlgn="auto" hangingPunct="1">
              <a:lnSpc>
                <a:spcPct val="160000"/>
              </a:lnSpc>
              <a:spcAft>
                <a:spcPts val="0"/>
              </a:spcAft>
              <a:buFont typeface="Wingdings"/>
              <a:buNone/>
              <a:defRPr/>
            </a:pPr>
            <a:r>
              <a:rPr lang="en-US" sz="4000" dirty="0" smtClean="0">
                <a:latin typeface="Baskerville Old Face" pitchFamily="18" charset="0"/>
              </a:rPr>
              <a:t>         		A = Actions</a:t>
            </a:r>
          </a:p>
          <a:p>
            <a:pPr eaLnBrk="1" fontAlgn="auto" hangingPunct="1">
              <a:lnSpc>
                <a:spcPct val="160000"/>
              </a:lnSpc>
              <a:spcAft>
                <a:spcPts val="0"/>
              </a:spcAft>
              <a:buFont typeface="Wingdings"/>
              <a:buNone/>
              <a:defRPr/>
            </a:pPr>
            <a:r>
              <a:rPr lang="en-US" sz="4000" dirty="0" smtClean="0">
                <a:latin typeface="Baskerville Old Face" pitchFamily="18" charset="0"/>
              </a:rPr>
              <a:t>         		R = Result(s)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None/>
              <a:defRPr/>
            </a:pPr>
            <a:endParaRPr lang="en-US" sz="4000" dirty="0" smtClean="0">
              <a:latin typeface="Baskerville Old Face" pitchFamily="18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None/>
              <a:defRPr/>
            </a:pPr>
            <a:r>
              <a:rPr lang="en-US" sz="4000" dirty="0" smtClean="0">
                <a:latin typeface="Baskerville Old Face" pitchFamily="18" charset="0"/>
              </a:rPr>
              <a:t>       	ACCOMPLISHMENTS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None/>
              <a:defRPr/>
            </a:pPr>
            <a:endParaRPr lang="en-US" sz="4000" dirty="0" smtClean="0">
              <a:latin typeface="Baskerville Old Face" pitchFamily="18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None/>
              <a:defRPr/>
            </a:pPr>
            <a:endParaRPr lang="en-US" sz="4000" dirty="0" smtClean="0">
              <a:latin typeface="Baskerville Old Face" pitchFamily="18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/>
              <a:buNone/>
              <a:defRPr/>
            </a:pPr>
            <a:r>
              <a:rPr lang="en-US" sz="4000" dirty="0" smtClean="0">
                <a:latin typeface="Baskerville Old Face" pitchFamily="18" charset="0"/>
              </a:rPr>
              <a:t>               </a:t>
            </a:r>
          </a:p>
        </p:txBody>
      </p:sp>
      <p:pic>
        <p:nvPicPr>
          <p:cNvPr id="12292" name="Picture 5" descr="MCj043980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956247">
            <a:off x="712788" y="4416425"/>
            <a:ext cx="1109662" cy="187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  <a:latin typeface="Baskerville Old Face" pitchFamily="18" charset="0"/>
              </a:rPr>
              <a:t>Writing Accomplishment Statements </a:t>
            </a:r>
            <a:br>
              <a:rPr lang="en-US" dirty="0" smtClean="0">
                <a:solidFill>
                  <a:schemeClr val="tx2">
                    <a:satMod val="200000"/>
                  </a:schemeClr>
                </a:solidFill>
                <a:latin typeface="Baskerville Old Face" pitchFamily="18" charset="0"/>
              </a:rPr>
            </a:br>
            <a:r>
              <a:rPr lang="en-US" dirty="0" smtClean="0">
                <a:solidFill>
                  <a:schemeClr val="tx2">
                    <a:satMod val="200000"/>
                  </a:schemeClr>
                </a:solidFill>
                <a:latin typeface="Baskerville Old Face" pitchFamily="18" charset="0"/>
              </a:rPr>
              <a:t>STAR Example #1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endParaRPr lang="en-US" u="sng" smtClean="0"/>
          </a:p>
          <a:p>
            <a:pPr eaLnBrk="1" hangingPunct="1">
              <a:buFont typeface="Arial" charset="0"/>
              <a:buNone/>
            </a:pPr>
            <a:r>
              <a:rPr lang="en-US" u="sng" smtClean="0"/>
              <a:t>Situation</a:t>
            </a:r>
            <a:r>
              <a:rPr lang="en-US" smtClean="0"/>
              <a:t> 	</a:t>
            </a:r>
          </a:p>
          <a:p>
            <a:pPr eaLnBrk="1" hangingPunct="1">
              <a:buFont typeface="Arial" charset="0"/>
              <a:buNone/>
            </a:pPr>
            <a:endParaRPr lang="en-US" smtClean="0"/>
          </a:p>
          <a:p>
            <a:pPr eaLnBrk="1" hangingPunct="1">
              <a:buFont typeface="Arial" charset="0"/>
              <a:buNone/>
            </a:pPr>
            <a:r>
              <a:rPr lang="en-US" smtClean="0"/>
              <a:t>High interest payments by the bureau were a substantial  money leak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  <a:latin typeface="Baskerville Old Face" pitchFamily="18" charset="0"/>
              </a:rPr>
              <a:t>STAR Example #1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371600"/>
            <a:ext cx="8540750" cy="4648200"/>
          </a:xfrm>
        </p:spPr>
        <p:txBody>
          <a:bodyPr>
            <a:normAutofit fontScale="92500" lnSpcReduction="10000"/>
          </a:bodyPr>
          <a:lstStyle/>
          <a:p>
            <a:pPr marL="41148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u="sng" dirty="0" smtClean="0"/>
              <a:t>Actions</a:t>
            </a:r>
            <a:r>
              <a:rPr lang="en-US" sz="2800" u="sng" dirty="0" smtClean="0"/>
              <a:t> </a:t>
            </a:r>
            <a:endParaRPr lang="en-US" sz="2800" dirty="0" smtClean="0">
              <a:solidFill>
                <a:schemeClr val="tx2"/>
              </a:solidFill>
            </a:endParaRPr>
          </a:p>
          <a:p>
            <a:pPr marL="41148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2800" dirty="0" smtClean="0">
              <a:solidFill>
                <a:schemeClr val="tx2"/>
              </a:solidFill>
            </a:endParaRPr>
          </a:p>
          <a:p>
            <a:pPr marL="58293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800" dirty="0" smtClean="0">
                <a:solidFill>
                  <a:srgbClr val="FFFF00"/>
                </a:solidFill>
              </a:rPr>
              <a:t>Initiated</a:t>
            </a:r>
            <a:r>
              <a:rPr lang="en-US" sz="2800" dirty="0" smtClean="0"/>
              <a:t> a plan to assess the situation</a:t>
            </a:r>
          </a:p>
          <a:p>
            <a:pPr marL="58293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800" dirty="0" smtClean="0">
                <a:solidFill>
                  <a:srgbClr val="FFFF00"/>
                </a:solidFill>
              </a:rPr>
              <a:t>Conducted</a:t>
            </a:r>
            <a:r>
              <a:rPr lang="en-US" sz="2800" dirty="0" smtClean="0"/>
              <a:t> an audit of interest payments for the last 2 years</a:t>
            </a:r>
          </a:p>
          <a:p>
            <a:pPr marL="58293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800" dirty="0" smtClean="0">
                <a:solidFill>
                  <a:srgbClr val="FFFF00"/>
                </a:solidFill>
              </a:rPr>
              <a:t>Analyzed</a:t>
            </a:r>
            <a:r>
              <a:rPr lang="en-US" sz="2800" dirty="0" smtClean="0"/>
              <a:t> the results</a:t>
            </a:r>
          </a:p>
          <a:p>
            <a:pPr marL="58293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800" dirty="0" smtClean="0">
                <a:solidFill>
                  <a:srgbClr val="FFFF00"/>
                </a:solidFill>
              </a:rPr>
              <a:t>Convened</a:t>
            </a:r>
            <a:r>
              <a:rPr lang="en-US" sz="2800" dirty="0" smtClean="0"/>
              <a:t> &amp; chaired a meeting  of supervisors to create solutions</a:t>
            </a:r>
          </a:p>
          <a:p>
            <a:pPr marL="58293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800" dirty="0" smtClean="0">
                <a:solidFill>
                  <a:srgbClr val="FFFF00"/>
                </a:solidFill>
              </a:rPr>
              <a:t>Presented</a:t>
            </a:r>
            <a:r>
              <a:rPr lang="en-US" sz="2800" dirty="0" smtClean="0"/>
              <a:t> findings to senior management &amp; strongly </a:t>
            </a:r>
            <a:r>
              <a:rPr lang="en-US" sz="2800" dirty="0" smtClean="0">
                <a:solidFill>
                  <a:srgbClr val="FFFF00"/>
                </a:solidFill>
              </a:rPr>
              <a:t>recommended</a:t>
            </a:r>
            <a:r>
              <a:rPr lang="en-US" sz="2800" dirty="0" smtClean="0"/>
              <a:t> that they implement the findings to quickly close the money leak.</a:t>
            </a:r>
          </a:p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  <a:latin typeface="Baskerville Old Face" pitchFamily="18" charset="0"/>
              </a:rPr>
              <a:t>STAR Example #1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148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u="sng" dirty="0" smtClean="0"/>
              <a:t>Result</a:t>
            </a:r>
            <a:r>
              <a:rPr lang="en-US" dirty="0" smtClean="0"/>
              <a:t>  	</a:t>
            </a:r>
          </a:p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endParaRPr lang="en-US" dirty="0" smtClean="0"/>
          </a:p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endParaRPr lang="en-US" dirty="0" smtClean="0"/>
          </a:p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cause for high interest payments in the bureau were identified, and a solution was developed to greatly reduce them</a:t>
            </a:r>
          </a:p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endParaRPr lang="en-US" dirty="0" smtClean="0"/>
          </a:p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  <a:latin typeface="Baskerville Old Face" pitchFamily="18" charset="0"/>
              </a:rPr>
              <a:t>Accomplishment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12700">
            <a:solidFill>
              <a:srgbClr val="FFC000"/>
            </a:solidFill>
          </a:ln>
        </p:spPr>
        <p:txBody>
          <a:bodyPr>
            <a:normAutofit fontScale="92500" lnSpcReduction="10000"/>
          </a:bodyPr>
          <a:lstStyle/>
          <a:p>
            <a:pPr marL="41148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dirty="0" smtClean="0"/>
          </a:p>
          <a:p>
            <a:pPr marL="41148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>
                <a:latin typeface="Arial Rounded MT Bold" pitchFamily="34" charset="0"/>
              </a:rPr>
              <a:t>	</a:t>
            </a:r>
            <a:r>
              <a:rPr lang="en-US" sz="3600" i="1" dirty="0" smtClean="0">
                <a:latin typeface="Baskerville Old Face" pitchFamily="18" charset="0"/>
              </a:rPr>
              <a:t>Reviewed and analyzed the cause of high interest payments, then persuaded senior management to implement a solution for substantially reducing them, </a:t>
            </a:r>
            <a:r>
              <a:rPr lang="en-US" sz="3600" i="1" dirty="0" smtClean="0">
                <a:solidFill>
                  <a:srgbClr val="00FF00"/>
                </a:solidFill>
                <a:latin typeface="Baskerville Old Face" pitchFamily="18" charset="0"/>
              </a:rPr>
              <a:t>resulting in </a:t>
            </a:r>
            <a:r>
              <a:rPr lang="en-US" sz="3600" i="1" dirty="0" smtClean="0">
                <a:latin typeface="Baskerville Old Face" pitchFamily="18" charset="0"/>
              </a:rPr>
              <a:t>a 7% savings for the Bureau &amp;  policy to prevent future monetary loss.</a:t>
            </a:r>
            <a:endParaRPr lang="en-US" sz="3600" i="1" dirty="0" smtClean="0">
              <a:solidFill>
                <a:schemeClr val="accent1">
                  <a:lumMod val="75000"/>
                </a:schemeClr>
              </a:solidFill>
              <a:latin typeface="Baskerville Old Face" pitchFamily="18" charset="0"/>
            </a:endParaRPr>
          </a:p>
          <a:p>
            <a:pPr marL="41148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1148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>
                <a:solidFill>
                  <a:srgbClr val="B0802A"/>
                </a:solidFill>
              </a:rPr>
              <a:t>	</a:t>
            </a:r>
            <a:r>
              <a:rPr lang="en-US" b="1" dirty="0" smtClean="0">
                <a:solidFill>
                  <a:srgbClr val="B0802A"/>
                </a:solidFill>
              </a:rPr>
              <a:t>Skills: Analysis, Communication</a:t>
            </a:r>
          </a:p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endParaRPr lang="en-US" dirty="0" smtClean="0"/>
          </a:p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05d83ceaa0bbd2e3bc716e6e66bd85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d69fe45253d5ff147bb69036b756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86E689-4ED9-4727-93C7-49259764FBD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BFBE2AA-399A-455D-BD31-A9F334A026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1C98EA2-93C4-4731-9294-28CCCEDB73C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7669</TotalTime>
  <Words>1012</Words>
  <Application>Microsoft Office PowerPoint</Application>
  <PresentationFormat>On-screen Show (4:3)</PresentationFormat>
  <Paragraphs>208</Paragraphs>
  <Slides>32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Metro</vt:lpstr>
      <vt:lpstr>Identifying your Successes    Mary Santulli Senior Career Counselor</vt:lpstr>
      <vt:lpstr>Your Career Portfolio</vt:lpstr>
      <vt:lpstr>How do you demonstrate what you are capable of doing?</vt:lpstr>
      <vt:lpstr>Career Wisdom</vt:lpstr>
      <vt:lpstr>Writing Accomplishment Statements</vt:lpstr>
      <vt:lpstr>Writing Accomplishment Statements  STAR Example #1</vt:lpstr>
      <vt:lpstr>STAR Example #1</vt:lpstr>
      <vt:lpstr>STAR Example #1</vt:lpstr>
      <vt:lpstr>Accomplishment</vt:lpstr>
      <vt:lpstr> STAR Example #2</vt:lpstr>
      <vt:lpstr>STAR Example #2</vt:lpstr>
      <vt:lpstr>STAR Example #2</vt:lpstr>
      <vt:lpstr>Accomplishment</vt:lpstr>
      <vt:lpstr> Responsible to create, manage and upgrade a  legal filing system with 30,000 documents…..</vt:lpstr>
      <vt:lpstr>  STAR Example #3</vt:lpstr>
      <vt:lpstr>STAR Example #3</vt:lpstr>
      <vt:lpstr>STAR Example #3</vt:lpstr>
      <vt:lpstr>Accomplishment</vt:lpstr>
      <vt:lpstr> STAR Example #4</vt:lpstr>
      <vt:lpstr>STAR Example #4</vt:lpstr>
      <vt:lpstr>STAR Example #4</vt:lpstr>
      <vt:lpstr>STAR Example #4</vt:lpstr>
      <vt:lpstr>Accomplishment</vt:lpstr>
      <vt:lpstr>Tips</vt:lpstr>
      <vt:lpstr>Dancing With Your Stars</vt:lpstr>
      <vt:lpstr>Speed Dating &gt;&gt;&gt; Strut Your Stuff  Round One</vt:lpstr>
      <vt:lpstr>Speed Dating &gt;&gt;&gt; Strut Your Stuff Round Two</vt:lpstr>
      <vt:lpstr> Tailor your Accomplishment Statements to a Specific Job Announcement</vt:lpstr>
      <vt:lpstr>Uses for the…</vt:lpstr>
      <vt:lpstr> STAR’s in Your Galaxy</vt:lpstr>
      <vt:lpstr>GOAL</vt:lpstr>
      <vt:lpstr>Celebrate your  STAR POWER </vt:lpstr>
    </vt:vector>
  </TitlesOfParts>
  <Company>Department of State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STAR’s are in your FUTURE!</dc:title>
  <dc:creator>jarmansj</dc:creator>
  <cp:lastModifiedBy>ASURIKOV</cp:lastModifiedBy>
  <cp:revision>254</cp:revision>
  <dcterms:created xsi:type="dcterms:W3CDTF">2007-09-28T18:24:07Z</dcterms:created>
  <dcterms:modified xsi:type="dcterms:W3CDTF">2013-06-12T12:46:30Z</dcterms:modified>
</cp:coreProperties>
</file>