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74A81-EE8B-4266-A275-413706E681D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42529-73A9-41CC-B8F7-A923BDFF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9"/>
          <p:cNvSpPr/>
          <p:nvPr/>
        </p:nvSpPr>
        <p:spPr>
          <a:xfrm>
            <a:off x="-3" y="4657797"/>
            <a:ext cx="915109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>
            <a:lvl1pPr marL="0" marR="64007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64007" indent="457200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64007" indent="914400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64007" indent="137160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64007" indent="1828800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" name="组合 1"/>
          <p:cNvGrpSpPr/>
          <p:nvPr/>
        </p:nvGrpSpPr>
        <p:grpSpPr>
          <a:xfrm>
            <a:off x="-3765" y="4953000"/>
            <a:ext cx="9147765" cy="1912088"/>
            <a:chOff x="0" y="0"/>
            <a:chExt cx="9147764" cy="1912087"/>
          </a:xfrm>
        </p:grpSpPr>
        <p:sp>
          <p:nvSpPr>
            <p:cNvPr id="19" name="任意多边形 6"/>
            <p:cNvSpPr/>
            <p:nvPr/>
          </p:nvSpPr>
          <p:spPr>
            <a:xfrm>
              <a:off x="1691278" y="-1"/>
              <a:ext cx="7456487" cy="48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任意多边形 7"/>
            <p:cNvSpPr/>
            <p:nvPr/>
          </p:nvSpPr>
          <p:spPr>
            <a:xfrm>
              <a:off x="39207" y="284744"/>
              <a:ext cx="9108558" cy="7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任意多边形 10"/>
            <p:cNvSpPr/>
            <p:nvPr/>
          </p:nvSpPr>
          <p:spPr>
            <a:xfrm>
              <a:off x="3764" y="47978"/>
              <a:ext cx="9144001" cy="186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直接连接符 11"/>
            <p:cNvSpPr/>
            <p:nvPr/>
          </p:nvSpPr>
          <p:spPr>
            <a:xfrm>
              <a:off x="0" y="44671"/>
              <a:ext cx="9147765" cy="790302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102" y="6521737"/>
            <a:ext cx="252101" cy="251332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231" y="5443401"/>
            <a:ext cx="7162801" cy="648233"/>
          </a:xfrm>
          <a:prstGeom prst="rect">
            <a:avLst/>
          </a:prstGeom>
        </p:spPr>
        <p:txBody>
          <a:bodyPr lIns="0" tIns="0" rIns="0" bIns="0"/>
          <a:lstStyle>
            <a:lvl1pPr marL="0" marR="18288" indent="0" algn="r"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659891" marR="18288" indent="-266700" algn="r">
              <a:buClrTx/>
              <a:defRPr sz="1400">
                <a:solidFill>
                  <a:srgbClr val="FFFFFF"/>
                </a:solidFill>
              </a:defRPr>
            </a:lvl2pPr>
            <a:lvl3pPr marL="950975" marR="18288" indent="-320039" algn="r">
              <a:buClrTx/>
              <a:defRPr sz="1400">
                <a:solidFill>
                  <a:srgbClr val="FFFFFF"/>
                </a:solidFill>
              </a:defRPr>
            </a:lvl3pPr>
            <a:lvl4pPr marL="1270000" marR="18288" indent="-355600" algn="r">
              <a:buClrTx/>
              <a:defRPr sz="1400">
                <a:solidFill>
                  <a:srgbClr val="FFFFFF"/>
                </a:solidFill>
              </a:defRPr>
            </a:lvl4pPr>
            <a:lvl5pPr marL="1498600" marR="18288" indent="-355600" algn="r">
              <a:buClrTx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图片占位符 2"/>
          <p:cNvSpPr>
            <a:spLocks noGrp="1"/>
          </p:cNvSpPr>
          <p:nvPr>
            <p:ph type="pic" idx="13"/>
          </p:nvPr>
        </p:nvSpPr>
        <p:spPr>
          <a:xfrm>
            <a:off x="228600" y="189967"/>
            <a:ext cx="8686800" cy="438912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102" y="6521737"/>
            <a:ext cx="252101" cy="251332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3"/>
          </a:xfrm>
          <a:prstGeom prst="rect">
            <a:avLst/>
          </a:prstGeom>
        </p:spPr>
        <p:txBody>
          <a:bodyPr anchor="t"/>
          <a:lstStyle>
            <a:lvl1pPr algn="r">
              <a:defRPr sz="3000" b="0">
                <a:solidFill>
                  <a:schemeClr val="accent1"/>
                </a:solidFill>
                <a:effectLst>
                  <a:outerShdw blurRad="50800" dist="25000" dir="5400000" rotWithShape="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任意多边形 7"/>
          <p:cNvSpPr/>
          <p:nvPr/>
        </p:nvSpPr>
        <p:spPr>
          <a:xfrm>
            <a:off x="499272" y="5944935"/>
            <a:ext cx="4940625" cy="92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任意多边形 8"/>
          <p:cNvSpPr/>
          <p:nvPr/>
        </p:nvSpPr>
        <p:spPr>
          <a:xfrm>
            <a:off x="485716" y="5939010"/>
            <a:ext cx="3690452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直角三角形 9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直接连接符 10"/>
          <p:cNvSpPr/>
          <p:nvPr/>
        </p:nvSpPr>
        <p:spPr>
          <a:xfrm>
            <a:off x="-9238" y="5787737"/>
            <a:ext cx="3405511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燕尾形 11"/>
          <p:cNvSpPr/>
          <p:nvPr/>
        </p:nvSpPr>
        <p:spPr>
          <a:xfrm>
            <a:off x="8664112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燕尾形 12"/>
          <p:cNvSpPr/>
          <p:nvPr/>
        </p:nvSpPr>
        <p:spPr>
          <a:xfrm>
            <a:off x="8477695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516427" y="650405"/>
            <a:ext cx="8177555" cy="103962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rgbClr val="1B146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516427" y="1701255"/>
            <a:ext cx="8177555" cy="3627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11"/>
          <p:cNvSpPr/>
          <p:nvPr/>
        </p:nvSpPr>
        <p:spPr>
          <a:xfrm>
            <a:off x="516427" y="6132314"/>
            <a:ext cx="8177553" cy="1"/>
          </a:xfrm>
          <a:prstGeom prst="line">
            <a:avLst/>
          </a:prstGeom>
          <a:ln w="3175">
            <a:solidFill>
              <a:srgbClr val="B5E9F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12"/>
          <p:cNvSpPr/>
          <p:nvPr/>
        </p:nvSpPr>
        <p:spPr>
          <a:xfrm>
            <a:off x="516425" y="6132314"/>
            <a:ext cx="8177556" cy="1"/>
          </a:xfrm>
          <a:prstGeom prst="line">
            <a:avLst/>
          </a:prstGeom>
          <a:ln w="54999">
            <a:solidFill>
              <a:schemeClr val="accent6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2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425" y="6317146"/>
            <a:ext cx="781076" cy="299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gle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516427" y="650405"/>
            <a:ext cx="8177555" cy="103962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rgbClr val="1B146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idx="1"/>
          </p:nvPr>
        </p:nvSpPr>
        <p:spPr>
          <a:xfrm>
            <a:off x="516427" y="1701255"/>
            <a:ext cx="8177555" cy="3627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0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711"/>
            <a:ext cx="9144000" cy="686671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525527" y="2015407"/>
            <a:ext cx="5124453" cy="630238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rgbClr val="1B1464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4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7129" y="6396397"/>
            <a:ext cx="1946534" cy="168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607" y="322306"/>
            <a:ext cx="1360737" cy="52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Pag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525527" y="2015407"/>
            <a:ext cx="5124453" cy="630238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rgbClr val="1B146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62" name="Picture 10"/>
          <p:cNvGrpSpPr/>
          <p:nvPr/>
        </p:nvGrpSpPr>
        <p:grpSpPr>
          <a:xfrm>
            <a:off x="0" y="-6542"/>
            <a:ext cx="9144000" cy="6858001"/>
            <a:chOff x="0" y="0"/>
            <a:chExt cx="9144000" cy="6858000"/>
          </a:xfrm>
        </p:grpSpPr>
        <p:sp>
          <p:nvSpPr>
            <p:cNvPr id="160" name="Rectangle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1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6725" y="3005042"/>
            <a:ext cx="5124450" cy="3397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E11F27"/>
                </a:solidFill>
              </a:defRPr>
            </a:lvl1pPr>
            <a:lvl2pPr>
              <a:buClrTx/>
              <a:defRPr>
                <a:solidFill>
                  <a:srgbClr val="E11F27"/>
                </a:solidFill>
              </a:defRPr>
            </a:lvl2pPr>
            <a:lvl3pPr>
              <a:buClrTx/>
              <a:defRPr>
                <a:solidFill>
                  <a:srgbClr val="E11F27"/>
                </a:solidFill>
              </a:defRPr>
            </a:lvl3pPr>
            <a:lvl4pPr>
              <a:buClrTx/>
              <a:defRPr>
                <a:solidFill>
                  <a:srgbClr val="E11F27"/>
                </a:solidFill>
              </a:defRPr>
            </a:lvl4pPr>
            <a:lvl5pPr>
              <a:buClrTx/>
              <a:defRPr>
                <a:solidFill>
                  <a:srgbClr val="E11F2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66723" y="6310543"/>
            <a:ext cx="2342738" cy="3397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z="1200">
                <a:solidFill>
                  <a:srgbClr val="5A5A5A"/>
                </a:solidFill>
              </a:defRPr>
            </a:pPr>
            <a:endParaRPr/>
          </a:p>
        </p:txBody>
      </p:sp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7129" y="6396397"/>
            <a:ext cx="1946534" cy="168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607" y="322306"/>
            <a:ext cx="1360737" cy="52234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39654" y="1701255"/>
            <a:ext cx="3154328" cy="36276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516427" y="650405"/>
            <a:ext cx="8177555" cy="103962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rgbClr val="1B146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idx="1"/>
          </p:nvPr>
        </p:nvSpPr>
        <p:spPr>
          <a:xfrm>
            <a:off x="516427" y="1701255"/>
            <a:ext cx="8177555" cy="3627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800"/>
              </a:spcBef>
              <a:buClrTx/>
              <a:buSzTx/>
              <a:buNone/>
              <a:defRPr sz="24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>
                <a:solidFill>
                  <a:srgbClr val="5A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traight Connector 13"/>
          <p:cNvSpPr/>
          <p:nvPr/>
        </p:nvSpPr>
        <p:spPr>
          <a:xfrm>
            <a:off x="516427" y="6132314"/>
            <a:ext cx="8177553" cy="1"/>
          </a:xfrm>
          <a:prstGeom prst="line">
            <a:avLst/>
          </a:prstGeom>
          <a:ln w="3175">
            <a:solidFill>
              <a:srgbClr val="B5E9F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Straight Connector 2"/>
          <p:cNvSpPr/>
          <p:nvPr/>
        </p:nvSpPr>
        <p:spPr>
          <a:xfrm>
            <a:off x="516425" y="6132314"/>
            <a:ext cx="8177556" cy="1"/>
          </a:xfrm>
          <a:prstGeom prst="line">
            <a:avLst/>
          </a:prstGeom>
          <a:ln w="54999">
            <a:solidFill>
              <a:schemeClr val="accent6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0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425" y="6317146"/>
            <a:ext cx="781076" cy="299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8" name="Straight Connector 13"/>
          <p:cNvSpPr/>
          <p:nvPr/>
        </p:nvSpPr>
        <p:spPr>
          <a:xfrm>
            <a:off x="516427" y="6132314"/>
            <a:ext cx="8177553" cy="1"/>
          </a:xfrm>
          <a:prstGeom prst="line">
            <a:avLst/>
          </a:prstGeom>
          <a:ln w="3175">
            <a:solidFill>
              <a:srgbClr val="B5E9F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Straight Connector 2"/>
          <p:cNvSpPr/>
          <p:nvPr/>
        </p:nvSpPr>
        <p:spPr>
          <a:xfrm>
            <a:off x="516425" y="6132314"/>
            <a:ext cx="8177556" cy="1"/>
          </a:xfrm>
          <a:prstGeom prst="line">
            <a:avLst/>
          </a:prstGeom>
          <a:ln w="54999">
            <a:solidFill>
              <a:schemeClr val="accent6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9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425" y="6317146"/>
            <a:ext cx="781076" cy="299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>
            <a:lvl1pPr marL="0" marR="64007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64007" indent="457200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64007" indent="914400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64007" indent="137160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64007" indent="1828800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102" y="6521737"/>
            <a:ext cx="252101" cy="251332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722376" y="1059711"/>
            <a:ext cx="7772401" cy="1828801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22712" y="2931711"/>
            <a:ext cx="4572001" cy="14548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3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3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3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3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3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燕尾形 6"/>
          <p:cNvSpPr/>
          <p:nvPr/>
        </p:nvSpPr>
        <p:spPr>
          <a:xfrm>
            <a:off x="3636679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燕尾形 7"/>
          <p:cNvSpPr/>
          <p:nvPr/>
        </p:nvSpPr>
        <p:spPr>
          <a:xfrm>
            <a:off x="3450263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481327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 marL="659891" indent="-266700">
              <a:defRPr sz="2800">
                <a:solidFill>
                  <a:srgbClr val="FFFFFF"/>
                </a:solidFill>
              </a:defRPr>
            </a:lvl2pPr>
            <a:lvl3pPr marL="950975" indent="-320039">
              <a:defRPr sz="2800">
                <a:solidFill>
                  <a:srgbClr val="FFFFFF"/>
                </a:solidFill>
              </a:defRPr>
            </a:lvl3pPr>
            <a:lvl4pPr marL="1270000" indent="-355600">
              <a:defRPr sz="2800">
                <a:solidFill>
                  <a:srgbClr val="FFFFFF"/>
                </a:solidFill>
              </a:defRPr>
            </a:lvl4pPr>
            <a:lvl5pPr marL="1498600" indent="-355600">
              <a:defRPr sz="2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45026" y="5410200"/>
            <a:ext cx="4041776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102" y="6521737"/>
            <a:ext cx="252101" cy="251332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</p:spPr>
        <p:txBody>
          <a:bodyPr anchor="t"/>
          <a:lstStyle>
            <a:lvl1pPr algn="r">
              <a:defRPr sz="2500" b="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19600" y="5355101"/>
            <a:ext cx="3974592" cy="914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600"/>
            </a:lvl1pPr>
            <a:lvl2pPr marL="0" indent="393191" algn="r">
              <a:buClrTx/>
              <a:buSzTx/>
              <a:buNone/>
              <a:defRPr sz="1600"/>
            </a:lvl2pPr>
            <a:lvl3pPr marL="0" indent="630936" algn="r">
              <a:buClrTx/>
              <a:buSzTx/>
              <a:buNone/>
              <a:defRPr sz="1600"/>
            </a:lvl3pPr>
            <a:lvl4pPr marL="0" indent="914400" algn="r">
              <a:buClrTx/>
              <a:buSzTx/>
              <a:buNone/>
              <a:defRPr sz="1600"/>
            </a:lvl4pPr>
            <a:lvl5pPr marL="0" indent="1143000" algn="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102" y="6521737"/>
            <a:ext cx="252101" cy="251332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/>
        </p:nvSpPr>
        <p:spPr>
          <a:xfrm>
            <a:off x="499272" y="5944935"/>
            <a:ext cx="4940625" cy="92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任意多边形 11"/>
          <p:cNvSpPr/>
          <p:nvPr/>
        </p:nvSpPr>
        <p:spPr>
          <a:xfrm>
            <a:off x="485716" y="5939010"/>
            <a:ext cx="3690452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直角三角形 13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直接连接符 14"/>
          <p:cNvSpPr/>
          <p:nvPr/>
        </p:nvSpPr>
        <p:spPr>
          <a:xfrm>
            <a:off x="-9238" y="5787737"/>
            <a:ext cx="3405511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986726" y="6370834"/>
            <a:ext cx="370469" cy="399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 Placeholder 3"/>
          <p:cNvSpPr txBox="1"/>
          <p:nvPr/>
        </p:nvSpPr>
        <p:spPr>
          <a:xfrm>
            <a:off x="1535954" y="6329846"/>
            <a:ext cx="35274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7A749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MSIG Holdings (Asia) Pte. Ltd. </a:t>
            </a:r>
            <a:endParaRPr sz="800"/>
          </a:p>
          <a:p>
            <a:pPr>
              <a:defRPr sz="900">
                <a:solidFill>
                  <a:srgbClr val="7A749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Confidential document. All rights reserved by MSIG.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81327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65759" marR="0" indent="-25603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661548" marR="0" indent="-26835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924850" marR="0" indent="-2939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239252" marR="0" indent="-32485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1485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17145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19859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2145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24431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2700" b="0" i="0" u="none" strike="noStrike" cap="none" spc="0" baseline="0"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lot.ly/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gboost/index.html" TargetMode="External"/><Relationship Id="rId2" Type="http://schemas.openxmlformats.org/officeDocument/2006/relationships/hyperlink" Target="https://cran.r-project.org/web/packages/mgcv/mgcv.pdf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it.com/mages/GIRO2012/master/Using_R_in_Insurance_GIRO_2012.html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gist.github.com/mages/3687713/659b2826d429823ff4ddb139d4d1bf46fe794dac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" TargetMode="External"/><Relationship Id="rId2" Type="http://schemas.openxmlformats.org/officeDocument/2006/relationships/hyperlink" Target="https://tychobra.shinyapps.io/freq-sev-claims-sim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r-project.org/web/packages/lifecontingencies/index.html" TargetMode="External"/><Relationship Id="rId3" Type="http://schemas.openxmlformats.org/officeDocument/2006/relationships/hyperlink" Target="http://cran.r-project.org/web/packages/ChainLadder/index.html" TargetMode="External"/><Relationship Id="rId7" Type="http://schemas.openxmlformats.org/officeDocument/2006/relationships/hyperlink" Target="http://cran.r-project.org/web/packages/fitdistrplus/index.html" TargetMode="External"/><Relationship Id="rId2" Type="http://schemas.openxmlformats.org/officeDocument/2006/relationships/hyperlink" Target="http://cran.r-project.org/web/packages/actuar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ran.r-project.org/web/packages/evir/index.html" TargetMode="External"/><Relationship Id="rId5" Type="http://schemas.openxmlformats.org/officeDocument/2006/relationships/hyperlink" Target="http://cran.r-project.org/web/packages/cplm/index.html" TargetMode="External"/><Relationship Id="rId10" Type="http://schemas.openxmlformats.org/officeDocument/2006/relationships/hyperlink" Target="http://cran.r-project.org/web/packages/mondate/index.html" TargetMode="External"/><Relationship Id="rId4" Type="http://schemas.openxmlformats.org/officeDocument/2006/relationships/hyperlink" Target="http://cran.r-project.org/web/packages/copula/index.html" TargetMode="External"/><Relationship Id="rId9" Type="http://schemas.openxmlformats.org/officeDocument/2006/relationships/hyperlink" Target="http://cran.r-project.org/web/packages/lossDev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85" y="3175000"/>
            <a:ext cx="4768416" cy="2835275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le 5"/>
          <p:cNvSpPr txBox="1">
            <a:spLocks noGrp="1"/>
          </p:cNvSpPr>
          <p:nvPr>
            <p:ph type="title"/>
          </p:nvPr>
        </p:nvSpPr>
        <p:spPr>
          <a:xfrm>
            <a:off x="965200" y="1343025"/>
            <a:ext cx="7772400" cy="1470025"/>
          </a:xfrm>
          <a:prstGeom prst="rect">
            <a:avLst/>
          </a:prstGeom>
        </p:spPr>
        <p:txBody>
          <a:bodyPr/>
          <a:lstStyle/>
          <a:p>
            <a:pPr defTabSz="566927">
              <a:defRPr sz="2666">
                <a:effectLst>
                  <a:outerShdw blurRad="23622" dist="15748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Actuarial Data Science:</a:t>
            </a:r>
            <a:br/>
            <a:r>
              <a:t>R in Insurance</a:t>
            </a:r>
            <a:br/>
            <a:endParaRPr/>
          </a:p>
        </p:txBody>
      </p:sp>
      <p:sp>
        <p:nvSpPr>
          <p:cNvPr id="201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4902200" y="2971800"/>
            <a:ext cx="4089400" cy="1524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1B1464"/>
                </a:solidFill>
              </a:defRPr>
            </a:lvl1pPr>
          </a:lstStyle>
          <a:p>
            <a:r>
              <a:t>Data Analytics Day</a:t>
            </a:r>
          </a:p>
        </p:txBody>
      </p:sp>
      <p:sp>
        <p:nvSpPr>
          <p:cNvPr id="202" name="Text Placeholder 3"/>
          <p:cNvSpPr txBox="1"/>
          <p:nvPr/>
        </p:nvSpPr>
        <p:spPr>
          <a:xfrm>
            <a:off x="6734175" y="3825875"/>
            <a:ext cx="2409825" cy="50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2747" indent="-127284" defTabSz="795527">
              <a:lnSpc>
                <a:spcPct val="80000"/>
              </a:lnSpc>
              <a:spcBef>
                <a:spcPts val="300"/>
              </a:spcBef>
              <a:defRPr sz="1218"/>
            </a:pPr>
            <a:r>
              <a:t>November 2019</a:t>
            </a:r>
          </a:p>
          <a:p>
            <a:pPr marL="222747" indent="-127284" defTabSz="795527">
              <a:lnSpc>
                <a:spcPct val="80000"/>
              </a:lnSpc>
              <a:spcBef>
                <a:spcPts val="300"/>
              </a:spcBef>
              <a:defRPr sz="1218"/>
            </a:pPr>
            <a:r>
              <a:t>Yuan Tian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Data Visualization </a:t>
            </a:r>
            <a:r>
              <a:rPr>
                <a:solidFill>
                  <a:srgbClr val="5A5A5A"/>
                </a:solidFill>
              </a:rPr>
              <a:t>ggplot2 </a:t>
            </a:r>
          </a:p>
        </p:txBody>
      </p:sp>
      <p:sp>
        <p:nvSpPr>
          <p:cNvPr id="243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610" y="1601871"/>
            <a:ext cx="7271158" cy="1182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091" y="2883423"/>
            <a:ext cx="4735070" cy="2848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5533" y="2938671"/>
            <a:ext cx="4241564" cy="255202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Source data and code : http://r-statistics.co/Top50-Ggplot2-Visualizations-MasterList-R-Code.html#top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Data Visualization </a:t>
            </a:r>
            <a:r>
              <a:rPr>
                <a:solidFill>
                  <a:srgbClr val="5A5A5A"/>
                </a:solidFill>
              </a:rPr>
              <a:t>leaflet </a:t>
            </a:r>
          </a:p>
        </p:txBody>
      </p:sp>
      <p:sp>
        <p:nvSpPr>
          <p:cNvPr id="250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https://cran.r-project.org/web/packages/leaflet.minicharts/vignettes/introduction.html</a:t>
            </a:r>
          </a:p>
        </p:txBody>
      </p:sp>
      <p:sp>
        <p:nvSpPr>
          <p:cNvPr id="252" name="Rectangle 3"/>
          <p:cNvSpPr txBox="1"/>
          <p:nvPr/>
        </p:nvSpPr>
        <p:spPr>
          <a:xfrm>
            <a:off x="233760" y="1602211"/>
            <a:ext cx="4450720" cy="357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Output Geographical Information to a map using </a:t>
            </a:r>
            <a:r>
              <a:rPr i="1"/>
              <a:t>leaflet</a:t>
            </a:r>
            <a:r>
              <a:t> package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Interactive maps allow zooming and slicing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Widely used in personal line motor pricing and Nat Cat perils aggregation management </a:t>
            </a:r>
          </a:p>
          <a:p>
            <a:endParaRPr/>
          </a:p>
          <a:p>
            <a:pPr marL="285750" indent="-285750">
              <a:buSzPct val="100000"/>
              <a:buFont typeface="Arial"/>
              <a:buChar char="•"/>
            </a:pPr>
            <a:endParaRPr/>
          </a:p>
          <a:p>
            <a:pPr lvl="1"/>
            <a:endParaRPr/>
          </a:p>
        </p:txBody>
      </p:sp>
      <p:pic>
        <p:nvPicPr>
          <p:cNvPr id="2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1996" t="7209" b="1718"/>
          <a:stretch>
            <a:fillRect/>
          </a:stretch>
        </p:blipFill>
        <p:spPr>
          <a:xfrm>
            <a:off x="4780194" y="179181"/>
            <a:ext cx="4001423" cy="2550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1780" t="7526"/>
          <a:stretch>
            <a:fillRect/>
          </a:stretch>
        </p:blipFill>
        <p:spPr>
          <a:xfrm>
            <a:off x="4684477" y="2863454"/>
            <a:ext cx="4214228" cy="2720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2685" r="53626" b="31996"/>
          <a:stretch>
            <a:fillRect/>
          </a:stretch>
        </p:blipFill>
        <p:spPr>
          <a:xfrm>
            <a:off x="4486135" y="1825977"/>
            <a:ext cx="4622394" cy="352654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Data Visualization </a:t>
            </a:r>
            <a:r>
              <a:rPr>
                <a:solidFill>
                  <a:srgbClr val="5A5A5A"/>
                </a:solidFill>
              </a:rPr>
              <a:t>googleVis</a:t>
            </a:r>
          </a:p>
        </p:txBody>
      </p:sp>
      <p:sp>
        <p:nvSpPr>
          <p:cNvPr id="258" name="Rectangle 3"/>
          <p:cNvSpPr txBox="1"/>
          <p:nvPr/>
        </p:nvSpPr>
        <p:spPr>
          <a:xfrm>
            <a:off x="397356" y="1869788"/>
            <a:ext cx="3836317" cy="452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742950" lvl="1" indent="-285750">
              <a:buSzPct val="100000"/>
              <a:buFont typeface="Arial"/>
              <a:buChar char="•"/>
            </a:pPr>
            <a:r>
              <a:t>Web interactive plot (use google chrome)</a:t>
            </a:r>
          </a:p>
          <a:p>
            <a:pPr marL="285750" indent="-285750">
              <a:buSzPct val="100000"/>
              <a:buFont typeface="Arial"/>
              <a:buChar char="•"/>
            </a:pPr>
            <a:endParaRPr/>
          </a:p>
          <a:p>
            <a:pPr marL="742950" lvl="1" indent="-285750">
              <a:buSzPct val="100000"/>
              <a:buFont typeface="Arial"/>
              <a:buChar char="•"/>
            </a:pPr>
            <a:r>
              <a:t>R interface to google chart</a:t>
            </a:r>
          </a:p>
          <a:p>
            <a:pPr marL="742950" lvl="1" indent="-285750">
              <a:buSzPct val="100000"/>
              <a:buFont typeface="Arial"/>
              <a:buChar char="•"/>
            </a:pPr>
            <a:endParaRPr/>
          </a:p>
          <a:p>
            <a:pPr marL="742950" lvl="1" indent="-285750">
              <a:buSzPct val="100000"/>
              <a:buFont typeface="Arial"/>
              <a:buChar char="•"/>
            </a:pPr>
            <a:r>
              <a:t>Author : Markus Gesmann (He is also the author of other actuarial R packages e.g. MBBEFD )</a:t>
            </a:r>
          </a:p>
          <a:p>
            <a:pPr marL="742950" lvl="1" indent="-285750">
              <a:buSzPct val="100000"/>
              <a:buFont typeface="Arial"/>
              <a:buChar char="•"/>
            </a:pPr>
            <a:endParaRPr/>
          </a:p>
          <a:p>
            <a:pPr lvl="2"/>
            <a:endParaRPr/>
          </a:p>
          <a:p>
            <a:pPr marL="742950" lvl="1" indent="-285750">
              <a:buSzPct val="100000"/>
              <a:buFont typeface="Arial"/>
              <a:buChar char="•"/>
            </a:pPr>
            <a:endParaRPr/>
          </a:p>
          <a:p>
            <a:pPr marL="285750" indent="-285750">
              <a:buSzPct val="100000"/>
              <a:buFont typeface="Arial"/>
              <a:buChar char="•"/>
            </a:pPr>
            <a:endParaRPr/>
          </a:p>
        </p:txBody>
      </p:sp>
      <p:sp>
        <p:nvSpPr>
          <p:cNvPr id="259" name="Rectangle 4"/>
          <p:cNvSpPr txBox="1"/>
          <p:nvPr/>
        </p:nvSpPr>
        <p:spPr>
          <a:xfrm>
            <a:off x="516426" y="5352520"/>
            <a:ext cx="8407815" cy="71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https://cran.r-project.org/web/packages/googleVis/vignettes/googleVis_examples.html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Data Visualization </a:t>
            </a:r>
            <a:r>
              <a:rPr>
                <a:solidFill>
                  <a:srgbClr val="5A5A5A"/>
                </a:solidFill>
              </a:rPr>
              <a:t>plotly</a:t>
            </a:r>
          </a:p>
        </p:txBody>
      </p:sp>
      <p:sp>
        <p:nvSpPr>
          <p:cNvPr id="262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https://plot.ly/r/</a:t>
            </a:r>
          </a:p>
        </p:txBody>
      </p:sp>
      <p:sp>
        <p:nvSpPr>
          <p:cNvPr id="263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https://plot.ly/ggplot2/getting-started/#plotly-for-r</a:t>
            </a:r>
          </a:p>
        </p:txBody>
      </p:sp>
      <p:sp>
        <p:nvSpPr>
          <p:cNvPr id="264" name="Rectangle 3"/>
          <p:cNvSpPr txBox="1"/>
          <p:nvPr/>
        </p:nvSpPr>
        <p:spPr>
          <a:xfrm>
            <a:off x="289598" y="1760927"/>
            <a:ext cx="6579939" cy="399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▪"/>
              <a:defRPr>
                <a:solidFill>
                  <a:srgbClr val="5A5A5A"/>
                </a:solidFill>
              </a:defRPr>
            </a:lvl1pPr>
          </a:lstStyle>
          <a:p>
            <a:r>
              <a:t>Web interactive plot examples : </a:t>
            </a:r>
          </a:p>
        </p:txBody>
      </p:sp>
      <p:pic>
        <p:nvPicPr>
          <p:cNvPr id="26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8327" y="1773164"/>
            <a:ext cx="4323021" cy="23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t="21012" r="64800" b="34752"/>
          <a:stretch>
            <a:fillRect/>
          </a:stretch>
        </p:blipFill>
        <p:spPr>
          <a:xfrm>
            <a:off x="289598" y="2596894"/>
            <a:ext cx="4042078" cy="2698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</a:p>
        </p:txBody>
      </p:sp>
      <p:sp>
        <p:nvSpPr>
          <p:cNvPr id="269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Rectangle 9"/>
          <p:cNvSpPr txBox="1"/>
          <p:nvPr/>
        </p:nvSpPr>
        <p:spPr>
          <a:xfrm>
            <a:off x="329080" y="5668552"/>
            <a:ext cx="8627762" cy="89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https://cran.r-project.org/web/packages/mgcv/mgcv.pdf</a:t>
            </a:r>
          </a:p>
          <a:p>
            <a:pPr>
              <a:defRPr sz="12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/>
              </a:rPr>
              <a:t>https://cran.r-project.org/web/packages/xgboost/index.html</a:t>
            </a:r>
          </a:p>
          <a:p>
            <a:pPr>
              <a:defRPr sz="1200"/>
            </a:pPr>
            <a:endParaRPr u="sng">
              <a:solidFill>
                <a:srgbClr val="FF8119"/>
              </a:solidFill>
              <a:uFill>
                <a:solidFill>
                  <a:srgbClr val="FF8119"/>
                </a:solidFill>
              </a:uFill>
              <a:hlinkClick r:id="rId3"/>
            </a:endParaRPr>
          </a:p>
        </p:txBody>
      </p:sp>
      <p:sp>
        <p:nvSpPr>
          <p:cNvPr id="271" name="Rectangle 6"/>
          <p:cNvSpPr txBox="1"/>
          <p:nvPr/>
        </p:nvSpPr>
        <p:spPr>
          <a:xfrm>
            <a:off x="397357" y="1645783"/>
            <a:ext cx="8404384" cy="251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▪"/>
              <a:defRPr sz="2400">
                <a:solidFill>
                  <a:schemeClr val="accent6"/>
                </a:solidFill>
              </a:defRPr>
            </a:pPr>
            <a:r>
              <a:t>The Basic R package : GLM</a:t>
            </a:r>
          </a:p>
          <a:p>
            <a:pPr marL="342900" indent="-342900">
              <a:buSzPct val="100000"/>
              <a:buChar char="▪"/>
              <a:defRPr sz="2400">
                <a:solidFill>
                  <a:schemeClr val="accent6"/>
                </a:solidFill>
              </a:defRPr>
            </a:pPr>
            <a:r>
              <a:t>Package MGCV : GAM 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Generalised Additive Models</a:t>
            </a:r>
          </a:p>
          <a:p>
            <a:pPr marL="342900" indent="-342900">
              <a:buSzPct val="100000"/>
              <a:buChar char="▪"/>
              <a:defRPr sz="2400">
                <a:solidFill>
                  <a:schemeClr val="accent6"/>
                </a:solidFill>
              </a:defRPr>
            </a:pPr>
            <a:r>
              <a:t>Package XGBoost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Efficient linear model solver and tree learning algorithms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  <a:r>
              <a:rPr>
                <a:solidFill>
                  <a:schemeClr val="accent6"/>
                </a:solidFill>
              </a:rPr>
              <a:t>GLM</a:t>
            </a:r>
          </a:p>
        </p:txBody>
      </p:sp>
      <p:sp>
        <p:nvSpPr>
          <p:cNvPr id="274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r>
              <a:t>Dataset : </a:t>
            </a:r>
          </a:p>
        </p:txBody>
      </p:sp>
      <p:sp>
        <p:nvSpPr>
          <p:cNvPr id="275" name="Rectangle 9"/>
          <p:cNvSpPr txBox="1"/>
          <p:nvPr/>
        </p:nvSpPr>
        <p:spPr>
          <a:xfrm>
            <a:off x="329080" y="5668552"/>
            <a:ext cx="8627762" cy="49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https://www.guru99.com/r-generalized-linear-model.html</a:t>
            </a: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425" y="2149499"/>
            <a:ext cx="7752583" cy="2958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  <a:r>
              <a:rPr>
                <a:solidFill>
                  <a:schemeClr val="accent6"/>
                </a:solidFill>
              </a:rPr>
              <a:t>GLM</a:t>
            </a:r>
          </a:p>
        </p:txBody>
      </p:sp>
      <p:sp>
        <p:nvSpPr>
          <p:cNvPr id="279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645781"/>
            <a:ext cx="8177556" cy="3284492"/>
          </a:xfrm>
          <a:prstGeom prst="rect">
            <a:avLst/>
          </a:prstGeom>
        </p:spPr>
        <p:txBody>
          <a:bodyPr/>
          <a:lstStyle/>
          <a:p>
            <a:r>
              <a:t>Checking Data Variables e.g. factor affect earnings , boxplot, variable correlation </a:t>
            </a:r>
          </a:p>
        </p:txBody>
      </p:sp>
      <p:sp>
        <p:nvSpPr>
          <p:cNvPr id="280" name="Rectangle 9"/>
          <p:cNvSpPr txBox="1"/>
          <p:nvPr/>
        </p:nvSpPr>
        <p:spPr>
          <a:xfrm>
            <a:off x="329080" y="5668552"/>
            <a:ext cx="8627762" cy="49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https://www.guru99.com/r-generalized-linear-model.html</a:t>
            </a:r>
          </a:p>
        </p:txBody>
      </p:sp>
      <p:pic>
        <p:nvPicPr>
          <p:cNvPr id="2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6664" y="2284902"/>
            <a:ext cx="4038809" cy="279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9375" t="36083" r="53056" b="24768"/>
          <a:stretch>
            <a:fillRect/>
          </a:stretch>
        </p:blipFill>
        <p:spPr>
          <a:xfrm>
            <a:off x="329078" y="2214421"/>
            <a:ext cx="3751681" cy="2844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  <a:r>
              <a:rPr>
                <a:solidFill>
                  <a:schemeClr val="accent6"/>
                </a:solidFill>
              </a:rPr>
              <a:t>GLM</a:t>
            </a:r>
          </a:p>
        </p:txBody>
      </p:sp>
      <p:sp>
        <p:nvSpPr>
          <p:cNvPr id="285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645781"/>
            <a:ext cx="8177556" cy="3284492"/>
          </a:xfrm>
          <a:prstGeom prst="rect">
            <a:avLst/>
          </a:prstGeom>
        </p:spPr>
        <p:txBody>
          <a:bodyPr/>
          <a:lstStyle/>
          <a:p>
            <a:r>
              <a:t>Checking Data Variables e.g. factor affect earnings , variable correlation </a:t>
            </a:r>
          </a:p>
        </p:txBody>
      </p:sp>
      <p:sp>
        <p:nvSpPr>
          <p:cNvPr id="286" name="Rectangle 9"/>
          <p:cNvSpPr txBox="1"/>
          <p:nvPr/>
        </p:nvSpPr>
        <p:spPr>
          <a:xfrm>
            <a:off x="329080" y="5668552"/>
            <a:ext cx="8627762" cy="49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https://www.guru99.com/r-generalized-linear-model.html</a:t>
            </a:r>
          </a:p>
        </p:txBody>
      </p:sp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3116" y="2345613"/>
            <a:ext cx="4038809" cy="2794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730" y="2235289"/>
            <a:ext cx="4501074" cy="3113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  <a:r>
              <a:rPr>
                <a:solidFill>
                  <a:schemeClr val="accent6"/>
                </a:solidFill>
              </a:rPr>
              <a:t>GLM</a:t>
            </a:r>
          </a:p>
        </p:txBody>
      </p:sp>
      <p:sp>
        <p:nvSpPr>
          <p:cNvPr id="291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645781"/>
            <a:ext cx="8177556" cy="3284492"/>
          </a:xfrm>
          <a:prstGeom prst="rect">
            <a:avLst/>
          </a:prstGeom>
        </p:spPr>
        <p:txBody>
          <a:bodyPr/>
          <a:lstStyle/>
          <a:p>
            <a:r>
              <a:t>Using 80% 20% rule to split main dataset into train and test data</a:t>
            </a:r>
          </a:p>
          <a:p>
            <a:r>
              <a:t>Using train data for model fitting </a:t>
            </a:r>
          </a:p>
        </p:txBody>
      </p:sp>
      <p:sp>
        <p:nvSpPr>
          <p:cNvPr id="292" name="Rectangle 9"/>
          <p:cNvSpPr txBox="1"/>
          <p:nvPr/>
        </p:nvSpPr>
        <p:spPr>
          <a:xfrm>
            <a:off x="329080" y="5668552"/>
            <a:ext cx="8627762" cy="49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https://www.guru99.com/r-generalized-linear-model.html</a:t>
            </a:r>
          </a:p>
        </p:txBody>
      </p:sp>
      <p:pic>
        <p:nvPicPr>
          <p:cNvPr id="2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b="58260"/>
          <a:stretch>
            <a:fillRect/>
          </a:stretch>
        </p:blipFill>
        <p:spPr>
          <a:xfrm>
            <a:off x="516425" y="2550399"/>
            <a:ext cx="5930095" cy="3050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Pricing </a:t>
            </a:r>
            <a:r>
              <a:rPr>
                <a:solidFill>
                  <a:schemeClr val="accent6"/>
                </a:solidFill>
              </a:rPr>
              <a:t>GLM</a:t>
            </a:r>
          </a:p>
        </p:txBody>
      </p:sp>
      <p:sp>
        <p:nvSpPr>
          <p:cNvPr id="296" name="Rectangle 9"/>
          <p:cNvSpPr txBox="1"/>
          <p:nvPr/>
        </p:nvSpPr>
        <p:spPr>
          <a:xfrm>
            <a:off x="329080" y="5668552"/>
            <a:ext cx="8627762" cy="49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https://www.guru99.com/r-generalized-linear-model.html</a:t>
            </a:r>
          </a:p>
        </p:txBody>
      </p:sp>
      <p:pic>
        <p:nvPicPr>
          <p:cNvPr id="2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t="11327"/>
          <a:stretch>
            <a:fillRect/>
          </a:stretch>
        </p:blipFill>
        <p:spPr>
          <a:xfrm>
            <a:off x="181840" y="1645921"/>
            <a:ext cx="4630153" cy="1746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68" y="1876614"/>
            <a:ext cx="3904989" cy="13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1854" y="4113078"/>
            <a:ext cx="3904989" cy="51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1978" y="3877173"/>
            <a:ext cx="2809876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6070" y="3683000"/>
            <a:ext cx="1835631" cy="273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xfrm>
            <a:off x="516426" y="661627"/>
            <a:ext cx="8177556" cy="1039629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06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5"/>
            <a:ext cx="8177556" cy="416961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1"/>
              </a:buClr>
              <a:buSzPct val="68000"/>
              <a:buChar char="▪"/>
            </a:pPr>
            <a:r>
              <a:t>Why R</a:t>
            </a:r>
          </a:p>
          <a:p>
            <a:pPr marL="342900" indent="-342900">
              <a:buClr>
                <a:schemeClr val="accent1"/>
              </a:buClr>
              <a:buSzPct val="68000"/>
              <a:buChar char="▪"/>
            </a:pPr>
            <a:r>
              <a:t>Example of using R in Insurance </a:t>
            </a: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Pricing</a:t>
            </a: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Reserving</a:t>
            </a: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Data Visualisation</a:t>
            </a: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Linking to Excel, Access Database,SQL</a:t>
            </a:r>
          </a:p>
          <a:p>
            <a:pPr marL="342900" indent="-342900">
              <a:buClr>
                <a:schemeClr val="accent1"/>
              </a:buClr>
              <a:buSzPct val="68000"/>
              <a:buChar char="▪"/>
            </a:pPr>
            <a:r>
              <a:t>Learning resources and next steps</a:t>
            </a:r>
          </a:p>
          <a:p>
            <a:pPr marL="342900" indent="-342900">
              <a:buClr>
                <a:schemeClr val="accent1"/>
              </a:buClr>
              <a:buSzPct val="68000"/>
              <a:buChar char="▪"/>
            </a:pPr>
            <a:r>
              <a:t>Hands-on session with short exercises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5083" y="3251200"/>
            <a:ext cx="5241549" cy="283917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itle 1"/>
          <p:cNvSpPr txBox="1">
            <a:spLocks noGrp="1"/>
          </p:cNvSpPr>
          <p:nvPr>
            <p:ph type="title"/>
          </p:nvPr>
        </p:nvSpPr>
        <p:spPr>
          <a:xfrm>
            <a:off x="516426" y="661627"/>
            <a:ext cx="8177556" cy="103962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77240">
              <a:defRPr sz="2380">
                <a:effectLst>
                  <a:outerShdw blurRad="32385" dist="2159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R examples  -</a:t>
            </a:r>
            <a:br/>
            <a:r>
              <a:t>Data Processing and Manipulation in R</a:t>
            </a:r>
            <a:br/>
            <a:endParaRPr/>
          </a:p>
        </p:txBody>
      </p:sp>
      <p:sp>
        <p:nvSpPr>
          <p:cNvPr id="304" name="Subtitle 2"/>
          <p:cNvSpPr txBox="1">
            <a:spLocks noGrp="1"/>
          </p:cNvSpPr>
          <p:nvPr>
            <p:ph type="body" idx="1"/>
          </p:nvPr>
        </p:nvSpPr>
        <p:spPr>
          <a:xfrm>
            <a:off x="367541" y="1701255"/>
            <a:ext cx="8177556" cy="416961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5" name="Rectangle 5"/>
          <p:cNvSpPr txBox="1"/>
          <p:nvPr/>
        </p:nvSpPr>
        <p:spPr>
          <a:xfrm>
            <a:off x="438483" y="1391990"/>
            <a:ext cx="8106614" cy="559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>
              <a:defRPr>
                <a:solidFill>
                  <a:srgbClr val="5A5A5A"/>
                </a:solidFill>
              </a:defRPr>
            </a:pPr>
            <a:r>
              <a:t>#Linking R to Excel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library(readxl)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library(readr)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examplefile&lt;-"C:/Users/sgartiyu/Desktop/R/multiTimelineActuaryvsDatascience.csv"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input&lt;-read_csv(examplefile)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endParaRPr/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examplefilexl&lt;-"C:/Users/sgartiyu/Desktop/R/multiTimelineActuaryvsDatascience.xlsx"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inputexcel&lt;-read_excel(examplefilexl,sheet="data")</a:t>
            </a:r>
          </a:p>
          <a:p>
            <a:pPr>
              <a:defRPr sz="1000">
                <a:solidFill>
                  <a:srgbClr val="5A5A5A"/>
                </a:solidFill>
              </a:defRPr>
            </a:pPr>
            <a:endParaRPr/>
          </a:p>
          <a:p>
            <a:pPr>
              <a:defRPr>
                <a:solidFill>
                  <a:srgbClr val="5A5A5A"/>
                </a:solidFill>
              </a:defRPr>
            </a:pPr>
            <a:r>
              <a:t>#Linking R to SQL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library(odbc)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con &lt;- dbConnect(odbc(),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Driver = "SQLServer",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Server = "mysqlhost",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Database = "mydbname",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UID = "myuser",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PWD = rstudioapi::askForPassword("Database password")</a:t>
            </a:r>
          </a:p>
          <a:p>
            <a:pPr lvl="1">
              <a:defRPr sz="1000">
                <a:solidFill>
                  <a:srgbClr val="5A5A5A"/>
                </a:solidFill>
              </a:defRPr>
            </a:pPr>
            <a:r>
              <a:t>                 Port = 1433)</a:t>
            </a:r>
          </a:p>
          <a:p>
            <a:pPr>
              <a:defRPr>
                <a:solidFill>
                  <a:srgbClr val="5A5A5A"/>
                </a:solidFill>
              </a:defRPr>
            </a:pPr>
            <a:r>
              <a:t>#Manipulation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#data manipulation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library(dplyr)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library(tidyr)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library(data.table)</a:t>
            </a:r>
          </a:p>
          <a:p>
            <a:pPr lvl="1">
              <a:defRPr sz="1200">
                <a:solidFill>
                  <a:srgbClr val="5A5A5A"/>
                </a:solidFill>
              </a:defRPr>
            </a:pPr>
            <a:r>
              <a:t>Library(DT)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Reserving </a:t>
            </a:r>
            <a:r>
              <a:rPr>
                <a:solidFill>
                  <a:srgbClr val="5A5A5A"/>
                </a:solidFill>
              </a:rPr>
              <a:t>ChainLadder</a:t>
            </a:r>
          </a:p>
        </p:txBody>
      </p:sp>
      <p:sp>
        <p:nvSpPr>
          <p:cNvPr id="308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Rectangle 3"/>
          <p:cNvSpPr txBox="1"/>
          <p:nvPr/>
        </p:nvSpPr>
        <p:spPr>
          <a:xfrm>
            <a:off x="524357" y="1650695"/>
            <a:ext cx="8404384" cy="333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▪"/>
              <a:defRPr sz="2400">
                <a:solidFill>
                  <a:schemeClr val="accent6"/>
                </a:solidFill>
              </a:defRPr>
            </a:pPr>
            <a:r>
              <a:t>The ChainLadder package written by Markus Gesmann allows standard reserving methods to be applied to development triangles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Chain Ladder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BF Cape Cod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Mack Method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Bootstrapping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chemeClr val="accent6"/>
                </a:solidFill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Reserving </a:t>
            </a:r>
            <a:r>
              <a:rPr>
                <a:solidFill>
                  <a:srgbClr val="5A5A5A"/>
                </a:solidFill>
              </a:rPr>
              <a:t>ChainLadder</a:t>
            </a:r>
          </a:p>
        </p:txBody>
      </p:sp>
      <p:sp>
        <p:nvSpPr>
          <p:cNvPr id="312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Rectangle 9"/>
          <p:cNvSpPr txBox="1"/>
          <p:nvPr/>
        </p:nvSpPr>
        <p:spPr>
          <a:xfrm>
            <a:off x="329080" y="5668552"/>
            <a:ext cx="8627762" cy="89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https://gist.github.com/mages/3687713/659b2826d429823ff4ddb139d4d1bf46fe794dac</a:t>
            </a:r>
          </a:p>
          <a:p>
            <a:pPr>
              <a:defRPr sz="12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/>
              </a:rPr>
              <a:t>https://rawgit.com/mages/GIRO2012/master/Using_R_in_Insurance_GIRO_2012.html</a:t>
            </a:r>
          </a:p>
          <a:p>
            <a:pPr>
              <a:defRPr sz="1200"/>
            </a:pPr>
            <a:endParaRPr u="sng">
              <a:solidFill>
                <a:srgbClr val="FF8119"/>
              </a:solidFill>
              <a:uFill>
                <a:solidFill>
                  <a:srgbClr val="FF8119"/>
                </a:solidFill>
              </a:uFill>
              <a:hlinkClick r:id="rId3"/>
            </a:endParaRPr>
          </a:p>
        </p:txBody>
      </p:sp>
      <p:pic>
        <p:nvPicPr>
          <p:cNvPr id="314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2961" y="3462430"/>
            <a:ext cx="3628051" cy="223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9598" y="1623938"/>
            <a:ext cx="3344852" cy="1728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9080" y="3430075"/>
            <a:ext cx="3568052" cy="220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22" descr="Picture 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05526" y="1512092"/>
            <a:ext cx="3904989" cy="18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 Shiny 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 Shiny Dashboard</a:t>
            </a:r>
          </a:p>
        </p:txBody>
      </p:sp>
      <p:sp>
        <p:nvSpPr>
          <p:cNvPr id="320" name="A quick, powerful way of creating and delivering management information, and a welcome user interface to R…"/>
          <p:cNvSpPr txBox="1">
            <a:spLocks noGrp="1"/>
          </p:cNvSpPr>
          <p:nvPr>
            <p:ph type="body" idx="1"/>
          </p:nvPr>
        </p:nvSpPr>
        <p:spPr>
          <a:xfrm>
            <a:off x="511366" y="1709539"/>
            <a:ext cx="8182616" cy="36193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342900" indent="-342900">
              <a:spcBef>
                <a:spcPts val="0"/>
              </a:spcBef>
              <a:buSzPct val="100000"/>
              <a:buChar char="▪"/>
              <a:defRPr sz="2400">
                <a:solidFill>
                  <a:schemeClr val="accent6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 quick, powerful way of creating and delivering management information, and a welcome user interface to R</a:t>
            </a:r>
          </a:p>
          <a:p>
            <a:pPr marL="342900" indent="-342900">
              <a:spcBef>
                <a:spcPts val="0"/>
              </a:spcBef>
              <a:buSzPct val="100000"/>
              <a:buChar char="▪"/>
              <a:defRPr sz="2400">
                <a:solidFill>
                  <a:schemeClr val="accent6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  <a:p>
            <a:pPr marL="342900" indent="-342900">
              <a:spcBef>
                <a:spcPts val="0"/>
              </a:spcBef>
              <a:buSzPct val="100000"/>
              <a:buChar char="▪"/>
              <a:defRPr sz="2400">
                <a:solidFill>
                  <a:schemeClr val="accent6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  <a:p>
            <a:pPr marL="342900" indent="-342900">
              <a:spcBef>
                <a:spcPts val="0"/>
              </a:spcBef>
              <a:buSzPct val="100000"/>
              <a:buChar char="▪"/>
              <a:defRPr sz="2400">
                <a:solidFill>
                  <a:schemeClr val="accent6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An example : insurance frequency severity simulation tool </a:t>
            </a:r>
          </a:p>
          <a:p>
            <a:pPr marL="342900" indent="-342900">
              <a:spcBef>
                <a:spcPts val="0"/>
              </a:spcBef>
              <a:buSzPct val="100000"/>
              <a:buChar char="▪"/>
              <a:defRPr sz="2400">
                <a:solidFill>
                  <a:schemeClr val="accent6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https://tychobra.shinyapps.io/freq-sev-claims-sim/</a:t>
            </a:r>
          </a:p>
        </p:txBody>
      </p:sp>
      <p:sp>
        <p:nvSpPr>
          <p:cNvPr id="321" name="http://shiny.rstudio.com/"/>
          <p:cNvSpPr txBox="1"/>
          <p:nvPr/>
        </p:nvSpPr>
        <p:spPr>
          <a:xfrm>
            <a:off x="1251823" y="3371917"/>
            <a:ext cx="297278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400"/>
              </a:lnSpc>
              <a:defRPr sz="1500" u="sng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latin typeface="Verdana"/>
                <a:ea typeface="Verdana"/>
                <a:cs typeface="Verdana"/>
                <a:sym typeface="Verdana"/>
                <a:hlinkClick r:id="rId3"/>
              </a:defRPr>
            </a:lvl1pPr>
          </a:lstStyle>
          <a:p>
            <a:pPr>
              <a:defRPr u="none">
                <a:noFill/>
                <a:uFillTx/>
              </a:defRPr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/>
              </a:rPr>
              <a:t>http://shiny.rstudio.com/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>
            <a:spLocks noGrp="1"/>
          </p:cNvSpPr>
          <p:nvPr>
            <p:ph type="title"/>
          </p:nvPr>
        </p:nvSpPr>
        <p:spPr>
          <a:xfrm>
            <a:off x="525527" y="1780249"/>
            <a:ext cx="5730895" cy="865397"/>
          </a:xfrm>
          <a:prstGeom prst="rect">
            <a:avLst/>
          </a:prstGeom>
        </p:spPr>
        <p:txBody>
          <a:bodyPr/>
          <a:lstStyle/>
          <a:p>
            <a:r>
              <a:t>Resource and next steps</a:t>
            </a:r>
          </a:p>
        </p:txBody>
      </p:sp>
      <p:grpSp>
        <p:nvGrpSpPr>
          <p:cNvPr id="326" name="Image Gallery"/>
          <p:cNvGrpSpPr/>
          <p:nvPr/>
        </p:nvGrpSpPr>
        <p:grpSpPr>
          <a:xfrm>
            <a:off x="3403600" y="2814488"/>
            <a:ext cx="4794499" cy="3230712"/>
            <a:chOff x="0" y="0"/>
            <a:chExt cx="4794498" cy="3230711"/>
          </a:xfrm>
        </p:grpSpPr>
        <p:pic>
          <p:nvPicPr>
            <p:cNvPr id="324" name="CluelessOfficialFlee-small.gif" descr="CluelessOfficialFlee-small.gif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2540" b="12540"/>
            <a:stretch>
              <a:fillRect/>
            </a:stretch>
          </p:blipFill>
          <p:spPr>
            <a:xfrm>
              <a:off x="0" y="0"/>
              <a:ext cx="4794499" cy="2693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Type to enter a caption."/>
            <p:cNvSpPr/>
            <p:nvPr/>
          </p:nvSpPr>
          <p:spPr>
            <a:xfrm>
              <a:off x="0" y="2770187"/>
              <a:ext cx="4794499" cy="460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Useful R packages/Tools</a:t>
            </a:r>
          </a:p>
        </p:txBody>
      </p:sp>
      <p:sp>
        <p:nvSpPr>
          <p:cNvPr id="329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ChainLadder</a:t>
            </a:r>
            <a:r>
              <a:rPr i="0"/>
              <a:t> for reserving triangles and methods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Dplyr</a:t>
            </a:r>
            <a:r>
              <a:rPr i="0"/>
              <a:t> for data manipulation and data cleaning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R </a:t>
            </a:r>
            <a:r>
              <a:rPr i="1"/>
              <a:t>glm</a:t>
            </a:r>
            <a:r>
              <a:t> for generalised linear modelling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Leaflet</a:t>
            </a:r>
            <a:r>
              <a:rPr i="0"/>
              <a:t> for geographical analysis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Ggplot2</a:t>
            </a:r>
            <a:r>
              <a:rPr i="0"/>
              <a:t> for data visualisation 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RMarkdown</a:t>
            </a:r>
            <a:r>
              <a:rPr i="0"/>
              <a:t> for reports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KNN</a:t>
            </a:r>
            <a:r>
              <a:rPr i="0"/>
              <a:t> for spatial smoothing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 i="1"/>
            </a:pPr>
            <a:r>
              <a:t>XGBoost</a:t>
            </a:r>
            <a:r>
              <a:rPr i="0"/>
              <a:t> for pricing and wider regression application </a:t>
            </a:r>
          </a:p>
        </p:txBody>
      </p:sp>
      <p:sp>
        <p:nvSpPr>
          <p:cNvPr id="330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Source data and code : http://r-statistics.co/Top50-Ggplot2-Visualizations-MasterList-R-Code.html#top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333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412347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The best way to learn a programing language is to </a:t>
            </a:r>
            <a:r>
              <a:rPr>
                <a:solidFill>
                  <a:srgbClr val="FF0000"/>
                </a:solidFill>
              </a:rPr>
              <a:t>USE IT </a:t>
            </a:r>
            <a:r>
              <a:t>!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Data Science online course</a:t>
            </a: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Google 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Keep practising </a:t>
            </a:r>
            <a:endParaRPr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800100" lvl="1" indent="-342900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sz="2300"/>
            </a:pPr>
            <a:r>
              <a:t>Kaggle Competition</a:t>
            </a:r>
          </a:p>
          <a:p>
            <a:pPr marL="342900" lvl="2" indent="571500">
              <a:spcBef>
                <a:spcPts val="300"/>
              </a:spcBef>
              <a:defRPr sz="2100">
                <a:solidFill>
                  <a:srgbClr val="4FCAE4"/>
                </a:solidFill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>
            <a:spLocks noGrp="1"/>
          </p:cNvSpPr>
          <p:nvPr>
            <p:ph type="title"/>
          </p:nvPr>
        </p:nvSpPr>
        <p:spPr>
          <a:xfrm>
            <a:off x="516426" y="661627"/>
            <a:ext cx="8177556" cy="1039629"/>
          </a:xfrm>
          <a:prstGeom prst="rect">
            <a:avLst/>
          </a:prstGeom>
        </p:spPr>
        <p:txBody>
          <a:bodyPr/>
          <a:lstStyle/>
          <a:p>
            <a:r>
              <a:rPr dirty="0"/>
              <a:t>Appendix :</a:t>
            </a:r>
            <a:br>
              <a:rPr dirty="0"/>
            </a:br>
            <a:r>
              <a:rPr sz="2400" dirty="0"/>
              <a:t>Online Resources</a:t>
            </a:r>
          </a:p>
        </p:txBody>
      </p:sp>
      <p:sp>
        <p:nvSpPr>
          <p:cNvPr id="336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5"/>
            <a:ext cx="8177556" cy="416961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1"/>
              </a:buClr>
              <a:buSzPct val="68000"/>
              <a:buChar char="▪"/>
            </a:pPr>
            <a:r>
              <a:rPr dirty="0"/>
              <a:t>Courses to </a:t>
            </a:r>
            <a:r>
              <a:rPr lang="en-US" dirty="0" smtClean="0"/>
              <a:t>help</a:t>
            </a:r>
            <a:r>
              <a:rPr dirty="0" smtClean="0"/>
              <a:t> </a:t>
            </a:r>
            <a:r>
              <a:rPr dirty="0"/>
              <a:t>you </a:t>
            </a:r>
            <a:r>
              <a:rPr lang="en-US" dirty="0" smtClean="0"/>
              <a:t>get </a:t>
            </a:r>
            <a:r>
              <a:rPr dirty="0" smtClean="0"/>
              <a:t>started</a:t>
            </a:r>
            <a:endParaRPr dirty="0"/>
          </a:p>
          <a:p>
            <a:pPr marL="1257300" lvl="2" indent="-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2100"/>
            </a:pPr>
            <a:r>
              <a:rPr dirty="0" err="1"/>
              <a:t>DataCamp</a:t>
            </a:r>
            <a:r>
              <a:rPr dirty="0"/>
              <a:t> : Introduction to R (free course) </a:t>
            </a:r>
            <a:endParaRPr dirty="0">
              <a:solidFill>
                <a:srgbClr val="888888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1257300" lvl="2" indent="-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2100"/>
            </a:pPr>
            <a:r>
              <a:rPr dirty="0"/>
              <a:t>Coursera : </a:t>
            </a:r>
            <a:r>
              <a:rPr b="1" dirty="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rPr>
              <a:t>Machine Learning (</a:t>
            </a:r>
            <a:r>
              <a:rPr dirty="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rPr>
              <a:t>Andrew Ng</a:t>
            </a:r>
            <a:r>
              <a:rPr b="1" dirty="0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rPr>
              <a:t>)</a:t>
            </a:r>
          </a:p>
        </p:txBody>
      </p:sp>
      <p:pic>
        <p:nvPicPr>
          <p:cNvPr id="3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73" y="2786691"/>
            <a:ext cx="3196751" cy="3480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9718" y="2867025"/>
            <a:ext cx="3613657" cy="3172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Appendix : </a:t>
            </a:r>
            <a:br/>
            <a:r>
              <a:rPr sz="2400"/>
              <a:t>Popular R packages for actuaries</a:t>
            </a:r>
          </a:p>
        </p:txBody>
      </p:sp>
      <p:sp>
        <p:nvSpPr>
          <p:cNvPr id="341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8546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900"/>
            </a:pPr>
            <a:endParaRPr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actuar:</a:t>
            </a:r>
            <a:r>
              <a:t> Loss distributions modelling, risk theory (including ruin theory), simulation of compound hierarchical models and credibility theory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/>
              </a:rPr>
              <a:t>ChainLadder:</a:t>
            </a:r>
            <a:r>
              <a:t> Reserving methods in R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4"/>
              </a:rPr>
              <a:t>copula:</a:t>
            </a:r>
            <a:r>
              <a:t> Multivariate Dependence with Copulas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5"/>
              </a:rPr>
              <a:t>cplm:</a:t>
            </a:r>
            <a:r>
              <a:t> Monte Carlo EM algorithms and Bayesian methods for fitting Tweedie compound Poisson linear models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6"/>
              </a:rPr>
              <a:t>evir:</a:t>
            </a:r>
            <a:r>
              <a:t> Extreme Values in R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7"/>
              </a:rPr>
              <a:t>fitdistrplus:</a:t>
            </a:r>
            <a:r>
              <a:t> Help to fit of a parametric distribution to non-censored or censored data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8"/>
              </a:rPr>
              <a:t>lifecontingencies:</a:t>
            </a:r>
            <a:r>
              <a:t> Package to perform actuarial evaluation of life contingencies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9"/>
              </a:rPr>
              <a:t>lossDev:</a:t>
            </a:r>
            <a:r>
              <a:t> A Bayesian time series loss development model</a:t>
            </a:r>
            <a:endParaRPr sz="900"/>
          </a:p>
          <a:p>
            <a:pPr>
              <a:lnSpc>
                <a:spcPct val="80000"/>
              </a:lnSpc>
              <a:defRPr sz="1100"/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10"/>
              </a:rPr>
              <a:t>mondate:</a:t>
            </a:r>
            <a:r>
              <a:t> R package to keep track of dates in terms of months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516426" y="661627"/>
            <a:ext cx="8177556" cy="1039629"/>
          </a:xfrm>
          <a:prstGeom prst="rect">
            <a:avLst/>
          </a:prstGeom>
        </p:spPr>
        <p:txBody>
          <a:bodyPr/>
          <a:lstStyle/>
          <a:p>
            <a:r>
              <a:t>Why R</a:t>
            </a:r>
          </a:p>
        </p:txBody>
      </p:sp>
      <p:sp>
        <p:nvSpPr>
          <p:cNvPr id="209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5"/>
            <a:ext cx="8177556" cy="4169610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1700"/>
              </a:spcBef>
              <a:buClr>
                <a:schemeClr val="accent1"/>
              </a:buClr>
              <a:buSzPct val="68000"/>
              <a:buChar char="▪"/>
              <a:defRPr sz="1746"/>
            </a:pPr>
            <a:r>
              <a:t>Popular choice for actuaries ,scientists and academics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Easy and fun to learn : coding not complex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Already been studied and developed by many actuaries 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Many practical package exists : ChainLadder, GoogleVis, GLM…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New IFOA Exam Syllabus </a:t>
            </a:r>
          </a:p>
          <a:p>
            <a:pPr marL="332613" indent="-332613" defTabSz="886968">
              <a:lnSpc>
                <a:spcPct val="80000"/>
              </a:lnSpc>
              <a:spcBef>
                <a:spcPts val="1700"/>
              </a:spcBef>
              <a:buClr>
                <a:schemeClr val="accent1"/>
              </a:buClr>
              <a:buSzPct val="68000"/>
              <a:buChar char="▪"/>
              <a:defRPr sz="1746"/>
            </a:pPr>
            <a:r>
              <a:t>Easy to share the output , e.g. writing reports, building dashboards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 Markdown : html, pdf, excel data…</a:t>
            </a:r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037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 Shiny : interactive web tool</a:t>
            </a:r>
          </a:p>
          <a:p>
            <a:pPr marL="332613" indent="-332613" defTabSz="886968">
              <a:lnSpc>
                <a:spcPct val="80000"/>
              </a:lnSpc>
              <a:spcBef>
                <a:spcPts val="1700"/>
              </a:spcBef>
              <a:buClr>
                <a:schemeClr val="accent1"/>
              </a:buClr>
              <a:buSzPct val="68000"/>
              <a:buChar char="▪"/>
              <a:defRPr sz="1746"/>
            </a:pPr>
            <a:r>
              <a:t>Free! </a:t>
            </a:r>
          </a:p>
          <a:p>
            <a:pPr marL="332613" indent="-332613" defTabSz="886968">
              <a:lnSpc>
                <a:spcPct val="80000"/>
              </a:lnSpc>
              <a:spcBef>
                <a:spcPts val="1700"/>
              </a:spcBef>
              <a:buClr>
                <a:schemeClr val="accent1"/>
              </a:buClr>
              <a:buSzPct val="68000"/>
              <a:buChar char="▪"/>
              <a:defRPr sz="2134">
                <a:solidFill>
                  <a:srgbClr val="FF0000"/>
                </a:solidFill>
              </a:defRPr>
            </a:pPr>
            <a:r>
              <a:t>Data Science and Data Analytics skills : </a:t>
            </a:r>
            <a:endParaRPr sz="1746"/>
          </a:p>
          <a:p>
            <a:pPr marL="776097" lvl="1" indent="-332613" defTabSz="886968">
              <a:lnSpc>
                <a:spcPct val="80000"/>
              </a:lnSpc>
              <a:spcBef>
                <a:spcPts val="200"/>
              </a:spcBef>
              <a:buClr>
                <a:schemeClr val="accent1"/>
              </a:buClr>
              <a:buSzPct val="100000"/>
              <a:buChar char="▪"/>
              <a:defRPr sz="2134">
                <a:solidFill>
                  <a:srgbClr val="FF0000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MUST HAVE FOR ACTUARIES!</a:t>
            </a:r>
          </a:p>
        </p:txBody>
      </p:sp>
      <p:pic>
        <p:nvPicPr>
          <p:cNvPr id="21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3850" y="4098925"/>
            <a:ext cx="2019300" cy="2266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/>
          <p:cNvSpPr txBox="1">
            <a:spLocks noGrp="1"/>
          </p:cNvSpPr>
          <p:nvPr>
            <p:ph type="title"/>
          </p:nvPr>
        </p:nvSpPr>
        <p:spPr>
          <a:xfrm>
            <a:off x="516426" y="65040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vs Python</a:t>
            </a:r>
          </a:p>
        </p:txBody>
      </p:sp>
      <p:pic>
        <p:nvPicPr>
          <p:cNvPr id="2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138" y="1414462"/>
            <a:ext cx="7510462" cy="393405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矩形 4"/>
          <p:cNvSpPr txBox="1"/>
          <p:nvPr/>
        </p:nvSpPr>
        <p:spPr>
          <a:xfrm>
            <a:off x="456546" y="5406509"/>
            <a:ext cx="5769692" cy="71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Python : multi-purpose programming language</a:t>
            </a:r>
          </a:p>
          <a:p>
            <a:r>
              <a:t>R : statistical computing and graphical computation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6188" y="3094357"/>
            <a:ext cx="4192720" cy="273233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xfrm>
            <a:off x="516426" y="661627"/>
            <a:ext cx="8177556" cy="1039629"/>
          </a:xfrm>
          <a:prstGeom prst="rect">
            <a:avLst/>
          </a:prstGeom>
        </p:spPr>
        <p:txBody>
          <a:bodyPr/>
          <a:lstStyle/>
          <a:p>
            <a:r>
              <a:t>Actuary vs Data Scientist</a:t>
            </a:r>
          </a:p>
        </p:txBody>
      </p:sp>
      <p:sp>
        <p:nvSpPr>
          <p:cNvPr id="218" name="Subtitle 2"/>
          <p:cNvSpPr txBox="1">
            <a:spLocks noGrp="1"/>
          </p:cNvSpPr>
          <p:nvPr>
            <p:ph type="body" sz="half" idx="1"/>
          </p:nvPr>
        </p:nvSpPr>
        <p:spPr>
          <a:xfrm>
            <a:off x="361352" y="1542791"/>
            <a:ext cx="8177556" cy="1598864"/>
          </a:xfrm>
          <a:prstGeom prst="rect">
            <a:avLst/>
          </a:prstGeom>
        </p:spPr>
        <p:txBody>
          <a:bodyPr/>
          <a:lstStyle/>
          <a:p>
            <a:pPr marL="760094" lvl="1" indent="-325754" defTabSz="86868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ct val="100000"/>
              <a:buFont typeface="Arial"/>
              <a:buChar char="•"/>
              <a:defRPr sz="1994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  <a:p>
            <a:pPr marL="760094" lvl="1" indent="-325754" defTabSz="86868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ct val="100000"/>
              <a:buFont typeface="Arial"/>
              <a:buChar char="•"/>
              <a:defRPr sz="1994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Business Awareness, communicating insights to the business</a:t>
            </a:r>
          </a:p>
          <a:p>
            <a:pPr marL="760094" lvl="1" indent="-325754" defTabSz="86868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ct val="100000"/>
              <a:buFont typeface="Arial"/>
              <a:buChar char="•"/>
              <a:defRPr sz="1994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Core technical actuarial skills</a:t>
            </a:r>
          </a:p>
          <a:p>
            <a:pPr marL="760094" lvl="1" indent="-325754" defTabSz="86868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ct val="100000"/>
              <a:buFont typeface="Arial"/>
              <a:buChar char="•"/>
              <a:defRPr sz="1994">
                <a:solidFill>
                  <a:srgbClr val="888888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On going training , qualifications, CPD…</a:t>
            </a:r>
          </a:p>
        </p:txBody>
      </p:sp>
      <p:sp>
        <p:nvSpPr>
          <p:cNvPr id="219" name="Rectangle 5"/>
          <p:cNvSpPr txBox="1"/>
          <p:nvPr/>
        </p:nvSpPr>
        <p:spPr>
          <a:xfrm>
            <a:off x="-223471" y="3266861"/>
            <a:ext cx="4572001" cy="221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 sz="2000">
                <a:solidFill>
                  <a:srgbClr val="46464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- Lack of :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46464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Limited skills to deal with unstructured data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46464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Large data analysis e.g web scraping 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46464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Visual representation ability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46464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Programing skills</a:t>
            </a:r>
          </a:p>
        </p:txBody>
      </p:sp>
      <p:graphicFrame>
        <p:nvGraphicFramePr>
          <p:cNvPr id="220" name="Table 15"/>
          <p:cNvGraphicFramePr/>
          <p:nvPr/>
        </p:nvGraphicFramePr>
        <p:xfrm>
          <a:off x="4062688" y="6045772"/>
          <a:ext cx="4759718" cy="368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5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r>
                        <a:rPr sz="11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Google Trends as at Sept 2018</a:t>
                      </a:r>
                    </a:p>
                  </a:txBody>
                  <a:tcPr marL="6350" marR="6350" marT="6350" marB="635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sz="11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https://trends.google.com/trends/explore?date=all&amp;q=Actuary,Data%20scientist</a:t>
                      </a:r>
                    </a:p>
                  </a:txBody>
                  <a:tcPr marL="6350" marR="6350" marT="6350" marB="635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525527" y="1780249"/>
            <a:ext cx="5730895" cy="865397"/>
          </a:xfrm>
          <a:prstGeom prst="rect">
            <a:avLst/>
          </a:prstGeom>
        </p:spPr>
        <p:txBody>
          <a:bodyPr/>
          <a:lstStyle/>
          <a:p>
            <a:r>
              <a:t>R Examples</a:t>
            </a:r>
          </a:p>
        </p:txBody>
      </p:sp>
      <p:pic>
        <p:nvPicPr>
          <p:cNvPr id="22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r="24220"/>
          <a:stretch>
            <a:fillRect/>
          </a:stretch>
        </p:blipFill>
        <p:spPr>
          <a:xfrm>
            <a:off x="4727678" y="3295650"/>
            <a:ext cx="3159022" cy="2786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982" y="2352675"/>
            <a:ext cx="4655701" cy="316875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R Reporting </a:t>
            </a:r>
            <a:r>
              <a:rPr>
                <a:solidFill>
                  <a:schemeClr val="accent6"/>
                </a:solidFill>
              </a:rPr>
              <a:t>RMarkdown</a:t>
            </a:r>
          </a:p>
        </p:txBody>
      </p:sp>
      <p:sp>
        <p:nvSpPr>
          <p:cNvPr id="227" name="Subtitle 2"/>
          <p:cNvSpPr txBox="1">
            <a:spLocks noGrp="1"/>
          </p:cNvSpPr>
          <p:nvPr>
            <p:ph type="body" sz="half" idx="1"/>
          </p:nvPr>
        </p:nvSpPr>
        <p:spPr>
          <a:xfrm>
            <a:off x="516427" y="1701255"/>
            <a:ext cx="3857720" cy="38760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  <a:r>
              <a:rPr dirty="0"/>
              <a:t>This </a:t>
            </a:r>
            <a:r>
              <a:rPr lang="en-US" dirty="0" smtClean="0"/>
              <a:t>p</a:t>
            </a:r>
            <a:r>
              <a:rPr dirty="0" smtClean="0"/>
              <a:t>ackage </a:t>
            </a:r>
            <a:r>
              <a:rPr dirty="0"/>
              <a:t>works in </a:t>
            </a:r>
            <a:r>
              <a:rPr dirty="0" err="1"/>
              <a:t>Rstudio</a:t>
            </a:r>
            <a:r>
              <a:rPr dirty="0"/>
              <a:t> allowing to add narrative text alongside a consistent set of exhibits</a:t>
            </a:r>
            <a:endParaRPr sz="1800" dirty="0"/>
          </a:p>
          <a:p>
            <a:pPr marL="285750" indent="-285750">
              <a:lnSpc>
                <a:spcPct val="80000"/>
              </a:lnSpc>
              <a:buClr>
                <a:schemeClr val="accent1"/>
              </a:buClr>
              <a:buSzPct val="68000"/>
              <a:buFont typeface="Arial"/>
              <a:buChar char="•"/>
              <a:defRPr sz="1600"/>
            </a:pPr>
            <a:r>
              <a:rPr dirty="0"/>
              <a:t>Reports have same structure every time</a:t>
            </a:r>
            <a:endParaRPr sz="1800" dirty="0"/>
          </a:p>
          <a:p>
            <a:pPr marL="285750" indent="-285750">
              <a:lnSpc>
                <a:spcPct val="80000"/>
              </a:lnSpc>
              <a:buClr>
                <a:schemeClr val="accent1"/>
              </a:buClr>
              <a:buSzPct val="68000"/>
              <a:buFont typeface="Arial"/>
              <a:buChar char="•"/>
              <a:defRPr sz="1600"/>
            </a:pPr>
            <a:r>
              <a:rPr dirty="0"/>
              <a:t>Actuaries concentrate on interpretation and narrative</a:t>
            </a:r>
            <a:endParaRPr sz="1800" dirty="0"/>
          </a:p>
          <a:p>
            <a:pPr marL="285750" indent="-285750">
              <a:lnSpc>
                <a:spcPct val="80000"/>
              </a:lnSpc>
              <a:buClr>
                <a:schemeClr val="accent1"/>
              </a:buClr>
              <a:buSzPct val="68000"/>
              <a:buFont typeface="Arial"/>
              <a:buChar char="•"/>
              <a:defRPr sz="1600"/>
            </a:pPr>
            <a:r>
              <a:rPr dirty="0"/>
              <a:t>Ad-hoc exhibits can be added to appendices and reproduced easily without adding workload</a:t>
            </a:r>
            <a:endParaRPr sz="1800" dirty="0"/>
          </a:p>
          <a:p>
            <a:pPr marL="285750" indent="-285750">
              <a:lnSpc>
                <a:spcPct val="80000"/>
              </a:lnSpc>
              <a:buClr>
                <a:schemeClr val="accent1"/>
              </a:buClr>
              <a:buSzPct val="68000"/>
              <a:buFont typeface="Arial"/>
              <a:buChar char="•"/>
              <a:defRPr sz="1600"/>
            </a:pPr>
            <a:r>
              <a:rPr dirty="0"/>
              <a:t> Reports can be output to Word, pdf, html</a:t>
            </a:r>
            <a:endParaRPr sz="1800" dirty="0"/>
          </a:p>
          <a:p>
            <a:pPr marL="285750" indent="-285750">
              <a:lnSpc>
                <a:spcPct val="80000"/>
              </a:lnSpc>
              <a:buClr>
                <a:schemeClr val="accent1"/>
              </a:buClr>
              <a:buSzPct val="68000"/>
              <a:buFont typeface="Arial"/>
              <a:buChar char="•"/>
              <a:defRPr sz="1600">
                <a:solidFill>
                  <a:srgbClr val="FF0000"/>
                </a:solidFill>
              </a:defRPr>
            </a:pPr>
            <a:r>
              <a:rPr dirty="0"/>
              <a:t>Attached in the Appendix </a:t>
            </a:r>
          </a:p>
        </p:txBody>
      </p:sp>
      <p:sp>
        <p:nvSpPr>
          <p:cNvPr id="228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https://rmarkdown.rstudio.com/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R examples  -</a:t>
            </a:r>
            <a:br/>
            <a:r>
              <a:t>R Reporting </a:t>
            </a:r>
            <a:r>
              <a:rPr>
                <a:solidFill>
                  <a:schemeClr val="accent6"/>
                </a:solidFill>
              </a:rPr>
              <a:t>RMarkdown</a:t>
            </a:r>
          </a:p>
        </p:txBody>
      </p:sp>
      <p:sp>
        <p:nvSpPr>
          <p:cNvPr id="231" name="副标题 7"/>
          <p:cNvSpPr txBox="1">
            <a:spLocks noGrp="1"/>
          </p:cNvSpPr>
          <p:nvPr>
            <p:ph type="body" idx="1"/>
          </p:nvPr>
        </p:nvSpPr>
        <p:spPr>
          <a:xfrm>
            <a:off x="516426" y="1701255"/>
            <a:ext cx="8177556" cy="362768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68000"/>
              <a:buFont typeface="Arial"/>
              <a:buChar char="•"/>
            </a:pPr>
            <a:r>
              <a:t> Open your Rstudio</a:t>
            </a:r>
          </a:p>
          <a:p>
            <a:pPr>
              <a:buClr>
                <a:schemeClr val="accent1"/>
              </a:buClr>
              <a:buSzPct val="68000"/>
              <a:buFont typeface="Arial"/>
              <a:buChar char="•"/>
            </a:pPr>
            <a:r>
              <a:t> Open this html file : </a:t>
            </a:r>
          </a:p>
          <a:p>
            <a:pPr>
              <a:defRPr i="1">
                <a:solidFill>
                  <a:srgbClr val="000000"/>
                </a:solidFill>
              </a:defRPr>
            </a:pPr>
            <a:r>
              <a:t>	R Markdown Doc 2019.html </a:t>
            </a:r>
          </a:p>
          <a:p>
            <a:pPr>
              <a:buClr>
                <a:schemeClr val="accent1"/>
              </a:buClr>
              <a:buSzPct val="68000"/>
              <a:buFont typeface="Arial"/>
              <a:buChar char="•"/>
            </a:pPr>
            <a:r>
              <a:t> Try the examples! </a:t>
            </a:r>
          </a:p>
          <a:p>
            <a:pPr>
              <a:buClr>
                <a:schemeClr val="accent1"/>
              </a:buClr>
              <a:buSzPct val="68000"/>
              <a:buFont typeface="Arial"/>
              <a:buChar char="•"/>
            </a:pPr>
            <a:r>
              <a:t> Let’s do it together !</a:t>
            </a:r>
          </a:p>
        </p:txBody>
      </p:sp>
      <p:sp>
        <p:nvSpPr>
          <p:cNvPr id="232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https://rmarkdown.rstudio.com/</a:t>
            </a:r>
          </a:p>
        </p:txBody>
      </p:sp>
      <p:pic>
        <p:nvPicPr>
          <p:cNvPr id="23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9962" y="2230438"/>
            <a:ext cx="3635376" cy="1055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片 11" descr="图片 11"/>
          <p:cNvPicPr>
            <a:picLocks noChangeAspect="1"/>
          </p:cNvPicPr>
          <p:nvPr/>
        </p:nvPicPr>
        <p:blipFill>
          <a:blip r:embed="rId3">
            <a:extLst/>
          </a:blip>
          <a:srcRect t="9588" b="50204"/>
          <a:stretch>
            <a:fillRect/>
          </a:stretch>
        </p:blipFill>
        <p:spPr>
          <a:xfrm>
            <a:off x="5758622" y="3695699"/>
            <a:ext cx="1794707" cy="176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397357" y="506995"/>
            <a:ext cx="8177556" cy="1039628"/>
          </a:xfrm>
          <a:prstGeom prst="rect">
            <a:avLst/>
          </a:prstGeom>
        </p:spPr>
        <p:txBody>
          <a:bodyPr/>
          <a:lstStyle/>
          <a:p>
            <a:r>
              <a:t>Let’s try this example together :</a:t>
            </a:r>
          </a:p>
        </p:txBody>
      </p:sp>
      <p:sp>
        <p:nvSpPr>
          <p:cNvPr id="237" name="Subtitle 2"/>
          <p:cNvSpPr txBox="1">
            <a:spLocks noGrp="1"/>
          </p:cNvSpPr>
          <p:nvPr>
            <p:ph type="body" idx="1"/>
          </p:nvPr>
        </p:nvSpPr>
        <p:spPr>
          <a:xfrm>
            <a:off x="516426" y="1701256"/>
            <a:ext cx="8177556" cy="322901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Rectangle 9"/>
          <p:cNvSpPr txBox="1"/>
          <p:nvPr/>
        </p:nvSpPr>
        <p:spPr>
          <a:xfrm>
            <a:off x="329080" y="5668552"/>
            <a:ext cx="8627762" cy="2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Source data and code : http://r-statistics.co/Top50-Ggplot2-Visualizations-MasterList-R-Code.html#top</a:t>
            </a:r>
          </a:p>
        </p:txBody>
      </p:sp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471" y="1771650"/>
            <a:ext cx="6767504" cy="3376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8481" y="1962149"/>
            <a:ext cx="4641304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聚合">
  <a:themeElements>
    <a:clrScheme name="聚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聚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聚合">
  <a:themeElements>
    <a:clrScheme name="聚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聚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783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Sans Unicode</vt:lpstr>
      <vt:lpstr>Times</vt:lpstr>
      <vt:lpstr>Trebuchet MS</vt:lpstr>
      <vt:lpstr>Verdana</vt:lpstr>
      <vt:lpstr>聚合</vt:lpstr>
      <vt:lpstr>Actuarial Data Science: R in Insurance </vt:lpstr>
      <vt:lpstr>Agenda</vt:lpstr>
      <vt:lpstr>Why R</vt:lpstr>
      <vt:lpstr>R vs Python</vt:lpstr>
      <vt:lpstr>Actuary vs Data Scientist</vt:lpstr>
      <vt:lpstr>R Examples</vt:lpstr>
      <vt:lpstr>R examples  - R Reporting RMarkdown</vt:lpstr>
      <vt:lpstr>R examples  - R Reporting RMarkdown</vt:lpstr>
      <vt:lpstr>Let’s try this example together :</vt:lpstr>
      <vt:lpstr>R examples  - Data Visualization ggplot2 </vt:lpstr>
      <vt:lpstr>R examples  - Data Visualization leaflet </vt:lpstr>
      <vt:lpstr>R examples  - Data Visualization googleVis</vt:lpstr>
      <vt:lpstr>R examples  - Data Visualization plotly</vt:lpstr>
      <vt:lpstr>R examples  - Pricing </vt:lpstr>
      <vt:lpstr>R examples  - Pricing GLM</vt:lpstr>
      <vt:lpstr>R examples  - Pricing GLM</vt:lpstr>
      <vt:lpstr>R examples  - Pricing GLM</vt:lpstr>
      <vt:lpstr>R examples  - Pricing GLM</vt:lpstr>
      <vt:lpstr>R examples  - Pricing GLM</vt:lpstr>
      <vt:lpstr>R examples  - Data Processing and Manipulation in R </vt:lpstr>
      <vt:lpstr>R examples  - Reserving ChainLadder</vt:lpstr>
      <vt:lpstr>R examples  - Reserving ChainLadder</vt:lpstr>
      <vt:lpstr>R Shiny Dashboard</vt:lpstr>
      <vt:lpstr>Resource and next steps</vt:lpstr>
      <vt:lpstr>Useful R packages/Tools</vt:lpstr>
      <vt:lpstr>Resources</vt:lpstr>
      <vt:lpstr>Appendix : Online Resources</vt:lpstr>
      <vt:lpstr>Appendix :  Popular R packages for actuaries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Actuarial Data Science: R in Insurance</dc:title>
  <dc:creator>Yuan Tian</dc:creator>
  <cp:lastModifiedBy>Yuan Tian</cp:lastModifiedBy>
  <cp:revision>5</cp:revision>
  <cp:lastPrinted>2019-11-21T09:36:48Z</cp:lastPrinted>
  <dcterms:modified xsi:type="dcterms:W3CDTF">2019-11-21T10:07:50Z</dcterms:modified>
</cp:coreProperties>
</file>