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551" r:id="rId2"/>
    <p:sldId id="544" r:id="rId3"/>
    <p:sldId id="545" r:id="rId4"/>
    <p:sldId id="546" r:id="rId5"/>
    <p:sldId id="547" r:id="rId6"/>
    <p:sldId id="535" r:id="rId7"/>
    <p:sldId id="538" r:id="rId8"/>
    <p:sldId id="539" r:id="rId9"/>
    <p:sldId id="536" r:id="rId10"/>
    <p:sldId id="537" r:id="rId11"/>
    <p:sldId id="540" r:id="rId12"/>
    <p:sldId id="542" r:id="rId13"/>
    <p:sldId id="531" r:id="rId14"/>
    <p:sldId id="528" r:id="rId15"/>
    <p:sldId id="529" r:id="rId16"/>
    <p:sldId id="522" r:id="rId17"/>
    <p:sldId id="523" r:id="rId18"/>
    <p:sldId id="524" r:id="rId19"/>
    <p:sldId id="525" r:id="rId20"/>
    <p:sldId id="526" r:id="rId21"/>
    <p:sldId id="527" r:id="rId22"/>
    <p:sldId id="541" r:id="rId23"/>
    <p:sldId id="543" r:id="rId24"/>
    <p:sldId id="530" r:id="rId25"/>
    <p:sldId id="532" r:id="rId26"/>
    <p:sldId id="534" r:id="rId27"/>
    <p:sldId id="533" r:id="rId28"/>
    <p:sldId id="549" r:id="rId29"/>
    <p:sldId id="550" r:id="rId30"/>
    <p:sldId id="548" r:id="rId31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020"/>
    <a:srgbClr val="EAE8E2"/>
    <a:srgbClr val="EB8C00"/>
    <a:srgbClr val="B6AF99"/>
    <a:srgbClr val="968C6D"/>
    <a:srgbClr val="D5D1C5"/>
    <a:srgbClr val="AA6210"/>
    <a:srgbClr val="A65810"/>
    <a:srgbClr val="A24E10"/>
    <a:srgbClr val="9E4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9901" autoAdjust="0"/>
  </p:normalViewPr>
  <p:slideViewPr>
    <p:cSldViewPr snapToObjects="1">
      <p:cViewPr varScale="1">
        <p:scale>
          <a:sx n="79" d="100"/>
          <a:sy n="79" d="100"/>
        </p:scale>
        <p:origin x="1506" y="102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-2778" y="-114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9"/>
          <p:cNvGrpSpPr/>
          <p:nvPr userDrawn="1"/>
        </p:nvGrpSpPr>
        <p:grpSpPr>
          <a:xfrm>
            <a:off x="1172508" y="6588943"/>
            <a:ext cx="1005840" cy="609600"/>
            <a:chOff x="1051560" y="6781800"/>
            <a:chExt cx="1005840" cy="609600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grpSp>
        <p:nvGrpSpPr>
          <p:cNvPr id="2" name="Group 12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126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7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8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9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0" name="Rectangle 129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2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427711" y="2149771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27711" y="4373671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4" y="2149772"/>
            <a:ext cx="4698615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1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1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427711" y="2149772"/>
            <a:ext cx="4698615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99" y="1111950"/>
            <a:ext cx="6318827" cy="88956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807499" y="2149772"/>
            <a:ext cx="6318827" cy="429954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1" smtClean="0"/>
              <a:t>Click to edit Master text styles</a:t>
            </a:r>
          </a:p>
          <a:p>
            <a:pPr lvl="1"/>
            <a:r>
              <a:rPr lang="en-GB" noProof="1" smtClean="0"/>
              <a:t>Second level</a:t>
            </a:r>
          </a:p>
          <a:p>
            <a:pPr lvl="2"/>
            <a:r>
              <a:rPr lang="en-GB" noProof="1" smtClean="0"/>
              <a:t>Third level</a:t>
            </a:r>
          </a:p>
          <a:p>
            <a:pPr lvl="3"/>
            <a:r>
              <a:rPr lang="en-GB" noProof="1" smtClean="0"/>
              <a:t>Fourth level</a:t>
            </a:r>
          </a:p>
          <a:p>
            <a:pPr lvl="4"/>
            <a:r>
              <a:rPr lang="en-GB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67074" y="2149771"/>
            <a:ext cx="3078403" cy="2075641"/>
          </a:xfrm>
        </p:spPr>
        <p:txBody>
          <a:bodyPr/>
          <a:lstStyle>
            <a:lvl1pPr>
              <a:defRPr sz="20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6803509" y="-2120209"/>
            <a:ext cx="168027" cy="6484089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2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8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6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6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600">
                <a:solidFill>
                  <a:schemeClr val="tx2"/>
                </a:solidFill>
              </a:defRPr>
            </a:lvl8pPr>
            <a:lvl9pPr>
              <a:defRPr sz="36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Colou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3200" baseline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lphaLcPeriod"/>
              <a:defRPr sz="3200" baseline="0">
                <a:solidFill>
                  <a:schemeClr val="bg1"/>
                </a:solidFill>
              </a:defRPr>
            </a:lvl7pPr>
            <a:lvl8pPr marL="685720" indent="-228574">
              <a:buClr>
                <a:schemeClr val="bg1"/>
              </a:buClr>
              <a:buFont typeface="+mj-lt"/>
              <a:buAutoNum type="romanLcPeriod"/>
              <a:defRPr sz="3200">
                <a:solidFill>
                  <a:schemeClr val="bg1"/>
                </a:solidFill>
              </a:defRPr>
            </a:lvl8pPr>
            <a:lvl9pPr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 smtClean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25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PwC  |  November 2013</a:t>
            </a:r>
            <a:endParaRPr lang="en-GB" sz="1000" noProof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 with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3"/>
          </p:nvPr>
        </p:nvSpPr>
        <p:spPr>
          <a:xfrm>
            <a:off x="567077" y="2891072"/>
            <a:ext cx="4698616" cy="35582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2030329" y="6101832"/>
            <a:ext cx="567074" cy="494200"/>
            <a:chOff x="1905000" y="5715000"/>
            <a:chExt cx="445770" cy="381000"/>
          </a:xfrm>
        </p:grpSpPr>
        <p:sp>
          <p:nvSpPr>
            <p:cNvPr id="2073" name="Rectangle 25"/>
            <p:cNvSpPr>
              <a:spLocks noChangeArrowheads="1"/>
            </p:cNvSpPr>
            <p:nvPr userDrawn="1"/>
          </p:nvSpPr>
          <p:spPr bwMode="gray">
            <a:xfrm>
              <a:off x="2293620" y="5988118"/>
              <a:ext cx="57150" cy="107882"/>
            </a:xfrm>
            <a:prstGeom prst="rect">
              <a:avLst/>
            </a:prstGeom>
            <a:solidFill>
              <a:srgbClr val="F445F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gray">
            <a:xfrm>
              <a:off x="2132171" y="5757333"/>
              <a:ext cx="44291" cy="66914"/>
            </a:xfrm>
            <a:prstGeom prst="rect">
              <a:avLst/>
            </a:prstGeom>
            <a:solidFill>
              <a:srgbClr val="F6B67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gray">
            <a:xfrm>
              <a:off x="1905000" y="5715000"/>
              <a:ext cx="227171" cy="42333"/>
            </a:xfrm>
            <a:prstGeom prst="rect">
              <a:avLst/>
            </a:prstGeom>
            <a:solidFill>
              <a:srgbClr val="F48F1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gray">
            <a:xfrm>
              <a:off x="1905000" y="5757333"/>
              <a:ext cx="227171" cy="66914"/>
            </a:xfrm>
            <a:prstGeom prst="rect">
              <a:avLst/>
            </a:prstGeom>
            <a:solidFill>
              <a:srgbClr val="EB660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gray">
            <a:xfrm>
              <a:off x="2176462" y="5824247"/>
              <a:ext cx="117158" cy="163871"/>
            </a:xfrm>
            <a:prstGeom prst="rect">
              <a:avLst/>
            </a:prstGeom>
            <a:solidFill>
              <a:srgbClr val="F3BF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gray">
            <a:xfrm>
              <a:off x="2176462" y="5988118"/>
              <a:ext cx="117158" cy="107882"/>
            </a:xfrm>
            <a:prstGeom prst="rect">
              <a:avLst/>
            </a:prstGeom>
            <a:solidFill>
              <a:srgbClr val="E934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gray">
            <a:xfrm>
              <a:off x="2132171" y="5824247"/>
              <a:ext cx="44291" cy="163871"/>
            </a:xfrm>
            <a:prstGeom prst="rect">
              <a:avLst/>
            </a:prstGeom>
            <a:solidFill>
              <a:srgbClr val="EA88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gray">
            <a:xfrm>
              <a:off x="2132171" y="5988118"/>
              <a:ext cx="44291" cy="107882"/>
            </a:xfrm>
            <a:prstGeom prst="rect">
              <a:avLst/>
            </a:prstGeom>
            <a:solidFill>
              <a:srgbClr val="E025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1" name="Freeform 33"/>
            <p:cNvSpPr>
              <a:spLocks/>
            </p:cNvSpPr>
            <p:nvPr userDrawn="1"/>
          </p:nvSpPr>
          <p:spPr bwMode="gray">
            <a:xfrm>
              <a:off x="1905000" y="5824247"/>
              <a:ext cx="227171" cy="1638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0"/>
                </a:cxn>
                <a:cxn ang="0">
                  <a:pos x="159" y="120"/>
                </a:cxn>
                <a:cxn ang="0">
                  <a:pos x="99" y="120"/>
                </a:cxn>
                <a:cxn ang="0">
                  <a:pos x="99" y="8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w="159" h="120">
                  <a:moveTo>
                    <a:pt x="0" y="0"/>
                  </a:moveTo>
                  <a:lnTo>
                    <a:pt x="159" y="0"/>
                  </a:lnTo>
                  <a:lnTo>
                    <a:pt x="159" y="120"/>
                  </a:lnTo>
                  <a:lnTo>
                    <a:pt x="99" y="120"/>
                  </a:lnTo>
                  <a:lnTo>
                    <a:pt x="99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4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gray">
            <a:xfrm>
              <a:off x="2046446" y="5988118"/>
              <a:ext cx="85725" cy="107882"/>
            </a:xfrm>
            <a:prstGeom prst="rect">
              <a:avLst/>
            </a:prstGeom>
            <a:solidFill>
              <a:srgbClr val="D614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gray">
            <a:xfrm>
              <a:off x="1905000" y="5933495"/>
              <a:ext cx="141446" cy="54624"/>
            </a:xfrm>
            <a:prstGeom prst="rect">
              <a:avLst/>
            </a:prstGeom>
            <a:solidFill>
              <a:srgbClr val="C93C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gray">
            <a:xfrm>
              <a:off x="1905000" y="5988118"/>
              <a:ext cx="141446" cy="107882"/>
            </a:xfrm>
            <a:prstGeom prst="rect">
              <a:avLst/>
            </a:prstGeom>
            <a:solidFill>
              <a:srgbClr val="C01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gray">
            <a:xfrm>
              <a:off x="2293620" y="5988118"/>
              <a:ext cx="57150" cy="107882"/>
            </a:xfrm>
            <a:prstGeom prst="rect">
              <a:avLst/>
            </a:prstGeom>
            <a:solidFill>
              <a:srgbClr val="F445F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gray">
            <a:xfrm>
              <a:off x="2132171" y="5757333"/>
              <a:ext cx="44291" cy="66914"/>
            </a:xfrm>
            <a:prstGeom prst="rect">
              <a:avLst/>
            </a:prstGeom>
            <a:solidFill>
              <a:srgbClr val="F6B67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gray">
            <a:xfrm>
              <a:off x="1905000" y="5715000"/>
              <a:ext cx="227171" cy="42333"/>
            </a:xfrm>
            <a:prstGeom prst="rect">
              <a:avLst/>
            </a:prstGeom>
            <a:solidFill>
              <a:srgbClr val="F48F1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gray">
            <a:xfrm>
              <a:off x="1905000" y="5757333"/>
              <a:ext cx="227171" cy="66914"/>
            </a:xfrm>
            <a:prstGeom prst="rect">
              <a:avLst/>
            </a:prstGeom>
            <a:solidFill>
              <a:srgbClr val="EB660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gray">
            <a:xfrm>
              <a:off x="2176462" y="5824247"/>
              <a:ext cx="117158" cy="163871"/>
            </a:xfrm>
            <a:prstGeom prst="rect">
              <a:avLst/>
            </a:prstGeom>
            <a:solidFill>
              <a:srgbClr val="F3BF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gray">
            <a:xfrm>
              <a:off x="2176462" y="5988118"/>
              <a:ext cx="117158" cy="107882"/>
            </a:xfrm>
            <a:prstGeom prst="rect">
              <a:avLst/>
            </a:prstGeom>
            <a:solidFill>
              <a:srgbClr val="E934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gray">
            <a:xfrm>
              <a:off x="2132171" y="5824247"/>
              <a:ext cx="44291" cy="163871"/>
            </a:xfrm>
            <a:prstGeom prst="rect">
              <a:avLst/>
            </a:prstGeom>
            <a:solidFill>
              <a:srgbClr val="EA88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gray">
            <a:xfrm>
              <a:off x="2132171" y="5988118"/>
              <a:ext cx="44291" cy="107882"/>
            </a:xfrm>
            <a:prstGeom prst="rect">
              <a:avLst/>
            </a:prstGeom>
            <a:solidFill>
              <a:srgbClr val="E025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>
              <a:off x="1905000" y="5824247"/>
              <a:ext cx="227171" cy="1638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0"/>
                </a:cxn>
                <a:cxn ang="0">
                  <a:pos x="159" y="120"/>
                </a:cxn>
                <a:cxn ang="0">
                  <a:pos x="99" y="120"/>
                </a:cxn>
                <a:cxn ang="0">
                  <a:pos x="99" y="8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w="159" h="120">
                  <a:moveTo>
                    <a:pt x="0" y="0"/>
                  </a:moveTo>
                  <a:lnTo>
                    <a:pt x="159" y="0"/>
                  </a:lnTo>
                  <a:lnTo>
                    <a:pt x="159" y="120"/>
                  </a:lnTo>
                  <a:lnTo>
                    <a:pt x="99" y="120"/>
                  </a:lnTo>
                  <a:lnTo>
                    <a:pt x="99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4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gray">
            <a:xfrm>
              <a:off x="2046446" y="5988118"/>
              <a:ext cx="85725" cy="107882"/>
            </a:xfrm>
            <a:prstGeom prst="rect">
              <a:avLst/>
            </a:prstGeom>
            <a:solidFill>
              <a:srgbClr val="D614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gray">
            <a:xfrm>
              <a:off x="1905000" y="5933495"/>
              <a:ext cx="141446" cy="54624"/>
            </a:xfrm>
            <a:prstGeom prst="rect">
              <a:avLst/>
            </a:prstGeom>
            <a:solidFill>
              <a:srgbClr val="C93C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gray">
            <a:xfrm>
              <a:off x="1905000" y="5988118"/>
              <a:ext cx="141446" cy="107882"/>
            </a:xfrm>
            <a:prstGeom prst="rect">
              <a:avLst/>
            </a:prstGeom>
            <a:solidFill>
              <a:srgbClr val="C01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cxnSp>
        <p:nvCxnSpPr>
          <p:cNvPr id="141" name="Shape 140"/>
          <p:cNvCxnSpPr/>
          <p:nvPr/>
        </p:nvCxnSpPr>
        <p:spPr>
          <a:xfrm rot="5400000" flipH="1" flipV="1">
            <a:off x="5983417" y="-2918824"/>
            <a:ext cx="168027" cy="809782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3" name="Group 45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48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9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58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9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0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1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2" name="Rectangle 61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4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712894" y="3276547"/>
            <a:ext cx="1069340" cy="84014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 noProof="0" smtClean="0"/>
              <a:t>Click icon to add picture</a:t>
            </a:r>
            <a:endParaRPr lang="en-GB" noProof="0"/>
          </a:p>
        </p:txBody>
      </p:sp>
      <p:grpSp>
        <p:nvGrpSpPr>
          <p:cNvPr id="3" name="Group 31"/>
          <p:cNvGrpSpPr/>
          <p:nvPr/>
        </p:nvGrpSpPr>
        <p:grpSpPr>
          <a:xfrm>
            <a:off x="571961" y="3115242"/>
            <a:ext cx="1414738" cy="166726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4" name="Group 52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54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5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86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7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8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9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0" name="Rectangle 89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2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3" name="Group 41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43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66" name="Picture Placeholder 65"/>
          <p:cNvSpPr>
            <a:spLocks noGrp="1"/>
          </p:cNvSpPr>
          <p:nvPr>
            <p:ph type="pic" sz="quarter" idx="11"/>
          </p:nvPr>
        </p:nvSpPr>
        <p:spPr>
          <a:xfrm>
            <a:off x="2025265" y="3113461"/>
            <a:ext cx="7452976" cy="3484111"/>
          </a:xfrm>
        </p:spPr>
        <p:txBody>
          <a:bodyPr/>
          <a:lstStyle/>
          <a:p>
            <a:r>
              <a:rPr lang="en-GB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8643832" y="963691"/>
            <a:ext cx="2049568" cy="5633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025265" y="1"/>
            <a:ext cx="6642870" cy="9636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025265" y="963691"/>
            <a:ext cx="6642870" cy="5633882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grpSp>
        <p:nvGrpSpPr>
          <p:cNvPr id="2" name="Group 15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>
                <a:solidFill>
                  <a:schemeClr val="tx2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7074" y="6449314"/>
            <a:ext cx="4860636" cy="741300"/>
          </a:xfrm>
        </p:spPr>
        <p:txBody>
          <a:bodyPr anchor="b"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6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perienc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93400" cy="756126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59642" y="3261933"/>
            <a:ext cx="9974118" cy="723922"/>
          </a:xfrm>
        </p:spPr>
        <p:txBody>
          <a:bodyPr anchor="t"/>
          <a:lstStyle>
            <a:lvl1pPr algn="ctr">
              <a:defRPr sz="374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8A74-B7BE-48ED-BC19-B5786D684697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389" y="6914202"/>
            <a:ext cx="6145957" cy="108043"/>
          </a:xfrm>
        </p:spPr>
        <p:txBody>
          <a:bodyPr vert="horz" lIns="0" tIns="0" rIns="0" bIns="0" rtlCol="0" anchor="ctr">
            <a:spAutoFit/>
          </a:bodyPr>
          <a:lstStyle>
            <a:lvl1pPr marL="0" algn="l" defTabSz="1069299" rtl="0" eaLnBrk="1" latinLnBrk="0" hangingPunct="1">
              <a:defRPr lang="en-US" sz="702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Confidential information for the sole benefit and use of PwC’s client.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64802" y="7057451"/>
            <a:ext cx="2993594" cy="1080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2" dirty="0" smtClean="0">
                <a:solidFill>
                  <a:schemeClr val="bg1"/>
                </a:solidFill>
              </a:rPr>
              <a:t>PwC’s Digital</a:t>
            </a:r>
            <a:r>
              <a:rPr lang="en-US" sz="702" baseline="0" dirty="0" smtClean="0">
                <a:solidFill>
                  <a:schemeClr val="bg1"/>
                </a:solidFill>
              </a:rPr>
              <a:t> Services</a:t>
            </a:r>
            <a:endParaRPr lang="en-US" sz="702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 rot="16200000">
            <a:off x="5346700" y="2755406"/>
            <a:ext cx="0" cy="66555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02005" y="2496637"/>
            <a:ext cx="9089390" cy="316716"/>
          </a:xfrm>
        </p:spPr>
        <p:txBody>
          <a:bodyPr anchor="t" anchorCtr="0"/>
          <a:lstStyle>
            <a:lvl1pPr marL="0" indent="0" algn="ctr">
              <a:buNone/>
              <a:defRPr sz="1637">
                <a:solidFill>
                  <a:schemeClr val="bg1"/>
                </a:solidFill>
                <a:latin typeface="+mj-lt"/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38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3"/>
            <a:ext cx="4690514" cy="42995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35815" y="2149772"/>
            <a:ext cx="4690512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3078403" cy="42995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807499" y="2149772"/>
            <a:ext cx="3078403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2149770"/>
            <a:ext cx="3078403" cy="4299543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4698615" cy="2075640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427711" y="2149771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3"/>
            <a:ext cx="4698615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427711" y="4373671"/>
            <a:ext cx="4698615" cy="207564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3078403" cy="2075640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807499" y="21497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21497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67074" y="4373671"/>
            <a:ext cx="3078403" cy="207564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3807499" y="4373671"/>
            <a:ext cx="3078403" cy="207564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7047923" y="4373671"/>
            <a:ext cx="3078403" cy="207564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3632371"/>
            <a:ext cx="4698615" cy="28169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27711" y="3632371"/>
            <a:ext cx="4698615" cy="28169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4" y="2149772"/>
            <a:ext cx="9559252" cy="13343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047923" y="21497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43736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5" y="2149772"/>
            <a:ext cx="6318827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1"/>
            <a:ext cx="3078403" cy="20756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807499" y="2149772"/>
            <a:ext cx="6318827" cy="4299542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 smtClean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January 2012</a:t>
            </a:r>
            <a:endParaRPr lang="en-GB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02005" y="2512802"/>
            <a:ext cx="9089390" cy="647870"/>
          </a:xfrm>
        </p:spPr>
        <p:txBody>
          <a:bodyPr/>
          <a:lstStyle/>
          <a:p>
            <a:r>
              <a:rPr lang="en-US" sz="4210" dirty="0" smtClean="0"/>
              <a:t>Lesson 4</a:t>
            </a:r>
            <a:endParaRPr lang="en-US" sz="4210" dirty="0"/>
          </a:p>
        </p:txBody>
      </p:sp>
      <p:cxnSp>
        <p:nvCxnSpPr>
          <p:cNvPr id="21" name="Straight Connector 20"/>
          <p:cNvCxnSpPr/>
          <p:nvPr/>
        </p:nvCxnSpPr>
        <p:spPr bwMode="white">
          <a:xfrm rot="16200000">
            <a:off x="5346700" y="2897006"/>
            <a:ext cx="0" cy="66555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Logistic Regression – So how do we squash the LR output?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1990655"/>
            <a:ext cx="6134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913620"/>
          </a:xfrm>
        </p:spPr>
        <p:txBody>
          <a:bodyPr/>
          <a:lstStyle/>
          <a:p>
            <a:r>
              <a:rPr lang="en-SG" dirty="0" smtClean="0"/>
              <a:t>Logistic Regression – The Decision Boundary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26" name="Picture 2" descr="Image result for logistic regression decision bound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836415"/>
            <a:ext cx="7279357" cy="50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913620"/>
          </a:xfrm>
        </p:spPr>
        <p:txBody>
          <a:bodyPr/>
          <a:lstStyle/>
          <a:p>
            <a:r>
              <a:rPr lang="en-SG" dirty="0" smtClean="0"/>
              <a:t>Logistic Regression – Disadvantages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2" descr="https://cdn-images-1.medium.com/max/1600/0*axBiAFzo3M48A1x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908423"/>
            <a:ext cx="7417642" cy="49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 </a:t>
            </a:r>
            <a:r>
              <a:rPr lang="en-SG" dirty="0"/>
              <a:t>Decision </a:t>
            </a:r>
            <a:r>
              <a:rPr lang="en-SG" dirty="0" smtClean="0"/>
              <a:t>Tree (ID3</a:t>
            </a:r>
            <a:r>
              <a:rPr lang="en-SG" dirty="0"/>
              <a:t>, C4.5, </a:t>
            </a:r>
            <a:r>
              <a:rPr lang="en-SG" dirty="0" smtClean="0"/>
              <a:t>CART)?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000" dirty="0"/>
              <a:t>Decision Trees (DTs) are a non-parametric supervised learning method used for classification and regression. Decision trees learn from data to approximate a sine curve with a set of if-then-else decision rules. The deeper the tree, the more complex the decision rules and the fitter the model.</a:t>
            </a:r>
          </a:p>
          <a:p>
            <a:endParaRPr lang="en-SG" sz="2000" dirty="0"/>
          </a:p>
          <a:p>
            <a:r>
              <a:rPr lang="en-SG" sz="2000" dirty="0"/>
              <a:t>Decision tree builds classification or regression models in the form of a tree structure. It breaks down a data set into smaller and smaller subsets while at the same time an associated decision tree is incrementally developed. The final result is a tree with decision nodes and leaf nodes. A decision node has two or more branches. Leaf node represents a classification or decision. The topmost decision node in a tree which corresponds to the best predictor called root node. Decision trees can handle both categorical and numerical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Decision Tree?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30276" y="2372161"/>
            <a:ext cx="8236010" cy="42995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Decision tress often mimic the human level thinking so its so simple to understand the data and make some good interpretations.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Decision </a:t>
            </a:r>
            <a:r>
              <a:rPr lang="en-SG" sz="2400" dirty="0"/>
              <a:t>trees actually make you see the logic for the data to interpret(not like black box algorithms like SVM</a:t>
            </a:r>
            <a:r>
              <a:rPr lang="en-SG" sz="2400" dirty="0" smtClean="0"/>
              <a:t>, NN, etc</a:t>
            </a:r>
            <a:r>
              <a:rPr lang="en-SG" sz="2400" dirty="0"/>
              <a:t>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– The Intuition behind the model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Perform top-down, greedy search through the space of possible decision trees.</a:t>
            </a:r>
          </a:p>
          <a:p>
            <a:pPr>
              <a:spcAft>
                <a:spcPts val="900"/>
              </a:spcAft>
            </a:pPr>
            <a:endParaRPr lang="en-SG" dirty="0" smtClean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r>
              <a:rPr lang="en-SG" dirty="0" smtClean="0">
                <a:latin typeface="Georgia" pitchFamily="18" charset="0"/>
              </a:rPr>
              <a:t>Best split is </a:t>
            </a:r>
            <a:r>
              <a:rPr lang="en-SG" dirty="0">
                <a:latin typeface="Georgia" pitchFamily="18" charset="0"/>
              </a:rPr>
              <a:t>chosen </a:t>
            </a:r>
            <a:r>
              <a:rPr lang="en-SG" dirty="0" smtClean="0">
                <a:latin typeface="Georgia" pitchFamily="18" charset="0"/>
              </a:rPr>
              <a:t>based on the feature with </a:t>
            </a:r>
            <a:r>
              <a:rPr lang="en-SG" dirty="0">
                <a:latin typeface="Georgia" pitchFamily="18" charset="0"/>
              </a:rPr>
              <a:t>the highest information gain in ID3</a:t>
            </a:r>
          </a:p>
          <a:p>
            <a:pPr>
              <a:spcAft>
                <a:spcPts val="900"/>
              </a:spcAft>
            </a:pPr>
            <a:endParaRPr lang="en-SG" dirty="0" smtClean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In order to define information gain precisely, we begin by defining a measure commonly used in information theory, called entropy that characterizes the (</a:t>
            </a:r>
            <a:r>
              <a:rPr lang="en-SG" dirty="0" err="1">
                <a:latin typeface="Georgia" pitchFamily="18" charset="0"/>
              </a:rPr>
              <a:t>im</a:t>
            </a:r>
            <a:r>
              <a:rPr lang="en-SG" dirty="0">
                <a:latin typeface="Georgia" pitchFamily="18" charset="0"/>
              </a:rPr>
              <a:t>)purity of an arbitrary collection of examples.</a:t>
            </a:r>
          </a:p>
          <a:p>
            <a:pPr>
              <a:spcAft>
                <a:spcPts val="900"/>
              </a:spcAft>
            </a:pPr>
            <a:endParaRPr lang="en-SG" sz="20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 smtClean="0">
                <a:latin typeface="Georgia" pitchFamily="18" charset="0"/>
              </a:rPr>
              <a:t>So what is the metric with which we determine impurity?</a:t>
            </a:r>
          </a:p>
          <a:p>
            <a:pPr>
              <a:spcAft>
                <a:spcPts val="900"/>
              </a:spcAft>
            </a:pPr>
            <a:r>
              <a:rPr lang="en-SG" dirty="0" err="1" smtClean="0">
                <a:latin typeface="Georgia" pitchFamily="18" charset="0"/>
              </a:rPr>
              <a:t>Ans</a:t>
            </a:r>
            <a:r>
              <a:rPr lang="en-SG" dirty="0" smtClean="0">
                <a:latin typeface="Georgia" pitchFamily="18" charset="0"/>
              </a:rPr>
              <a:t>: Entropy</a:t>
            </a:r>
            <a:endParaRPr lang="en-SG" dirty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endParaRPr lang="en-SG" sz="2000" dirty="0" smtClean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76" y="3581312"/>
            <a:ext cx="2990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04" y="3132559"/>
            <a:ext cx="5841104" cy="23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64" y="2484487"/>
            <a:ext cx="6334125" cy="316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7318" y="5868863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 smtClean="0">
                <a:latin typeface="Georgia" pitchFamily="18" charset="0"/>
              </a:rPr>
              <a:t>Do the same for Temp and Humidity…</a:t>
            </a:r>
            <a:endParaRPr lang="en-SG" sz="20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Machine Learning?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800" dirty="0"/>
              <a:t> </a:t>
            </a:r>
            <a:r>
              <a:rPr lang="en-SG" sz="2800" dirty="0" smtClean="0"/>
              <a:t>“A </a:t>
            </a:r>
            <a:r>
              <a:rPr lang="en-SG" sz="2800" dirty="0"/>
              <a:t>machine is said to learn from experience E with respect to some class of tasks T and performance measure P if its performance at tasks in T, as measured by P, improves with experience E</a:t>
            </a:r>
            <a:r>
              <a:rPr lang="en-SG" sz="2800" dirty="0" smtClean="0"/>
              <a:t>.”</a:t>
            </a:r>
          </a:p>
          <a:p>
            <a:endParaRPr lang="en-SG" sz="2800" dirty="0" smtClean="0"/>
          </a:p>
          <a:p>
            <a:r>
              <a:rPr lang="en-SG" sz="1600" dirty="0" smtClean="0"/>
              <a:t>Mitchell</a:t>
            </a:r>
            <a:r>
              <a:rPr lang="en-SG" sz="1600" dirty="0"/>
              <a:t>, Tom. (1997).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34" y="2780481"/>
            <a:ext cx="6572250" cy="2800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 smtClean="0">
                <a:latin typeface="Georgia" pitchFamily="18" charset="0"/>
              </a:rPr>
              <a:t>Pick feature with the highest information gain.</a:t>
            </a:r>
            <a:endParaRPr lang="en-SG" dirty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endParaRPr lang="en-SG" sz="20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(ID3 Algorithm)– Worked example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70436" y="2107578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 smtClean="0">
                <a:latin typeface="Georgia" pitchFamily="18" charset="0"/>
              </a:rPr>
              <a:t>Final Decision Tree will look like this</a:t>
            </a:r>
            <a:endParaRPr lang="en-SG" sz="2000" dirty="0" smtClean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42" y="2654980"/>
            <a:ext cx="5805705" cy="39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– The Decision Boundary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89" y="1836415"/>
            <a:ext cx="6336704" cy="48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Trees – The Decision Boundary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052" name="Picture 4" descr="https://cdn-images-1.medium.com/max/1600/0*pwKhZNCOGmArjo3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2021595"/>
            <a:ext cx="5904656" cy="45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724465"/>
          </a:xfrm>
        </p:spPr>
        <p:txBody>
          <a:bodyPr/>
          <a:lstStyle/>
          <a:p>
            <a:r>
              <a:rPr lang="en-SG" dirty="0" smtClean="0"/>
              <a:t>What are Random Forests?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000" dirty="0"/>
              <a:t>The fundamental idea behind a random forest is to combine many decision trees into a single model. Individually, predictions made by decision trees (or humans) may not be accurate, but combined together, the predictions will be closer to the mark on average</a:t>
            </a:r>
            <a:r>
              <a:rPr lang="en-SG" sz="2000" dirty="0" smtClean="0"/>
              <a:t>.</a:t>
            </a:r>
          </a:p>
          <a:p>
            <a:endParaRPr lang="en-SG" sz="2000" dirty="0"/>
          </a:p>
          <a:p>
            <a:r>
              <a:rPr lang="en-SG" sz="2000" dirty="0"/>
              <a:t>Why the name ‘random forest?’ Well, much as people might rely on different sources to make a prediction, each decision tree in the forest considers a random subset of features when forming questions and only has access to a random set of the training data points. This increases diversity in the forest leading to more robust overall predictions and the name ‘random forest.’ When it comes time to make a prediction, the random forest takes an average of all the individual decision tree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724465"/>
          </a:xfrm>
        </p:spPr>
        <p:txBody>
          <a:bodyPr/>
          <a:lstStyle/>
          <a:p>
            <a:r>
              <a:rPr lang="en-SG" dirty="0" smtClean="0"/>
              <a:t>What are Random Forests?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980431"/>
            <a:ext cx="6679338" cy="46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Random Forest – The intuition behind the model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Random Forest – How does it work?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 descr="Random Forest classifi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196455"/>
            <a:ext cx="6428756" cy="39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Random Forest – </a:t>
            </a:r>
            <a:r>
              <a:rPr lang="en-SG" dirty="0"/>
              <a:t>T</a:t>
            </a:r>
            <a:r>
              <a:rPr lang="en-SG" dirty="0" smtClean="0"/>
              <a:t>he Decision Boundary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987242"/>
            <a:ext cx="5832648" cy="48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Random Forest – </a:t>
            </a:r>
            <a:r>
              <a:rPr lang="en-SG" dirty="0"/>
              <a:t>T</a:t>
            </a:r>
            <a:r>
              <a:rPr lang="en-SG" dirty="0" smtClean="0"/>
              <a:t>he Decision Boundary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2844527"/>
            <a:ext cx="8779963" cy="26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General types of Machine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2556495"/>
            <a:ext cx="7519258" cy="35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study of decision boundaries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4098" name="Picture 2" descr="../../_images/sphx_glr_plot_classifier_comparison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4" y="2556495"/>
            <a:ext cx="10284392" cy="34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Supervised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18" y="1980431"/>
            <a:ext cx="63531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11" y="3592239"/>
            <a:ext cx="6099322" cy="29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Unsupervised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" y="2700511"/>
            <a:ext cx="637222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95" y="2700511"/>
            <a:ext cx="3520071" cy="27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Logistic Regression?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7074" y="1709158"/>
            <a:ext cx="9559252" cy="1661644"/>
          </a:xfrm>
        </p:spPr>
        <p:txBody>
          <a:bodyPr/>
          <a:lstStyle/>
          <a:p>
            <a:r>
              <a:rPr lang="en-SG" sz="2000" dirty="0"/>
              <a:t>Logistic regression is an avatar of the regression model and transforms the regression model into a classifier</a:t>
            </a:r>
            <a:r>
              <a:rPr lang="en-SG" sz="2000" dirty="0" smtClean="0"/>
              <a:t>. It is </a:t>
            </a:r>
            <a:r>
              <a:rPr lang="en-SG" sz="2000" dirty="0"/>
              <a:t>not an algorithm for regression problems, where you want to predict a continuous outcome. Instead, Logistic Regression is the go-to method for binary classification. It gives you a discrete binary outcome between 0 and 1</a:t>
            </a:r>
            <a:r>
              <a:rPr lang="en-SG" sz="2000" dirty="0" smtClean="0"/>
              <a:t>. </a:t>
            </a:r>
            <a:endParaRPr lang="en-SG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 descr="linearly_separable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6" y="3780631"/>
            <a:ext cx="2857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868" y="5275255"/>
            <a:ext cx="3600400" cy="4124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 smtClean="0"/>
              <a:t>This is the Linear Discriminant</a:t>
            </a:r>
            <a:endParaRPr lang="en-SG" sz="20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706740" y="5481463"/>
            <a:ext cx="1152128" cy="45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296720" y="3992248"/>
            <a:ext cx="1146324" cy="359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 smtClean="0"/>
              <a:t>Survived</a:t>
            </a:r>
            <a:endParaRPr lang="en-SG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90316" y="5493597"/>
            <a:ext cx="648072" cy="359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 smtClean="0"/>
              <a:t>Dead</a:t>
            </a:r>
            <a:endParaRPr lang="en-SG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94772" y="4172157"/>
            <a:ext cx="1301948" cy="4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538388" y="5555122"/>
            <a:ext cx="1368152" cy="11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433731" y="6755377"/>
            <a:ext cx="5910362" cy="672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 smtClean="0">
                <a:solidFill>
                  <a:srgbClr val="FF0000"/>
                </a:solidFill>
              </a:rPr>
              <a:t>Note: It is always a good idea to use Logistic Regression to get to your baseline accuracy ASAP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Logistic Regression – The Intuition behind the model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Logistic Regression?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Incredibly </a:t>
            </a:r>
            <a:r>
              <a:rPr lang="en-SG" sz="2000" dirty="0"/>
              <a:t>easy to </a:t>
            </a:r>
            <a:r>
              <a:rPr lang="en-SG" sz="2000" dirty="0" smtClean="0"/>
              <a:t>implement</a:t>
            </a:r>
          </a:p>
          <a:p>
            <a:pPr marL="114326" indent="-34290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Very </a:t>
            </a:r>
            <a:r>
              <a:rPr lang="en-SG" sz="2000" dirty="0"/>
              <a:t>efficient to </a:t>
            </a:r>
            <a:r>
              <a:rPr lang="en-SG" sz="2000" dirty="0" smtClean="0"/>
              <a:t>train</a:t>
            </a:r>
          </a:p>
          <a:p>
            <a:pPr marL="114326" indent="-34290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Easily interpretable </a:t>
            </a:r>
            <a:endParaRPr lang="en-SG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33730" y="6491375"/>
            <a:ext cx="6585377" cy="672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 smtClean="0">
                <a:solidFill>
                  <a:srgbClr val="FF0000"/>
                </a:solidFill>
              </a:rPr>
              <a:t>Note: Provided the classes are linearly separable! If not, consider other workarounds. *Not in scope for today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Logistic Regression?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0" y="2340471"/>
            <a:ext cx="8782625" cy="36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7592</TotalTime>
  <Words>823</Words>
  <Application>Microsoft Office PowerPoint</Application>
  <PresentationFormat>Custom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Georgia</vt:lpstr>
      <vt:lpstr>~2997995</vt:lpstr>
      <vt:lpstr>Applied Machine Learning</vt:lpstr>
      <vt:lpstr>What is Machine Learning?</vt:lpstr>
      <vt:lpstr>General types of Machine Learning</vt:lpstr>
      <vt:lpstr>Supervised Learning</vt:lpstr>
      <vt:lpstr>Unsupervised Learning</vt:lpstr>
      <vt:lpstr>What is Logistic Regression?</vt:lpstr>
      <vt:lpstr>Logistic Regression – The Intuition behind the model</vt:lpstr>
      <vt:lpstr>Why Logistic Regression?</vt:lpstr>
      <vt:lpstr>What is Logistic Regression?</vt:lpstr>
      <vt:lpstr>Logistic Regression – So how do we squash the LR output?</vt:lpstr>
      <vt:lpstr>Logistic Regression – The Decision Boundary</vt:lpstr>
      <vt:lpstr>Logistic Regression – Disadvantages</vt:lpstr>
      <vt:lpstr>What is a Decision Tree (ID3, C4.5, CART)?</vt:lpstr>
      <vt:lpstr>Why Decision Tree?</vt:lpstr>
      <vt:lpstr>Decision Trees – The Intuition behind the model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– The Decision Boundary</vt:lpstr>
      <vt:lpstr>Decision Trees – The Decision Boundary</vt:lpstr>
      <vt:lpstr>What are Random Forests?</vt:lpstr>
      <vt:lpstr>What are Random Forests?</vt:lpstr>
      <vt:lpstr>Random Forest – The intuition behind the model</vt:lpstr>
      <vt:lpstr>Random Forest – How does it work?</vt:lpstr>
      <vt:lpstr>Random Forest – The Decision Boundary</vt:lpstr>
      <vt:lpstr>Random Forest – The Decision Boundary</vt:lpstr>
      <vt:lpstr>A study of decision boundaries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Elements</dc:title>
  <dc:subject>Editable graphics for PPT</dc:subject>
  <dc:creator>Kampen, Peter van</dc:creator>
  <cp:lastModifiedBy>Karthikan Selvaraj</cp:lastModifiedBy>
  <cp:revision>406</cp:revision>
  <cp:lastPrinted>2013-07-09T14:15:42Z</cp:lastPrinted>
  <dcterms:created xsi:type="dcterms:W3CDTF">2011-01-21T13:45:18Z</dcterms:created>
  <dcterms:modified xsi:type="dcterms:W3CDTF">2018-09-20T11:34:44Z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create by">
    <vt:lpwstr>PwC</vt:lpwstr>
  </property>
  <property fmtid="{D5CDD505-2E9C-101B-9397-08002B2CF9AE}" pid="3" name="TB template version">
    <vt:lpwstr>6</vt:lpwstr>
  </property>
  <property fmtid="{D5CDD505-2E9C-101B-9397-08002B2CF9AE}" pid="4" name="TB template type">
    <vt:lpwstr>Report</vt:lpwstr>
  </property>
  <property fmtid="{D5CDD505-2E9C-101B-9397-08002B2CF9AE}" pid="5" name="Template version">
    <vt:lpwstr>1</vt:lpwstr>
  </property>
</Properties>
</file>