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551" r:id="rId2"/>
    <p:sldId id="544" r:id="rId3"/>
    <p:sldId id="545" r:id="rId4"/>
    <p:sldId id="546" r:id="rId5"/>
    <p:sldId id="547" r:id="rId6"/>
    <p:sldId id="535" r:id="rId7"/>
    <p:sldId id="538" r:id="rId8"/>
    <p:sldId id="539" r:id="rId9"/>
    <p:sldId id="536" r:id="rId10"/>
    <p:sldId id="537" r:id="rId11"/>
    <p:sldId id="540" r:id="rId12"/>
    <p:sldId id="542" r:id="rId13"/>
    <p:sldId id="531" r:id="rId14"/>
    <p:sldId id="528" r:id="rId15"/>
    <p:sldId id="529" r:id="rId16"/>
    <p:sldId id="522" r:id="rId17"/>
    <p:sldId id="523" r:id="rId18"/>
    <p:sldId id="524" r:id="rId19"/>
    <p:sldId id="525" r:id="rId20"/>
    <p:sldId id="526" r:id="rId21"/>
    <p:sldId id="527" r:id="rId22"/>
    <p:sldId id="541" r:id="rId23"/>
    <p:sldId id="543" r:id="rId24"/>
    <p:sldId id="530" r:id="rId25"/>
    <p:sldId id="532" r:id="rId26"/>
    <p:sldId id="534" r:id="rId27"/>
    <p:sldId id="533" r:id="rId28"/>
    <p:sldId id="549" r:id="rId29"/>
    <p:sldId id="550" r:id="rId30"/>
    <p:sldId id="548" r:id="rId31"/>
  </p:sldIdLst>
  <p:sldSz cx="10693400" cy="7561263"/>
  <p:notesSz cx="6718300" cy="9855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orient="horz" pos="4530">
          <p15:clr>
            <a:srgbClr val="A4A3A4"/>
          </p15:clr>
        </p15:guide>
        <p15:guide id="3" orient="horz" pos="607">
          <p15:clr>
            <a:srgbClr val="A4A3A4"/>
          </p15:clr>
        </p15:guide>
        <p15:guide id="4" orient="horz" pos="700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4063">
          <p15:clr>
            <a:srgbClr val="A4A3A4"/>
          </p15:clr>
        </p15:guide>
        <p15:guide id="7" orient="horz" pos="2662">
          <p15:clr>
            <a:srgbClr val="A4A3A4"/>
          </p15:clr>
        </p15:guide>
        <p15:guide id="8" orient="horz" pos="2755">
          <p15:clr>
            <a:srgbClr val="A4A3A4"/>
          </p15:clr>
        </p15:guide>
        <p15:guide id="9" orient="horz" pos="1261">
          <p15:clr>
            <a:srgbClr val="A4A3A4"/>
          </p15:clr>
        </p15:guide>
        <p15:guide id="10" orient="horz" pos="1354">
          <p15:clr>
            <a:srgbClr val="A4A3A4"/>
          </p15:clr>
        </p15:guide>
        <p15:guide id="11" pos="357">
          <p15:clr>
            <a:srgbClr val="A4A3A4"/>
          </p15:clr>
        </p15:guide>
        <p15:guide id="12" pos="6379">
          <p15:clr>
            <a:srgbClr val="A4A3A4"/>
          </p15:clr>
        </p15:guide>
        <p15:guide id="13" pos="3419">
          <p15:clr>
            <a:srgbClr val="A4A3A4"/>
          </p15:clr>
        </p15:guide>
        <p15:guide id="14" pos="3317">
          <p15:clr>
            <a:srgbClr val="A4A3A4"/>
          </p15:clr>
        </p15:guide>
        <p15:guide id="15" pos="4338">
          <p15:clr>
            <a:srgbClr val="A4A3A4"/>
          </p15:clr>
        </p15:guide>
        <p15:guide id="16" pos="4440">
          <p15:clr>
            <a:srgbClr val="A4A3A4"/>
          </p15:clr>
        </p15:guide>
        <p15:guide id="17" pos="2398">
          <p15:clr>
            <a:srgbClr val="A4A3A4"/>
          </p15:clr>
        </p15:guide>
        <p15:guide id="18" pos="2296">
          <p15:clr>
            <a:srgbClr val="A4A3A4"/>
          </p15:clr>
        </p15:guide>
        <p15:guide id="19" pos="1276">
          <p15:clr>
            <a:srgbClr val="A4A3A4"/>
          </p15:clr>
        </p15:guide>
        <p15:guide id="20" pos="1378">
          <p15:clr>
            <a:srgbClr val="A4A3A4"/>
          </p15:clr>
        </p15:guide>
        <p15:guide id="21" pos="5460">
          <p15:clr>
            <a:srgbClr val="A4A3A4"/>
          </p15:clr>
        </p15:guide>
        <p15:guide id="22" pos="5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020"/>
    <a:srgbClr val="EAE8E2"/>
    <a:srgbClr val="EB8C00"/>
    <a:srgbClr val="B6AF99"/>
    <a:srgbClr val="968C6D"/>
    <a:srgbClr val="D5D1C5"/>
    <a:srgbClr val="AA6210"/>
    <a:srgbClr val="A65810"/>
    <a:srgbClr val="A24E10"/>
    <a:srgbClr val="9E4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9901" autoAdjust="0"/>
  </p:normalViewPr>
  <p:slideViewPr>
    <p:cSldViewPr snapToObjects="1">
      <p:cViewPr varScale="1">
        <p:scale>
          <a:sx n="74" d="100"/>
          <a:sy n="74" d="100"/>
        </p:scale>
        <p:origin x="1579" y="72"/>
      </p:cViewPr>
      <p:guideLst>
        <p:guide orient="horz" pos="420"/>
        <p:guide orient="horz" pos="4530"/>
        <p:guide orient="horz" pos="607"/>
        <p:guide orient="horz" pos="700"/>
        <p:guide orient="horz" pos="4156"/>
        <p:guide orient="horz" pos="4063"/>
        <p:guide orient="horz" pos="2662"/>
        <p:guide orient="horz" pos="2755"/>
        <p:guide orient="horz" pos="1261"/>
        <p:guide orient="horz" pos="1354"/>
        <p:guide pos="357"/>
        <p:guide pos="6379"/>
        <p:guide pos="3419"/>
        <p:guide pos="3317"/>
        <p:guide pos="4338"/>
        <p:guide pos="4440"/>
        <p:guide pos="2398"/>
        <p:guide pos="2296"/>
        <p:guide pos="1276"/>
        <p:guide pos="1378"/>
        <p:guide pos="5460"/>
        <p:guide pos="53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-2778" y="-114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E0E5718D-064E-42C1-91CB-2226096DD678}" type="datetimeFigureOut">
              <a:rPr lang="en-GB" smtClean="0"/>
              <a:pPr/>
              <a:t>21/11/2019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2995C830-A674-400F-82FB-0D3756ACD8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3" y="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/>
          <a:lstStyle>
            <a:lvl1pPr algn="r">
              <a:defRPr sz="1200"/>
            </a:lvl1pPr>
          </a:lstStyle>
          <a:p>
            <a:fld id="{416B9FA3-0B3D-4699-8696-1174BE157FCC}" type="datetimeFigureOut">
              <a:rPr lang="en-GB" smtClean="0"/>
              <a:pPr/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71" tIns="45235" rIns="90471" bIns="4523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1"/>
            <a:ext cx="5374640" cy="4434840"/>
          </a:xfrm>
          <a:prstGeom prst="rect">
            <a:avLst/>
          </a:prstGeom>
        </p:spPr>
        <p:txBody>
          <a:bodyPr vert="horz" lIns="90471" tIns="45235" rIns="90471" bIns="45235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3" y="9360730"/>
            <a:ext cx="2911263" cy="492760"/>
          </a:xfrm>
          <a:prstGeom prst="rect">
            <a:avLst/>
          </a:prstGeom>
        </p:spPr>
        <p:txBody>
          <a:bodyPr vert="horz" lIns="90471" tIns="45235" rIns="90471" bIns="45235" rtlCol="0" anchor="b"/>
          <a:lstStyle>
            <a:lvl1pPr algn="r">
              <a:defRPr sz="1200"/>
            </a:lvl1pPr>
          </a:lstStyle>
          <a:p>
            <a:fld id="{6B2C06E8-48A6-4E03-8711-C45C0018F4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9"/>
          <p:cNvGrpSpPr/>
          <p:nvPr userDrawn="1"/>
        </p:nvGrpSpPr>
        <p:grpSpPr>
          <a:xfrm>
            <a:off x="1172508" y="6588943"/>
            <a:ext cx="1005840" cy="609600"/>
            <a:chOff x="1051560" y="6781800"/>
            <a:chExt cx="1005840" cy="609600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grpSp>
        <p:nvGrpSpPr>
          <p:cNvPr id="2" name="Group 12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126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7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8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29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0" name="Rectangle 129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2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427711" y="2149771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27711" y="4373671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4" y="2149772"/>
            <a:ext cx="4698615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1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1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427711" y="2149772"/>
            <a:ext cx="4698615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99" y="1111950"/>
            <a:ext cx="6318827" cy="88956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1"/>
              <a:t>Click to edit Master title style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807499" y="2149772"/>
            <a:ext cx="6318827" cy="429954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1"/>
              <a:t>Click to edit Master text styles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Fourth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67074" y="2149771"/>
            <a:ext cx="3078403" cy="2075641"/>
          </a:xfrm>
        </p:spPr>
        <p:txBody>
          <a:bodyPr/>
          <a:lstStyle>
            <a:lvl1pPr>
              <a:defRPr sz="20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1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6803509" y="-2120209"/>
            <a:ext cx="168027" cy="6484089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2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8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6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6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600">
                <a:solidFill>
                  <a:schemeClr val="tx2"/>
                </a:solidFill>
              </a:defRPr>
            </a:lvl8pPr>
            <a:lvl9pPr>
              <a:defRPr sz="36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 Colou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3200" baseline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lphaLcPeriod"/>
              <a:defRPr sz="3200" baseline="0">
                <a:solidFill>
                  <a:schemeClr val="bg1"/>
                </a:solidFill>
              </a:defRPr>
            </a:lvl7pPr>
            <a:lvl8pPr marL="685720" indent="-228574">
              <a:buClr>
                <a:schemeClr val="bg1"/>
              </a:buClr>
              <a:buFont typeface="+mj-lt"/>
              <a:buAutoNum type="romanLcPeriod"/>
              <a:defRPr sz="3200">
                <a:solidFill>
                  <a:schemeClr val="bg1"/>
                </a:solidFill>
              </a:defRPr>
            </a:lvl8pPr>
            <a:lvl9pPr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567074" y="2149772"/>
            <a:ext cx="9559252" cy="42995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cxnSp>
        <p:nvCxnSpPr>
          <p:cNvPr id="25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1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PwC  |  November 2013</a:t>
            </a: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 with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67074" y="1260211"/>
            <a:ext cx="9559252" cy="44478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67074" y="1704991"/>
            <a:ext cx="9559252" cy="44478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3"/>
          </p:nvPr>
        </p:nvSpPr>
        <p:spPr>
          <a:xfrm>
            <a:off x="567077" y="2891072"/>
            <a:ext cx="4698616" cy="35582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2030329" y="6101832"/>
            <a:ext cx="567074" cy="494200"/>
            <a:chOff x="1905000" y="5715000"/>
            <a:chExt cx="445770" cy="381000"/>
          </a:xfrm>
        </p:grpSpPr>
        <p:sp>
          <p:nvSpPr>
            <p:cNvPr id="2073" name="Rectangle 25"/>
            <p:cNvSpPr>
              <a:spLocks noChangeArrowheads="1"/>
            </p:cNvSpPr>
            <p:nvPr userDrawn="1"/>
          </p:nvSpPr>
          <p:spPr bwMode="gray">
            <a:xfrm>
              <a:off x="2293620" y="5988118"/>
              <a:ext cx="57150" cy="107882"/>
            </a:xfrm>
            <a:prstGeom prst="rect">
              <a:avLst/>
            </a:prstGeom>
            <a:solidFill>
              <a:srgbClr val="F445F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gray">
            <a:xfrm>
              <a:off x="2132171" y="5757333"/>
              <a:ext cx="44291" cy="66914"/>
            </a:xfrm>
            <a:prstGeom prst="rect">
              <a:avLst/>
            </a:prstGeom>
            <a:solidFill>
              <a:srgbClr val="F6B67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gray">
            <a:xfrm>
              <a:off x="1905000" y="5715000"/>
              <a:ext cx="227171" cy="42333"/>
            </a:xfrm>
            <a:prstGeom prst="rect">
              <a:avLst/>
            </a:prstGeom>
            <a:solidFill>
              <a:srgbClr val="F48F1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gray">
            <a:xfrm>
              <a:off x="1905000" y="5757333"/>
              <a:ext cx="227171" cy="66914"/>
            </a:xfrm>
            <a:prstGeom prst="rect">
              <a:avLst/>
            </a:prstGeom>
            <a:solidFill>
              <a:srgbClr val="EB660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gray">
            <a:xfrm>
              <a:off x="2176462" y="5824247"/>
              <a:ext cx="117158" cy="163871"/>
            </a:xfrm>
            <a:prstGeom prst="rect">
              <a:avLst/>
            </a:prstGeom>
            <a:solidFill>
              <a:srgbClr val="F3BF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gray">
            <a:xfrm>
              <a:off x="2176462" y="5988118"/>
              <a:ext cx="117158" cy="107882"/>
            </a:xfrm>
            <a:prstGeom prst="rect">
              <a:avLst/>
            </a:prstGeom>
            <a:solidFill>
              <a:srgbClr val="E934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gray">
            <a:xfrm>
              <a:off x="2132171" y="5824247"/>
              <a:ext cx="44291" cy="163871"/>
            </a:xfrm>
            <a:prstGeom prst="rect">
              <a:avLst/>
            </a:prstGeom>
            <a:solidFill>
              <a:srgbClr val="EA88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gray">
            <a:xfrm>
              <a:off x="2132171" y="5988118"/>
              <a:ext cx="44291" cy="107882"/>
            </a:xfrm>
            <a:prstGeom prst="rect">
              <a:avLst/>
            </a:prstGeom>
            <a:solidFill>
              <a:srgbClr val="E025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1" name="Freeform 33"/>
            <p:cNvSpPr>
              <a:spLocks/>
            </p:cNvSpPr>
            <p:nvPr userDrawn="1"/>
          </p:nvSpPr>
          <p:spPr bwMode="gray">
            <a:xfrm>
              <a:off x="1905000" y="5824247"/>
              <a:ext cx="227171" cy="1638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0"/>
                </a:cxn>
                <a:cxn ang="0">
                  <a:pos x="159" y="120"/>
                </a:cxn>
                <a:cxn ang="0">
                  <a:pos x="99" y="120"/>
                </a:cxn>
                <a:cxn ang="0">
                  <a:pos x="99" y="8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w="159" h="120">
                  <a:moveTo>
                    <a:pt x="0" y="0"/>
                  </a:moveTo>
                  <a:lnTo>
                    <a:pt x="159" y="0"/>
                  </a:lnTo>
                  <a:lnTo>
                    <a:pt x="159" y="120"/>
                  </a:lnTo>
                  <a:lnTo>
                    <a:pt x="99" y="120"/>
                  </a:lnTo>
                  <a:lnTo>
                    <a:pt x="99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4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gray">
            <a:xfrm>
              <a:off x="2046446" y="5988118"/>
              <a:ext cx="85725" cy="107882"/>
            </a:xfrm>
            <a:prstGeom prst="rect">
              <a:avLst/>
            </a:prstGeom>
            <a:solidFill>
              <a:srgbClr val="D614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gray">
            <a:xfrm>
              <a:off x="1905000" y="5933495"/>
              <a:ext cx="141446" cy="54624"/>
            </a:xfrm>
            <a:prstGeom prst="rect">
              <a:avLst/>
            </a:prstGeom>
            <a:solidFill>
              <a:srgbClr val="C93C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gray">
            <a:xfrm>
              <a:off x="1905000" y="5988118"/>
              <a:ext cx="141446" cy="107882"/>
            </a:xfrm>
            <a:prstGeom prst="rect">
              <a:avLst/>
            </a:prstGeom>
            <a:solidFill>
              <a:srgbClr val="C01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gray">
            <a:xfrm>
              <a:off x="2293620" y="5988118"/>
              <a:ext cx="57150" cy="107882"/>
            </a:xfrm>
            <a:prstGeom prst="rect">
              <a:avLst/>
            </a:prstGeom>
            <a:solidFill>
              <a:srgbClr val="F445F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gray">
            <a:xfrm>
              <a:off x="2132171" y="5757333"/>
              <a:ext cx="44291" cy="66914"/>
            </a:xfrm>
            <a:prstGeom prst="rect">
              <a:avLst/>
            </a:prstGeom>
            <a:solidFill>
              <a:srgbClr val="F6B67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gray">
            <a:xfrm>
              <a:off x="1905000" y="5715000"/>
              <a:ext cx="227171" cy="42333"/>
            </a:xfrm>
            <a:prstGeom prst="rect">
              <a:avLst/>
            </a:prstGeom>
            <a:solidFill>
              <a:srgbClr val="F48F1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gray">
            <a:xfrm>
              <a:off x="1905000" y="5757333"/>
              <a:ext cx="227171" cy="66914"/>
            </a:xfrm>
            <a:prstGeom prst="rect">
              <a:avLst/>
            </a:prstGeom>
            <a:solidFill>
              <a:srgbClr val="EB660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gray">
            <a:xfrm>
              <a:off x="2176462" y="5824247"/>
              <a:ext cx="117158" cy="163871"/>
            </a:xfrm>
            <a:prstGeom prst="rect">
              <a:avLst/>
            </a:prstGeom>
            <a:solidFill>
              <a:srgbClr val="F3BF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gray">
            <a:xfrm>
              <a:off x="2176462" y="5988118"/>
              <a:ext cx="117158" cy="107882"/>
            </a:xfrm>
            <a:prstGeom prst="rect">
              <a:avLst/>
            </a:prstGeom>
            <a:solidFill>
              <a:srgbClr val="E9340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gray">
            <a:xfrm>
              <a:off x="2132171" y="5824247"/>
              <a:ext cx="44291" cy="163871"/>
            </a:xfrm>
            <a:prstGeom prst="rect">
              <a:avLst/>
            </a:prstGeom>
            <a:solidFill>
              <a:srgbClr val="EA88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gray">
            <a:xfrm>
              <a:off x="2132171" y="5988118"/>
              <a:ext cx="44291" cy="107882"/>
            </a:xfrm>
            <a:prstGeom prst="rect">
              <a:avLst/>
            </a:prstGeom>
            <a:solidFill>
              <a:srgbClr val="E0250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gray">
            <a:xfrm>
              <a:off x="1905000" y="5824247"/>
              <a:ext cx="227171" cy="1638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0"/>
                </a:cxn>
                <a:cxn ang="0">
                  <a:pos x="159" y="120"/>
                </a:cxn>
                <a:cxn ang="0">
                  <a:pos x="99" y="120"/>
                </a:cxn>
                <a:cxn ang="0">
                  <a:pos x="99" y="80"/>
                </a:cxn>
                <a:cxn ang="0">
                  <a:pos x="0" y="80"/>
                </a:cxn>
                <a:cxn ang="0">
                  <a:pos x="0" y="0"/>
                </a:cxn>
              </a:cxnLst>
              <a:rect l="0" t="0" r="r" b="b"/>
              <a:pathLst>
                <a:path w="159" h="120">
                  <a:moveTo>
                    <a:pt x="0" y="0"/>
                  </a:moveTo>
                  <a:lnTo>
                    <a:pt x="159" y="0"/>
                  </a:lnTo>
                  <a:lnTo>
                    <a:pt x="159" y="120"/>
                  </a:lnTo>
                  <a:lnTo>
                    <a:pt x="99" y="120"/>
                  </a:lnTo>
                  <a:lnTo>
                    <a:pt x="99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4C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gray">
            <a:xfrm>
              <a:off x="2046446" y="5988118"/>
              <a:ext cx="85725" cy="107882"/>
            </a:xfrm>
            <a:prstGeom prst="rect">
              <a:avLst/>
            </a:prstGeom>
            <a:solidFill>
              <a:srgbClr val="D614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gray">
            <a:xfrm>
              <a:off x="1905000" y="5933495"/>
              <a:ext cx="141446" cy="54624"/>
            </a:xfrm>
            <a:prstGeom prst="rect">
              <a:avLst/>
            </a:prstGeom>
            <a:solidFill>
              <a:srgbClr val="C93C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gray">
            <a:xfrm>
              <a:off x="1905000" y="5988118"/>
              <a:ext cx="141446" cy="107882"/>
            </a:xfrm>
            <a:prstGeom prst="rect">
              <a:avLst/>
            </a:prstGeom>
            <a:solidFill>
              <a:srgbClr val="C01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cxnSp>
        <p:nvCxnSpPr>
          <p:cNvPr id="141" name="Shape 140"/>
          <p:cNvCxnSpPr/>
          <p:nvPr/>
        </p:nvCxnSpPr>
        <p:spPr>
          <a:xfrm rot="5400000" flipH="1" flipV="1">
            <a:off x="5983417" y="-2918824"/>
            <a:ext cx="168027" cy="809782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3" name="Group 45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48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9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58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9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0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1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2" name="Rectangle 61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64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712894" y="3276547"/>
            <a:ext cx="1069340" cy="84014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 noProof="0"/>
              <a:t>Click icon to add picture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571961" y="3115242"/>
            <a:ext cx="1414738" cy="166726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4" name="Group 52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54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55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2025265" y="0"/>
            <a:ext cx="8668135" cy="6597573"/>
            <a:chOff x="1905000" y="0"/>
            <a:chExt cx="8153400" cy="6781800"/>
          </a:xfrm>
        </p:grpSpPr>
        <p:sp>
          <p:nvSpPr>
            <p:cNvPr id="86" name="Rectangle 159"/>
            <p:cNvSpPr>
              <a:spLocks noChangeArrowheads="1"/>
            </p:cNvSpPr>
            <p:nvPr userDrawn="1"/>
          </p:nvSpPr>
          <p:spPr bwMode="gray">
            <a:xfrm>
              <a:off x="8915400" y="3200400"/>
              <a:ext cx="609600" cy="358140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7" name="Rectangle 153"/>
            <p:cNvSpPr>
              <a:spLocks noChangeArrowheads="1"/>
            </p:cNvSpPr>
            <p:nvPr/>
          </p:nvSpPr>
          <p:spPr bwMode="gray">
            <a:xfrm>
              <a:off x="9525000" y="3200400"/>
              <a:ext cx="533400" cy="3581400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8" name="Rectangle 156"/>
            <p:cNvSpPr>
              <a:spLocks noChangeArrowheads="1"/>
            </p:cNvSpPr>
            <p:nvPr/>
          </p:nvSpPr>
          <p:spPr bwMode="gray">
            <a:xfrm>
              <a:off x="1905000" y="0"/>
              <a:ext cx="6248400" cy="990600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89" name="Rectangle 160"/>
            <p:cNvSpPr>
              <a:spLocks noChangeArrowheads="1"/>
            </p:cNvSpPr>
            <p:nvPr userDrawn="1"/>
          </p:nvSpPr>
          <p:spPr bwMode="gray">
            <a:xfrm>
              <a:off x="8127647" y="3200400"/>
              <a:ext cx="787753" cy="3581400"/>
            </a:xfrm>
            <a:prstGeom prst="rect">
              <a:avLst/>
            </a:prstGeom>
            <a:solidFill>
              <a:srgbClr val="D139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0" name="Rectangle 89"/>
            <p:cNvSpPr/>
            <p:nvPr userDrawn="1"/>
          </p:nvSpPr>
          <p:spPr bwMode="gray">
            <a:xfrm>
              <a:off x="1905000" y="3195320"/>
              <a:ext cx="6248400" cy="3586480"/>
            </a:xfrm>
            <a:prstGeom prst="rect">
              <a:avLst/>
            </a:prstGeom>
            <a:solidFill>
              <a:srgbClr val="C2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1018705" rtl="0" eaLnBrk="1" latinLnBrk="0" hangingPunct="1"/>
              <a:endPara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Rectangle 155"/>
            <p:cNvSpPr>
              <a:spLocks noChangeArrowheads="1"/>
            </p:cNvSpPr>
            <p:nvPr userDrawn="1"/>
          </p:nvSpPr>
          <p:spPr bwMode="gray">
            <a:xfrm>
              <a:off x="8127649" y="990600"/>
              <a:ext cx="787751" cy="2209800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2" name="Rectangle 158"/>
            <p:cNvSpPr>
              <a:spLocks noChangeArrowheads="1"/>
            </p:cNvSpPr>
            <p:nvPr userDrawn="1"/>
          </p:nvSpPr>
          <p:spPr bwMode="gray">
            <a:xfrm>
              <a:off x="1905000" y="990600"/>
              <a:ext cx="6248400" cy="2209800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4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  <p:grpSp>
        <p:nvGrpSpPr>
          <p:cNvPr id="3" name="Group 41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43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rgbClr val="A10000"/>
            </a:solidFill>
            <a:ln w="0">
              <a:solidFill>
                <a:srgbClr val="A1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66" name="Picture Placeholder 65"/>
          <p:cNvSpPr>
            <a:spLocks noGrp="1"/>
          </p:cNvSpPr>
          <p:nvPr>
            <p:ph type="pic" sz="quarter" idx="11"/>
          </p:nvPr>
        </p:nvSpPr>
        <p:spPr>
          <a:xfrm>
            <a:off x="2025265" y="3113461"/>
            <a:ext cx="7452976" cy="3484111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8643832" y="963691"/>
            <a:ext cx="2049568" cy="5633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025265" y="1"/>
            <a:ext cx="6642870" cy="9636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025265" y="963691"/>
            <a:ext cx="6642870" cy="5633882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grpSp>
        <p:nvGrpSpPr>
          <p:cNvPr id="2" name="Group 15"/>
          <p:cNvGrpSpPr/>
          <p:nvPr/>
        </p:nvGrpSpPr>
        <p:grpSpPr>
          <a:xfrm>
            <a:off x="1117946" y="6597573"/>
            <a:ext cx="1069340" cy="593040"/>
            <a:chOff x="1051560" y="6781800"/>
            <a:chExt cx="1005840" cy="609600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1648968" y="6781800"/>
              <a:ext cx="256032" cy="54864"/>
            </a:xfrm>
            <a:prstGeom prst="rect">
              <a:avLst/>
            </a:pr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>
                <a:solidFill>
                  <a:schemeClr val="tx2"/>
                </a:solidFill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1051560" y="7000790"/>
              <a:ext cx="1005840" cy="39061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187288" y="1111950"/>
            <a:ext cx="6318827" cy="889561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the report’s main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187288" y="2149771"/>
            <a:ext cx="6318826" cy="88956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509352" indent="0" algn="l">
              <a:buNone/>
              <a:defRPr sz="2000">
                <a:solidFill>
                  <a:schemeClr val="bg1"/>
                </a:solidFill>
                <a:latin typeface="+mj-lt"/>
              </a:defRPr>
            </a:lvl3pPr>
            <a:lvl4pPr marL="1018705" indent="0" algn="l">
              <a:buNone/>
              <a:defRPr sz="2000">
                <a:solidFill>
                  <a:schemeClr val="bg1"/>
                </a:solidFill>
                <a:latin typeface="+mj-lt"/>
              </a:defRPr>
            </a:lvl4pPr>
            <a:lvl5pPr marL="1528058" indent="0" algn="l">
              <a:buNone/>
              <a:defRPr sz="2000">
                <a:solidFill>
                  <a:schemeClr val="bg1"/>
                </a:solidFill>
                <a:latin typeface="+mj-lt"/>
              </a:defRPr>
            </a:lvl5pPr>
            <a:lvl6pPr marL="2037411" indent="0" algn="l">
              <a:buNone/>
              <a:defRPr sz="2000">
                <a:solidFill>
                  <a:schemeClr val="bg1"/>
                </a:solidFill>
                <a:latin typeface="+mj-lt"/>
              </a:defRPr>
            </a:lvl6pPr>
            <a:lvl7pPr marL="2546764" indent="0" algn="l">
              <a:buNone/>
              <a:defRPr sz="2000">
                <a:solidFill>
                  <a:schemeClr val="bg1"/>
                </a:solidFill>
                <a:latin typeface="+mj-lt"/>
              </a:defRPr>
            </a:lvl7pPr>
            <a:lvl8pPr marL="3056116" indent="0" algn="l">
              <a:buNone/>
              <a:defRPr sz="2000">
                <a:solidFill>
                  <a:schemeClr val="bg1"/>
                </a:solidFill>
                <a:latin typeface="+mj-lt"/>
              </a:defRPr>
            </a:lvl8pPr>
            <a:lvl9pPr marL="3565469" indent="0" algn="l">
              <a:buNone/>
              <a:defRPr sz="20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Subtitle and date (move higher if title is only one line)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187287" y="518911"/>
            <a:ext cx="4860636" cy="14826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/>
              <a:t>www.pwc.com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7074" y="6449314"/>
            <a:ext cx="4860636" cy="741300"/>
          </a:xfrm>
        </p:spPr>
        <p:txBody>
          <a:bodyPr anchor="b"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Add legal and copyright disclaimers here.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perienc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93400" cy="756126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59642" y="3261933"/>
            <a:ext cx="9974118" cy="723922"/>
          </a:xfrm>
        </p:spPr>
        <p:txBody>
          <a:bodyPr anchor="t"/>
          <a:lstStyle>
            <a:lvl1pPr algn="ctr">
              <a:defRPr sz="374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8A74-B7BE-48ED-BC19-B5786D684697}" type="datetime1">
              <a:rPr lang="en-US" smtClean="0"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389" y="6914202"/>
            <a:ext cx="6145957" cy="108043"/>
          </a:xfrm>
        </p:spPr>
        <p:txBody>
          <a:bodyPr vert="horz" lIns="0" tIns="0" rIns="0" bIns="0" rtlCol="0" anchor="ctr">
            <a:spAutoFit/>
          </a:bodyPr>
          <a:lstStyle>
            <a:lvl1pPr marL="0" algn="l" defTabSz="1069299" rtl="0" eaLnBrk="1" latinLnBrk="0" hangingPunct="1">
              <a:defRPr lang="en-US" sz="702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Confidential information for the sole benefit and use of PwC’s client.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64802" y="7057451"/>
            <a:ext cx="2993594" cy="1080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2" dirty="0">
                <a:solidFill>
                  <a:schemeClr val="bg1"/>
                </a:solidFill>
              </a:rPr>
              <a:t>PwC’s Digital</a:t>
            </a:r>
            <a:r>
              <a:rPr lang="en-US" sz="702" baseline="0" dirty="0">
                <a:solidFill>
                  <a:schemeClr val="bg1"/>
                </a:solidFill>
              </a:rPr>
              <a:t> Services</a:t>
            </a:r>
            <a:endParaRPr lang="en-US" sz="702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 rot="16200000">
            <a:off x="5346700" y="2755406"/>
            <a:ext cx="0" cy="66555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02005" y="2496637"/>
            <a:ext cx="9089390" cy="316716"/>
          </a:xfrm>
        </p:spPr>
        <p:txBody>
          <a:bodyPr anchor="t" anchorCtr="0"/>
          <a:lstStyle>
            <a:lvl1pPr marL="0" indent="0" algn="ctr">
              <a:buNone/>
              <a:defRPr sz="1637">
                <a:solidFill>
                  <a:schemeClr val="bg1"/>
                </a:solidFill>
                <a:latin typeface="+mj-lt"/>
              </a:defRPr>
            </a:lvl1pPr>
            <a:lvl2pPr marL="53465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3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3"/>
            <a:ext cx="4690514" cy="42995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35815" y="2149772"/>
            <a:ext cx="4690512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3078403" cy="42995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807499" y="2149772"/>
            <a:ext cx="3078403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2149770"/>
            <a:ext cx="3078403" cy="4299543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3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4698615" cy="207564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427711" y="2149771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3"/>
            <a:ext cx="4698615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427711" y="4373671"/>
            <a:ext cx="4698615" cy="207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67074" y="2149773"/>
            <a:ext cx="3078403" cy="207564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807499" y="21497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21497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67074" y="4373671"/>
            <a:ext cx="3078403" cy="207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3807499" y="4373671"/>
            <a:ext cx="3078403" cy="207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8"/>
          </p:nvPr>
        </p:nvSpPr>
        <p:spPr>
          <a:xfrm>
            <a:off x="7047923" y="4373671"/>
            <a:ext cx="3078403" cy="20756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5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3632371"/>
            <a:ext cx="4698615" cy="28169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427711" y="3632371"/>
            <a:ext cx="4698615" cy="28169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4" y="2149772"/>
            <a:ext cx="9559252" cy="13343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047923" y="21497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047923" y="43736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67075" y="2149772"/>
            <a:ext cx="6318827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67074" y="21497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67074" y="4373671"/>
            <a:ext cx="3078403" cy="20756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807499" y="2149772"/>
            <a:ext cx="6318827" cy="429954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2" name="Shape 24"/>
          <p:cNvCxnSpPr/>
          <p:nvPr/>
        </p:nvCxnSpPr>
        <p:spPr>
          <a:xfrm flipV="1">
            <a:off x="405054" y="1037821"/>
            <a:ext cx="9721275" cy="16901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16" name="PwCFirm"/>
          <p:cNvSpPr txBox="1"/>
          <p:nvPr userDrawn="1"/>
        </p:nvSpPr>
        <p:spPr>
          <a:xfrm>
            <a:off x="567074" y="7042354"/>
            <a:ext cx="3078403" cy="14826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889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4" y="2149772"/>
            <a:ext cx="9559252" cy="4299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4093" y="7042354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2"/>
          </p:nvPr>
        </p:nvSpPr>
        <p:spPr>
          <a:xfrm>
            <a:off x="8344093" y="6894093"/>
            <a:ext cx="1782233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January 2012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3389" y="6894094"/>
            <a:ext cx="6145957" cy="14825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fl" descr="Aviva: Public">
            <a:extLst>
              <a:ext uri="{FF2B5EF4-FFF2-40B4-BE49-F238E27FC236}">
                <a16:creationId xmlns:a16="http://schemas.microsoft.com/office/drawing/2014/main" id="{A082373E-0E2B-41FF-ACBC-3F9DFEE7B7CB}"/>
              </a:ext>
            </a:extLst>
          </p:cNvPr>
          <p:cNvSpPr txBox="1"/>
          <p:nvPr userDrawn="1"/>
        </p:nvSpPr>
        <p:spPr>
          <a:xfrm>
            <a:off x="0" y="7248843"/>
            <a:ext cx="1069340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sz="8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Aviva: </a:t>
            </a:r>
            <a:r>
              <a:rPr lang="en-US" sz="800" b="0" i="0" u="none" baseline="0">
                <a:solidFill>
                  <a:srgbClr val="43B02A"/>
                </a:solidFill>
                <a:latin typeface="Arial" panose="020B0604020202020204" pitchFamily="34" charset="0"/>
              </a:rPr>
              <a:t>Public</a:t>
            </a:r>
            <a:endParaRPr lang="en-US" sz="800" b="0" i="0" u="none" baseline="0" dirty="0">
              <a:solidFill>
                <a:srgbClr val="43B02A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</p:sldLayoutIdLst>
  <p:hf hdr="0"/>
  <p:txStyles>
    <p:titleStyle>
      <a:lvl1pPr algn="l" defTabSz="1018705" rtl="0" eaLnBrk="1" latinLnBrk="0" hangingPunct="1">
        <a:lnSpc>
          <a:spcPct val="100000"/>
        </a:lnSpc>
        <a:spcBef>
          <a:spcPct val="0"/>
        </a:spcBef>
        <a:buNone/>
        <a:defRPr sz="20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Tx/>
        <a:buFontTx/>
        <a:buNone/>
        <a:tabLst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2857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•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-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◦"/>
        <a:defRPr sz="11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14294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Font typeface="Georgia" pitchFamily="18" charset="0"/>
        <a:buChar char="›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28574" marR="0" indent="-228574" algn="l" defTabSz="1018705" rtl="0" eaLnBrk="1" fontAlgn="auto" latinLnBrk="0" hangingPunct="1">
        <a:lnSpc>
          <a:spcPct val="100000"/>
        </a:lnSpc>
        <a:spcBef>
          <a:spcPts val="0"/>
        </a:spcBef>
        <a:spcAft>
          <a:spcPts val="599"/>
        </a:spcAft>
        <a:buClr>
          <a:schemeClr val="tx1"/>
        </a:buClr>
        <a:buSzPct val="100000"/>
        <a:buFont typeface="+mj-lt"/>
        <a:buAutoNum type="arabicPeriod"/>
        <a:tabLst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57146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alpha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8572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SzPct val="100000"/>
        <a:buFont typeface="+mj-lt"/>
        <a:buAutoNum type="romanLcPeriod"/>
        <a:defRPr sz="11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28574" algn="l" defTabSz="1018705" rtl="0" eaLnBrk="1" latinLnBrk="0" hangingPunct="1">
        <a:lnSpc>
          <a:spcPct val="100000"/>
        </a:lnSpc>
        <a:spcBef>
          <a:spcPts val="0"/>
        </a:spcBef>
        <a:spcAft>
          <a:spcPts val="599"/>
        </a:spcAft>
        <a:buFont typeface="Arial" pitchFamily="34" charset="0"/>
        <a:buNone/>
        <a:defRPr sz="11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theory &amp;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802005" y="2512802"/>
            <a:ext cx="9089390" cy="647870"/>
          </a:xfrm>
        </p:spPr>
        <p:txBody>
          <a:bodyPr/>
          <a:lstStyle/>
          <a:p>
            <a:r>
              <a:rPr lang="en-US" sz="4210" b="1" dirty="0">
                <a:solidFill>
                  <a:srgbClr val="FF0000"/>
                </a:solidFill>
              </a:rPr>
              <a:t>Machine Learning</a:t>
            </a:r>
          </a:p>
        </p:txBody>
      </p:sp>
      <p:cxnSp>
        <p:nvCxnSpPr>
          <p:cNvPr id="21" name="Straight Connector 20"/>
          <p:cNvCxnSpPr/>
          <p:nvPr/>
        </p:nvCxnSpPr>
        <p:spPr bwMode="white">
          <a:xfrm rot="16200000">
            <a:off x="5346700" y="2897006"/>
            <a:ext cx="0" cy="66555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 Regression – So how do we squash the LR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40" y="1990655"/>
            <a:ext cx="6134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913620"/>
          </a:xfrm>
        </p:spPr>
        <p:txBody>
          <a:bodyPr/>
          <a:lstStyle/>
          <a:p>
            <a:r>
              <a:rPr lang="en-SG" dirty="0"/>
              <a:t>Logistic Regression –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26" name="Picture 2" descr="Image result for logistic regression decision bound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836415"/>
            <a:ext cx="7279357" cy="50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7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913620"/>
          </a:xfrm>
        </p:spPr>
        <p:txBody>
          <a:bodyPr/>
          <a:lstStyle/>
          <a:p>
            <a:r>
              <a:rPr lang="en-SG" dirty="0"/>
              <a:t>Logistic Regression – 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2" descr="https://cdn-images-1.medium.com/max/1600/0*axBiAFzo3M48A1x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908423"/>
            <a:ext cx="7417642" cy="49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6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 Decision Tree (ID3, C4.5, CART)?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000" dirty="0"/>
              <a:t>Decision Trees (DTs) are a non-parametric supervised learning method used for </a:t>
            </a:r>
            <a:r>
              <a:rPr lang="en-SG" sz="2000" b="1" dirty="0">
                <a:solidFill>
                  <a:srgbClr val="FF0000"/>
                </a:solidFill>
              </a:rPr>
              <a:t>classification</a:t>
            </a:r>
            <a:r>
              <a:rPr lang="en-SG" sz="2000" dirty="0"/>
              <a:t> and </a:t>
            </a:r>
            <a:r>
              <a:rPr lang="en-SG" sz="2000" b="1" dirty="0">
                <a:solidFill>
                  <a:srgbClr val="FF0000"/>
                </a:solidFill>
              </a:rPr>
              <a:t>regression</a:t>
            </a:r>
            <a:r>
              <a:rPr lang="en-SG" sz="2000" dirty="0"/>
              <a:t>. Decision trees learn from data to approximate a sine curve with a set of </a:t>
            </a:r>
            <a:r>
              <a:rPr lang="en-SG" sz="2000" b="1" dirty="0">
                <a:solidFill>
                  <a:srgbClr val="FF0000"/>
                </a:solidFill>
              </a:rPr>
              <a:t>if-then-else</a:t>
            </a:r>
            <a:r>
              <a:rPr lang="en-SG" sz="2000" dirty="0"/>
              <a:t> decision rules. The deeper the tree, the more complex the decision rules and the fitter the model.</a:t>
            </a:r>
          </a:p>
          <a:p>
            <a:endParaRPr lang="en-SG" sz="2000" dirty="0"/>
          </a:p>
          <a:p>
            <a:r>
              <a:rPr lang="en-SG" sz="2000" dirty="0"/>
              <a:t>Decision tree builds classification or regression models in the form of a tree structure. It breaks down a data set into smaller and smaller subsets while at the same time an associated decision tree is incrementally developed. The final result is a tree with decision nodes and leaf nodes. A decision node has two or more branches. Leaf node represents a classification or decision. The topmost decision node in a tree which corresponds to the best predictor called root node. Decision trees can handle both </a:t>
            </a:r>
            <a:r>
              <a:rPr lang="en-SG" sz="2000" b="1" dirty="0">
                <a:solidFill>
                  <a:srgbClr val="FF0000"/>
                </a:solidFill>
              </a:rPr>
              <a:t>categorical</a:t>
            </a:r>
            <a:r>
              <a:rPr lang="en-SG" sz="2000" dirty="0"/>
              <a:t> and </a:t>
            </a:r>
            <a:r>
              <a:rPr lang="en-SG" sz="2000" b="1" dirty="0">
                <a:solidFill>
                  <a:srgbClr val="FF0000"/>
                </a:solidFill>
              </a:rPr>
              <a:t>numerical</a:t>
            </a:r>
            <a:r>
              <a:rPr lang="en-SG" sz="2000" dirty="0"/>
              <a:t>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2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Decision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30276" y="2372161"/>
            <a:ext cx="8236010" cy="42995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Decision tress often mimic the human level thinking so its so </a:t>
            </a:r>
            <a:r>
              <a:rPr lang="en-SG" sz="2400" b="1" dirty="0">
                <a:solidFill>
                  <a:srgbClr val="FF0000"/>
                </a:solidFill>
              </a:rPr>
              <a:t>simple to understand </a:t>
            </a:r>
            <a:r>
              <a:rPr lang="en-SG" sz="2400" dirty="0"/>
              <a:t>the data and make some good interpretations.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dirty="0"/>
              <a:t>Decision trees actually make you see the </a:t>
            </a:r>
            <a:r>
              <a:rPr lang="en-SG" sz="2400" b="1" dirty="0">
                <a:solidFill>
                  <a:srgbClr val="FF0000"/>
                </a:solidFill>
              </a:rPr>
              <a:t>logic</a:t>
            </a:r>
            <a:r>
              <a:rPr lang="en-SG" sz="2400" dirty="0"/>
              <a:t> for the data to interpret (not like black box algorithms e.g. gradient boosting models, deep neural networks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5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– The Intuition behind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Perform top-down, greedy search through the space of possible decision trees.</a:t>
            </a:r>
          </a:p>
          <a:p>
            <a:pPr>
              <a:spcAft>
                <a:spcPts val="900"/>
              </a:spcAft>
            </a:pPr>
            <a:endParaRPr lang="en-SG" dirty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Best split is chosen based on the feature with the highest information gain in ID3</a:t>
            </a:r>
          </a:p>
          <a:p>
            <a:pPr>
              <a:spcAft>
                <a:spcPts val="900"/>
              </a:spcAft>
            </a:pPr>
            <a:endParaRPr lang="en-SG" dirty="0">
              <a:latin typeface="Georgia" pitchFamily="18" charset="0"/>
            </a:endParaRPr>
          </a:p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In order to define information gain precisely, we begin by defining a measure commonly used in information theory, called entropy that characterizes the (</a:t>
            </a:r>
            <a:r>
              <a:rPr lang="en-SG" dirty="0" err="1">
                <a:latin typeface="Georgia" pitchFamily="18" charset="0"/>
              </a:rPr>
              <a:t>im</a:t>
            </a:r>
            <a:r>
              <a:rPr lang="en-SG" dirty="0">
                <a:latin typeface="Georgia" pitchFamily="18" charset="0"/>
              </a:rPr>
              <a:t>)purity of an arbitrary collection of examples.</a:t>
            </a:r>
          </a:p>
          <a:p>
            <a:pPr>
              <a:spcAft>
                <a:spcPts val="900"/>
              </a:spcAft>
            </a:pPr>
            <a:endParaRPr lang="en-SG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So what is the metric with which we determine impurity?</a:t>
            </a:r>
          </a:p>
          <a:p>
            <a:pPr>
              <a:spcAft>
                <a:spcPts val="900"/>
              </a:spcAft>
            </a:pPr>
            <a:r>
              <a:rPr lang="en-SG" dirty="0" err="1">
                <a:latin typeface="Georgia" pitchFamily="18" charset="0"/>
              </a:rPr>
              <a:t>Ans</a:t>
            </a:r>
            <a:r>
              <a:rPr lang="en-SG" dirty="0">
                <a:latin typeface="Georgia" pitchFamily="18" charset="0"/>
              </a:rPr>
              <a:t>: Entropy</a:t>
            </a:r>
          </a:p>
          <a:p>
            <a:pPr>
              <a:spcAft>
                <a:spcPts val="900"/>
              </a:spcAft>
            </a:pPr>
            <a:endParaRPr lang="en-SG" sz="2000" dirty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76" y="3581312"/>
            <a:ext cx="2990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04" y="3132559"/>
            <a:ext cx="5841104" cy="23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64" y="2484487"/>
            <a:ext cx="6334125" cy="316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7318" y="5868863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Do the same for Temp and Humidity…</a:t>
            </a:r>
            <a:endParaRPr lang="en-SG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800" dirty="0"/>
              <a:t> “A machine is said to learn from experience E with respect to some class of tasks T and performance measure P if its performance at tasks in T, as measured by P, improves with experience E.”</a:t>
            </a:r>
          </a:p>
          <a:p>
            <a:endParaRPr lang="en-SG" sz="2800" dirty="0"/>
          </a:p>
          <a:p>
            <a:r>
              <a:rPr lang="en-SG" sz="1600" dirty="0"/>
              <a:t>Mitchell, Tom. (1997).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2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1026" name="Picture 2" descr="https://cdn-images-1.medium.com/max/600/1*Bn3d4Z62sof3K4U1_0pS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001511"/>
            <a:ext cx="34766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34" y="2780481"/>
            <a:ext cx="6572250" cy="2800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0596" y="2124447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Pick feature with the highest information gain.</a:t>
            </a:r>
          </a:p>
          <a:p>
            <a:pPr>
              <a:spcAft>
                <a:spcPts val="900"/>
              </a:spcAft>
            </a:pPr>
            <a:endParaRPr lang="en-SG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1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(ID3 Algorithm)–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70436" y="2107578"/>
            <a:ext cx="5544616" cy="7200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SG" dirty="0">
                <a:latin typeface="Georgia" pitchFamily="18" charset="0"/>
              </a:rPr>
              <a:t>Final Decision Tree will look like this</a:t>
            </a:r>
            <a:endParaRPr lang="en-SG" sz="2000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42" y="2654980"/>
            <a:ext cx="5805705" cy="39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–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89" y="1836415"/>
            <a:ext cx="6336704" cy="48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9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Trees –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052" name="Picture 4" descr="https://cdn-images-1.medium.com/max/1600/0*pwKhZNCOGmArjo3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2021595"/>
            <a:ext cx="5904656" cy="45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0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724465"/>
          </a:xfrm>
        </p:spPr>
        <p:txBody>
          <a:bodyPr/>
          <a:lstStyle/>
          <a:p>
            <a:r>
              <a:rPr lang="en-SG" dirty="0"/>
              <a:t>What are Random Forests?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SG" sz="2000" dirty="0"/>
              <a:t>The fundamental idea behind a random forest is to combine many decision trees into a single model. Individually, predictions made by decision trees (or humans) may not be accurate, but combined together, the predictions will be closer to the mark on average.</a:t>
            </a:r>
          </a:p>
          <a:p>
            <a:endParaRPr lang="en-SG" sz="2000" dirty="0"/>
          </a:p>
          <a:p>
            <a:r>
              <a:rPr lang="en-SG" sz="2000" dirty="0"/>
              <a:t>Why the name ‘random forest?’ Well, much as people might rely on different sources to make a prediction, each decision tree in the forest considers a random subset of features when forming questions and only has access to a random set of the training data points. This increases diversity in the forest leading to more robust overall predictions and the name ‘random forest.’ When it comes time to make a prediction, the random forest takes an average of all the individual decision tree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01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5" y="1111950"/>
            <a:ext cx="9559252" cy="724465"/>
          </a:xfrm>
        </p:spPr>
        <p:txBody>
          <a:bodyPr/>
          <a:lstStyle/>
          <a:p>
            <a:r>
              <a:rPr lang="en-SG" dirty="0"/>
              <a:t>What are Random Forests?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980431"/>
            <a:ext cx="6679338" cy="46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The intuition behind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9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 descr="Random Forest classifi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196455"/>
            <a:ext cx="6428756" cy="39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2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987242"/>
            <a:ext cx="5832648" cy="48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Random Forest –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2844527"/>
            <a:ext cx="8779963" cy="26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types of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92" y="2556495"/>
            <a:ext cx="7519258" cy="35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5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study of decision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4098" name="Picture 2" descr="../../_images/sphx_glr_plot_classifier_comparison_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4" y="2556495"/>
            <a:ext cx="10284392" cy="34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18" y="1980431"/>
            <a:ext cx="6353175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11" y="3592239"/>
            <a:ext cx="6099322" cy="29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" y="2700511"/>
            <a:ext cx="637222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95" y="2700511"/>
            <a:ext cx="3520071" cy="27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7074" y="1709158"/>
            <a:ext cx="9559252" cy="1661644"/>
          </a:xfrm>
        </p:spPr>
        <p:txBody>
          <a:bodyPr/>
          <a:lstStyle/>
          <a:p>
            <a:r>
              <a:rPr lang="en-SG" sz="2000" dirty="0"/>
              <a:t>Logistic regression is an avatar of the regression model and transforms the regression model into a classifier. It is not an algorithm for regression problems, where you want to predict a continuous outcome. Instead, Logistic Regression is the go-to method for binary classification. It gives you a discrete binary outcome between 0 and 1. </a:t>
            </a:r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 descr="linearly_separable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6" y="3780631"/>
            <a:ext cx="2857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868" y="5275255"/>
            <a:ext cx="3600400" cy="4124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/>
              <a:t>This is the Linear Discriminant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706740" y="5481463"/>
            <a:ext cx="1152128" cy="45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296720" y="3992248"/>
            <a:ext cx="1146324" cy="359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/>
              <a:t>Survived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90316" y="5493597"/>
            <a:ext cx="648072" cy="359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/>
              <a:t>Dead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94772" y="4172157"/>
            <a:ext cx="1301948" cy="4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538388" y="5555122"/>
            <a:ext cx="1368152" cy="11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2433731" y="6755377"/>
            <a:ext cx="5910362" cy="672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>
                <a:solidFill>
                  <a:srgbClr val="FF0000"/>
                </a:solidFill>
              </a:rPr>
              <a:t>Note: It is always a good idea to use Logistic Regression to get to your baseline accuracy ASAP</a:t>
            </a:r>
          </a:p>
        </p:txBody>
      </p:sp>
    </p:spTree>
    <p:extLst>
      <p:ext uri="{BB962C8B-B14F-4D97-AF65-F5344CB8AC3E}">
        <p14:creationId xmlns:p14="http://schemas.microsoft.com/office/powerpoint/2010/main" val="27240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 Regression – The Intuition behind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7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Logistic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/>
              <a:t>Incredibly easy to implement</a:t>
            </a:r>
          </a:p>
          <a:p>
            <a:pPr marL="114326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/>
              <a:t>Very efficient to train</a:t>
            </a:r>
          </a:p>
          <a:p>
            <a:pPr marL="114326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114326" indent="-342900">
              <a:buFont typeface="Arial" panose="020B0604020202020204" pitchFamily="34" charset="0"/>
              <a:buChar char="•"/>
            </a:pPr>
            <a:r>
              <a:rPr lang="en-SG" sz="2000" dirty="0"/>
              <a:t>Easily interpretable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33730" y="6491375"/>
            <a:ext cx="6585377" cy="672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Tx/>
              <a:buFontTx/>
              <a:buNone/>
              <a:tabLst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2857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•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-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◦"/>
              <a:defRPr sz="11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914294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Font typeface="Georgia" pitchFamily="18" charset="0"/>
              <a:buChar char="›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28574" marR="0" indent="-228574" algn="l" defTabSz="1018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457146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alpha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68572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SzPct val="100000"/>
              <a:buFont typeface="+mj-lt"/>
              <a:buAutoNum type="romanLcPeriod"/>
              <a:defRPr sz="11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28574" algn="l" defTabSz="10187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99"/>
              </a:spcAft>
              <a:buFont typeface="Arial" pitchFamily="34" charset="0"/>
              <a:buNone/>
              <a:defRPr sz="11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r>
              <a:rPr lang="en-SG" sz="2000" dirty="0">
                <a:solidFill>
                  <a:srgbClr val="FF0000"/>
                </a:solidFill>
              </a:rPr>
              <a:t>Note: Provided the classes are linearly separable! If not, consider other workarounds. *Not in scope for today</a:t>
            </a:r>
          </a:p>
        </p:txBody>
      </p:sp>
    </p:spTree>
    <p:extLst>
      <p:ext uri="{BB962C8B-B14F-4D97-AF65-F5344CB8AC3E}">
        <p14:creationId xmlns:p14="http://schemas.microsoft.com/office/powerpoint/2010/main" val="23141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Logistic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0" y="2340471"/>
            <a:ext cx="8782625" cy="36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6541"/>
      </p:ext>
    </p:extLst>
  </p:cSld>
  <p:clrMapOvr>
    <a:masterClrMapping/>
  </p:clrMapOvr>
</p:sld>
</file>

<file path=ppt/theme/theme1.xml><?xml version="1.0" encoding="utf-8"?>
<a:theme xmlns:a="http://schemas.openxmlformats.org/drawingml/2006/main" name="~2997995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spcAft>
            <a:spcPts val="900"/>
          </a:spcAft>
          <a:defRPr sz="2000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Words>834</Words>
  <Application>Microsoft Office PowerPoint</Application>
  <PresentationFormat>Custom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Georgia</vt:lpstr>
      <vt:lpstr>~2997995</vt:lpstr>
      <vt:lpstr>In theory &amp; Practice</vt:lpstr>
      <vt:lpstr>What is Machine Learning?</vt:lpstr>
      <vt:lpstr>General types of Machine Learning</vt:lpstr>
      <vt:lpstr>Supervised Learning</vt:lpstr>
      <vt:lpstr>Unsupervised Learning</vt:lpstr>
      <vt:lpstr>What is Logistic Regression?</vt:lpstr>
      <vt:lpstr>Logistic Regression – The Intuition behind the model</vt:lpstr>
      <vt:lpstr>Why Logistic Regression?</vt:lpstr>
      <vt:lpstr>What is Logistic Regression?</vt:lpstr>
      <vt:lpstr>Logistic Regression – So how do we squash the LR output?</vt:lpstr>
      <vt:lpstr>Logistic Regression – The Decision Boundary</vt:lpstr>
      <vt:lpstr>Logistic Regression – Disadvantages</vt:lpstr>
      <vt:lpstr>What is a Decision Tree (ID3, C4.5, CART)?</vt:lpstr>
      <vt:lpstr>Why Decision Tree?</vt:lpstr>
      <vt:lpstr>Decision Trees – The Intuition behind the model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(ID3 Algorithm)– Worked example</vt:lpstr>
      <vt:lpstr>Decision Trees – The Decision Boundary</vt:lpstr>
      <vt:lpstr>Decision Trees – The Decision Boundary</vt:lpstr>
      <vt:lpstr>What are Random Forests?</vt:lpstr>
      <vt:lpstr>What are Random Forests?</vt:lpstr>
      <vt:lpstr>Random Forest – The intuition behind the model</vt:lpstr>
      <vt:lpstr>Random Forest – How does it work?</vt:lpstr>
      <vt:lpstr>Random Forest – The Decision Boundary</vt:lpstr>
      <vt:lpstr>Random Forest – The Decision Boundary</vt:lpstr>
      <vt:lpstr>A study of decision boundaries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Elements</dc:title>
  <dc:subject>Editable graphics for PPT</dc:subject>
  <dc:creator>Kampen, Peter van</dc:creator>
  <cp:lastModifiedBy>Karthikan S/O Selvaraj</cp:lastModifiedBy>
  <cp:revision>409</cp:revision>
  <cp:lastPrinted>2013-07-09T14:15:42Z</cp:lastPrinted>
  <dcterms:created xsi:type="dcterms:W3CDTF">2011-01-21T13:45:18Z</dcterms:created>
  <dcterms:modified xsi:type="dcterms:W3CDTF">2019-11-21T12:19:47Z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create by">
    <vt:lpwstr>PwC</vt:lpwstr>
  </property>
  <property fmtid="{D5CDD505-2E9C-101B-9397-08002B2CF9AE}" pid="3" name="TB template version">
    <vt:lpwstr>6</vt:lpwstr>
  </property>
  <property fmtid="{D5CDD505-2E9C-101B-9397-08002B2CF9AE}" pid="4" name="TB template type">
    <vt:lpwstr>Report</vt:lpwstr>
  </property>
  <property fmtid="{D5CDD505-2E9C-101B-9397-08002B2CF9AE}" pid="5" name="Template version">
    <vt:lpwstr>1</vt:lpwstr>
  </property>
  <property fmtid="{D5CDD505-2E9C-101B-9397-08002B2CF9AE}" pid="6" name="TitusGUID">
    <vt:lpwstr>bea36139-626b-4534-8d16-493e0e458a90</vt:lpwstr>
  </property>
  <property fmtid="{D5CDD505-2E9C-101B-9397-08002B2CF9AE}" pid="7" name="AvivaClassification">
    <vt:lpwstr>Aviva-Pub1ic</vt:lpwstr>
  </property>
</Properties>
</file>