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8041368-E723-4D35-84D1-8A9827BE6163}">
  <a:tblStyle styleId="{88041368-E723-4D35-84D1-8A9827BE616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15900" lvl="0" marL="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&lt;&lt;Definir as restrições do projeto. Uma restrição ou limitação aplicável, interna ou externa, a um projeto, a qual afetará o desempenho do projeto ou de um processo.&gt;&gt;</a:t>
            </a:r>
            <a:endParaRPr sz="1200"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535112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38" name="Shape 1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 rot="5400000">
            <a:off x="541349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Sistema de Alocação de Sessões Jurídicas (</a:t>
            </a:r>
            <a:r>
              <a:rPr lang="en-US"/>
              <a:t>SASJ</a:t>
            </a:r>
            <a:r>
              <a:rPr lang="en-US"/>
              <a:t>)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chemeClr val="dk1"/>
                </a:solidFill>
              </a:rPr>
              <a:t>Plano de Projeto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Riscos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3" name="Shape 213"/>
          <p:cNvGraphicFramePr/>
          <p:nvPr/>
        </p:nvGraphicFramePr>
        <p:xfrm>
          <a:off x="952487" y="141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{88041368-E723-4D35-84D1-8A9827BE6163}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600"/>
                        <a:buFont typeface="Calibri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Descrição de Risco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600"/>
                        <a:buFont typeface="Calibri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Efeito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Ausência de servidor web para hospedagem da aplicação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CC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Análise de Riscos Incompleta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CC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Atraso no desenvolvimento e finalização da Iteração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CC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Falha do Planejamento Inicial do Projeto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CC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Mudança de Requisitos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CC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Ausência de feedback do cliente</a:t>
                      </a:r>
                      <a:endParaRPr sz="1400" u="none" cap="none" strike="noStrik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CC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Negativo</a:t>
                      </a:r>
                      <a:endParaRPr sz="1400" u="none" cap="none" strike="noStrike">
                        <a:solidFill>
                          <a:srgbClr val="CC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Problemas na aplicação de novas tecnologias</a:t>
                      </a:r>
                      <a:endParaRPr sz="1400" u="none" cap="none" strike="noStrik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CC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Negativo</a:t>
                      </a:r>
                      <a:endParaRPr sz="1400" u="none" cap="none" strike="noStrike">
                        <a:solidFill>
                          <a:srgbClr val="CC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Diminuição no quadro de desenvolvimento da equipe</a:t>
                      </a:r>
                      <a:endParaRPr sz="1400" u="none" cap="none" strike="noStrik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CC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Negativo</a:t>
                      </a:r>
                      <a:endParaRPr sz="1400" u="none" cap="none" strike="noStrike">
                        <a:solidFill>
                          <a:srgbClr val="CC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do Projeto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 e Papéis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Stakeholders do Projeto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Escopo do Projeto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Premissas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Restrições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Riscos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do Projeto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projeto tem como objetivo informatizar uma planilha que gerencia o agendamento de audiências jurídicas do Tribunal de Justiça de Monteiro. As principais características do projeto são:</a:t>
            </a: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Permitir o agendamento de sessões, tratando eventuais choques de horários.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Contar com uma camada de segurança que exija autenticação de usuário.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Busca avançada de sessões agendadas, geração de relatórios, notificações de sessões por e-mail, responsividade da interface gráfica e listagem de pendencias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 e Papéis</a:t>
            </a:r>
            <a:endParaRPr/>
          </a:p>
        </p:txBody>
      </p:sp>
      <p:graphicFrame>
        <p:nvGraphicFramePr>
          <p:cNvPr id="177" name="Shape 177"/>
          <p:cNvGraphicFramePr/>
          <p:nvPr/>
        </p:nvGraphicFramePr>
        <p:xfrm>
          <a:off x="384075" y="15706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{88041368-E723-4D35-84D1-8A9827BE6163}</a:tableStyleId>
              </a:tblPr>
              <a:tblGrid>
                <a:gridCol w="1586250"/>
                <a:gridCol w="1291375"/>
                <a:gridCol w="1399650"/>
                <a:gridCol w="1393025"/>
                <a:gridCol w="1453675"/>
                <a:gridCol w="1398050"/>
              </a:tblGrid>
              <a:tr h="2106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Integrante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Papel(éis)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 hMerge="1"/>
                <a:tc hMerge="1"/>
                <a:tc hMerge="1"/>
                <a:tc hMerge="1"/>
              </a:tr>
              <a:tr h="449350">
                <a:tc v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Líder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(L)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Ger. Configuração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(GC)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Outros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</a:tr>
              <a:tr h="100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Iteração 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Iteração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Iteração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Iteração 4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99999"/>
                    </a:solidFill>
                  </a:tcPr>
                </a:tc>
                <a:tc vMerge="1"/>
              </a:tr>
              <a:tr h="719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André Luís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GC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GC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Desenvolvedor, testador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02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Vinícius O. G. Gomes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GC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GC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Desenvolvedor, testador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47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Julierme Silva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Analista de Qualidade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47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José Carlos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0"/>
            <a:ext cx="8229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Stakeholders do Projeto</a:t>
            </a:r>
            <a:endParaRPr sz="3600"/>
          </a:p>
        </p:txBody>
      </p:sp>
      <p:graphicFrame>
        <p:nvGraphicFramePr>
          <p:cNvPr id="183" name="Shape 183"/>
          <p:cNvGraphicFramePr/>
          <p:nvPr/>
        </p:nvGraphicFramePr>
        <p:xfrm>
          <a:off x="457212" y="9412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{88041368-E723-4D35-84D1-8A9827BE6163}</a:tableStyleId>
              </a:tblPr>
              <a:tblGrid>
                <a:gridCol w="2216800"/>
                <a:gridCol w="1460875"/>
                <a:gridCol w="4551925"/>
              </a:tblGrid>
              <a:tr h="368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Stakeholders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Papel(éis)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Responsabilidades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1335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André Luís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Vinícius O. G. Gomes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Equipe de Desenvolvimento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Planejar e Desenvolver o Sistema; Resolver problemas da análise e desenvolvimento; Testar e implantar o sistema. Auxiliar o gerente na elaboração de um plano de desenvolvimento (release e iteração)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35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José Carlos - Tribunal de Justiça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Priorizar as funcionalidades;</a:t>
                      </a: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Validar o protótipo da interface; Ser ativo no processo de desenvolvimento de sistema. Validar entregas do projeto, etc.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5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Julierme Silva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Analista de Qualidade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Analisar a execução do processo pela equipe de desenvolvimento; Dar suporte à equipe no processo e sugerir alternativas para casos específicos.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Funcionários do TJ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Usuários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Operar as funcionalidades do sistema e dar feedback sobre os mesmos.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13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Escopo do Projeto</a:t>
            </a:r>
            <a:endParaRPr/>
          </a:p>
        </p:txBody>
      </p:sp>
      <p:graphicFrame>
        <p:nvGraphicFramePr>
          <p:cNvPr id="189" name="Shape 189"/>
          <p:cNvGraphicFramePr/>
          <p:nvPr/>
        </p:nvGraphicFramePr>
        <p:xfrm>
          <a:off x="339362" y="11430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{88041368-E723-4D35-84D1-8A9827BE6163}</a:tableStyleId>
              </a:tblPr>
              <a:tblGrid>
                <a:gridCol w="924025"/>
                <a:gridCol w="4315475"/>
                <a:gridCol w="1109500"/>
                <a:gridCol w="2116325"/>
              </a:tblGrid>
              <a:tr h="282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Iteração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Descrição do item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Release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de entrega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7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Capacitação dos membros quanto a tecnologia escolhida para ser utilizada no desenvolvimento do sistema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30/03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71000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Versão final da documentação elaborada na disciplina de Projetos I com atualizações referentes aos requisitos estabelecidos na primeira reunião com o cliente, no período da disciplina de Projetos II;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20/04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7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Plano de Projetos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vMerge="1"/>
                <a:tc vMerge="1"/>
              </a:tr>
              <a:tr h="37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Planilha de Riscos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 vMerge="1"/>
              </a:tr>
              <a:tr h="37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Documento Arquitetural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 vMerge="1"/>
              </a:tr>
              <a:tr h="37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Plano de Gerência e Configuração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vMerge="1"/>
                <a:tc vMerge="1"/>
              </a:tr>
              <a:tr h="371000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Gerenciamento de audiência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/05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7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Gerenciamento de processo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vMerge="1"/>
                <a:tc vMerge="1"/>
              </a:tr>
              <a:tr h="37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Gerenciamento de conciliação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 vMerge="1"/>
              </a:tr>
              <a:tr h="1601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Autenticação e permissão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vMerge="1"/>
                <a:tc vMerge="1"/>
              </a:tr>
              <a:tr h="3710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Busca de informações baseada na combinação de filtros.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/05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7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Gerenciamento de agendamentos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Escopo do Projeto</a:t>
            </a:r>
            <a:endParaRPr/>
          </a:p>
        </p:txBody>
      </p:sp>
      <p:graphicFrame>
        <p:nvGraphicFramePr>
          <p:cNvPr id="195" name="Shape 195"/>
          <p:cNvGraphicFramePr/>
          <p:nvPr/>
        </p:nvGraphicFramePr>
        <p:xfrm>
          <a:off x="339337" y="16349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{88041368-E723-4D35-84D1-8A9827BE6163}</a:tableStyleId>
              </a:tblPr>
              <a:tblGrid>
                <a:gridCol w="924025"/>
                <a:gridCol w="4315475"/>
                <a:gridCol w="1109500"/>
                <a:gridCol w="2116325"/>
              </a:tblGrid>
              <a:tr h="54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Iteração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Descrição do item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Release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de entrega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5448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Envio de lembretes de sessões por e-mail.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</a:t>
                      </a:r>
                      <a:r>
                        <a:rPr lang="en-US"/>
                        <a:t>/06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448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Geração de check-list de pendências ao cadastrar um novo agendamento.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 vMerge="1"/>
              </a:tr>
              <a:tr h="5448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Geração de gráficos e relatórios das audiências e das conciliações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30/06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Premissas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/>
              <a:t>Servidor WEB para hospedagem da aplicação.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3000"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/>
              <a:t>Disponibilidade dos stakeholders para consulta durante o desenvolvimento do SASJ.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Restrições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/>
              <a:t>A aplicação deve estar disponível permanentemente.</a:t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175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aplicação deve permitir acesso simultâneo de usuários.</a:t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175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Níveis de acesso por usuário;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