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6"/>
  </p:notesMasterIdLst>
  <p:sldIdLst>
    <p:sldId id="369" r:id="rId2"/>
    <p:sldId id="399" r:id="rId3"/>
    <p:sldId id="475" r:id="rId4"/>
    <p:sldId id="476" r:id="rId5"/>
    <p:sldId id="477" r:id="rId6"/>
    <p:sldId id="478" r:id="rId7"/>
    <p:sldId id="479" r:id="rId8"/>
    <p:sldId id="481" r:id="rId9"/>
    <p:sldId id="480" r:id="rId10"/>
    <p:sldId id="482" r:id="rId11"/>
    <p:sldId id="483" r:id="rId12"/>
    <p:sldId id="484" r:id="rId13"/>
    <p:sldId id="485" r:id="rId14"/>
    <p:sldId id="4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 varScale="1">
        <p:scale>
          <a:sx n="66" d="100"/>
          <a:sy n="66" d="100"/>
        </p:scale>
        <p:origin x="-142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EA21D-F609-4883-9BF2-C2257D2F3E11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ABF5E-119C-40D0-9F75-E2458688F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56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Χειμώνας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CS-409: </a:t>
            </a:r>
            <a:r>
              <a:rPr lang="el-GR" smtClean="0"/>
              <a:t>Αντικειμενοστρεφής Προγραμματισμος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Χειμώνας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CS-409: </a:t>
            </a:r>
            <a:r>
              <a:rPr lang="el-GR" smtClean="0"/>
              <a:t>Αντικειμενοστρεφής Προγραμματισμος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Χειμώνας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CS-409: </a:t>
            </a:r>
            <a:r>
              <a:rPr lang="el-GR" smtClean="0"/>
              <a:t>Αντικειμενοστρεφής Προγραμματισμος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1"/>
              </a:buClr>
              <a:defRPr/>
            </a:lvl2pPr>
            <a:lvl4pPr>
              <a:buClr>
                <a:schemeClr val="accent1"/>
              </a:buClr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Χειμώνας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CS-409: </a:t>
            </a:r>
            <a:r>
              <a:rPr lang="el-GR" dirty="0" err="1" smtClean="0"/>
              <a:t>Αντικειμενοστρεφής</a:t>
            </a:r>
            <a:r>
              <a:rPr lang="el-GR" dirty="0" smtClean="0"/>
              <a:t> </a:t>
            </a:r>
            <a:r>
              <a:rPr lang="el-GR" dirty="0" err="1" smtClean="0"/>
              <a:t>Προγραμματισμος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Χειμώνας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CS-409: </a:t>
            </a:r>
            <a:r>
              <a:rPr lang="el-GR" smtClean="0"/>
              <a:t>Αντικειμενοστρεφής Προγραμματισμος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Χειμώνας 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CS-409: </a:t>
            </a:r>
            <a:r>
              <a:rPr lang="el-GR" smtClean="0"/>
              <a:t>Αντικειμενοστρεφής Προγραμματισμος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Χειμώνας 2011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CS-409: </a:t>
            </a:r>
            <a:r>
              <a:rPr lang="el-GR" smtClean="0"/>
              <a:t>Αντικειμενοστρεφής Προγραμματισμος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Χειμώνας 2011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CS-409: </a:t>
            </a:r>
            <a:r>
              <a:rPr lang="el-GR" smtClean="0"/>
              <a:t>Αντικειμενοστρεφής Προγραμματισμος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Χειμώνας 2011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CS-409: </a:t>
            </a:r>
            <a:r>
              <a:rPr lang="el-GR" smtClean="0"/>
              <a:t>Αντικειμενοστρεφής Προγραμματισμος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Χειμώνας 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CS-409: </a:t>
            </a:r>
            <a:r>
              <a:rPr lang="el-GR" smtClean="0"/>
              <a:t>Αντικειμενοστρεφής Προγραμματισμος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Χειμώνας 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CS-409: </a:t>
            </a:r>
            <a:r>
              <a:rPr lang="el-GR" smtClean="0"/>
              <a:t>Αντικειμενοστρεφής Προγραμματισμος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Χειμώνας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IN" smtClean="0"/>
              <a:t>CS-409: </a:t>
            </a:r>
            <a:r>
              <a:rPr lang="el-GR" smtClean="0"/>
              <a:t>Αντικειμενοστρεφής Προγραμματισμος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6"/>
        </a:buClr>
        <a:buSzPct val="85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6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6"/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6"/>
        </a:buClr>
        <a:buSzPct val="10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62000" y="838201"/>
            <a:ext cx="8153400" cy="1371600"/>
          </a:xfrm>
        </p:spPr>
        <p:txBody>
          <a:bodyPr/>
          <a:lstStyle/>
          <a:p>
            <a:pPr algn="r"/>
            <a:r>
              <a:rPr lang="en-US" sz="4400" b="1" dirty="0" smtClean="0"/>
              <a:t>Senior Design Project </a:t>
            </a:r>
            <a:br>
              <a:rPr lang="en-US" sz="4400" b="1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[Title of the Project]</a:t>
            </a:r>
            <a:endParaRPr lang="en-US" sz="3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04800" y="3581400"/>
            <a:ext cx="8686800" cy="30480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Group No #:</a:t>
            </a:r>
          </a:p>
          <a:p>
            <a:r>
              <a:rPr lang="en-US" sz="2000" b="1" dirty="0" smtClean="0"/>
              <a:t>Name of the Student(s) with Regd. No.: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1700" b="1" dirty="0" smtClean="0"/>
              <a:t>Department of Computer Science and Engineering;</a:t>
            </a:r>
          </a:p>
          <a:p>
            <a:r>
              <a:rPr lang="en-US" sz="1400" b="1" dirty="0" smtClean="0"/>
              <a:t>Faculty of Engineering &amp; Technology (ITER);</a:t>
            </a:r>
          </a:p>
          <a:p>
            <a:r>
              <a:rPr lang="en-US" sz="1400" b="1" dirty="0" err="1" smtClean="0"/>
              <a:t>Siksha</a:t>
            </a:r>
            <a:r>
              <a:rPr lang="en-US" sz="1400" b="1" dirty="0" smtClean="0"/>
              <a:t> ‘O’ </a:t>
            </a:r>
            <a:r>
              <a:rPr lang="en-US" sz="1400" b="1" dirty="0" err="1" smtClean="0"/>
              <a:t>Anuandhan</a:t>
            </a:r>
            <a:r>
              <a:rPr lang="en-US" sz="1400" b="1" dirty="0" smtClean="0"/>
              <a:t> (Deemed to be) University;</a:t>
            </a:r>
          </a:p>
          <a:p>
            <a:r>
              <a:rPr lang="en-US" sz="1400" b="1" dirty="0" smtClean="0"/>
              <a:t>Bhubaneswar, </a:t>
            </a:r>
            <a:r>
              <a:rPr lang="en-US" sz="1400" b="1" dirty="0" err="1" smtClean="0"/>
              <a:t>Odisha</a:t>
            </a:r>
            <a:endParaRPr lang="en-US" sz="1100" dirty="0" smtClean="0"/>
          </a:p>
          <a:p>
            <a:endParaRPr lang="en-US" sz="12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439783" y="2590800"/>
            <a:ext cx="8686800" cy="87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SzPct val="85000"/>
              <a:buFont typeface="Arial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SzPct val="9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/>
              <a:t>Guided </a:t>
            </a:r>
            <a:r>
              <a:rPr lang="en-US" sz="2000" b="1" dirty="0" smtClean="0"/>
              <a:t>By:</a:t>
            </a:r>
          </a:p>
          <a:p>
            <a:pPr algn="ctr"/>
            <a:r>
              <a:rPr lang="en-US" sz="2000" b="1" dirty="0" smtClean="0"/>
              <a:t>Name of the Supervisor (Prof. --------)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1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83" y="152400"/>
            <a:ext cx="8229600" cy="990600"/>
          </a:xfrm>
        </p:spPr>
        <p:txBody>
          <a:bodyPr>
            <a:normAutofit/>
          </a:bodyPr>
          <a:lstStyle/>
          <a:p>
            <a:pPr marL="571500" lvl="1" indent="-571500" algn="r">
              <a:spcBef>
                <a:spcPct val="0"/>
              </a:spcBef>
            </a:pPr>
            <a:r>
              <a:rPr lang="en-US" sz="4000" spc="-100" dirty="0">
                <a:solidFill>
                  <a:schemeClr val="tx2"/>
                </a:solidFill>
                <a:latin typeface="Bahnschrift" pitchFamily="34" charset="0"/>
              </a:rPr>
              <a:t>Results and </a:t>
            </a:r>
            <a:r>
              <a:rPr lang="en-US" sz="4000" spc="-100" dirty="0" smtClean="0">
                <a:solidFill>
                  <a:schemeClr val="tx2"/>
                </a:solidFill>
                <a:latin typeface="Bahnschrift" pitchFamily="34" charset="0"/>
              </a:rPr>
              <a:t>Outputs[1]</a:t>
            </a:r>
            <a:endParaRPr lang="en-US" sz="4000" spc="-100" dirty="0">
              <a:solidFill>
                <a:schemeClr val="tx2"/>
              </a:solidFill>
              <a:latin typeface="Bahnschrift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" y="1447800"/>
            <a:ext cx="8839200" cy="5029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28700" lvl="1" indent="-571500">
              <a:buFont typeface="Wingdings" pitchFamily="2" charset="2"/>
              <a:buChar char="q"/>
            </a:pPr>
            <a:r>
              <a:rPr lang="en-US" sz="2800" dirty="0" smtClean="0">
                <a:latin typeface="Bahnschrift" pitchFamily="34" charset="0"/>
              </a:rPr>
              <a:t>Forms</a:t>
            </a:r>
            <a:r>
              <a:rPr lang="en-US" sz="2800" dirty="0">
                <a:latin typeface="Bahnschrift" pitchFamily="34" charset="0"/>
              </a:rPr>
              <a:t>/ Menu/ Sub Menus</a:t>
            </a:r>
          </a:p>
          <a:p>
            <a:pPr lvl="1"/>
            <a:endParaRPr lang="en-US" sz="2000" dirty="0">
              <a:latin typeface="Bahnschrif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0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83" y="152400"/>
            <a:ext cx="8229600" cy="990600"/>
          </a:xfrm>
        </p:spPr>
        <p:txBody>
          <a:bodyPr>
            <a:normAutofit/>
          </a:bodyPr>
          <a:lstStyle/>
          <a:p>
            <a:pPr marL="571500" lvl="1" indent="-571500" algn="r">
              <a:spcBef>
                <a:spcPct val="0"/>
              </a:spcBef>
            </a:pPr>
            <a:r>
              <a:rPr lang="en-US" sz="4000" spc="-100" dirty="0">
                <a:solidFill>
                  <a:schemeClr val="tx2"/>
                </a:solidFill>
                <a:latin typeface="Bahnschrift" pitchFamily="34" charset="0"/>
              </a:rPr>
              <a:t>Results and </a:t>
            </a:r>
            <a:r>
              <a:rPr lang="en-US" sz="4000" spc="-100" dirty="0" smtClean="0">
                <a:solidFill>
                  <a:schemeClr val="tx2"/>
                </a:solidFill>
                <a:latin typeface="Bahnschrift" pitchFamily="34" charset="0"/>
              </a:rPr>
              <a:t>Outputs[2]</a:t>
            </a:r>
            <a:endParaRPr lang="en-US" sz="4000" spc="-100" dirty="0">
              <a:solidFill>
                <a:schemeClr val="tx2"/>
              </a:solidFill>
              <a:latin typeface="Bahnschrift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2400" y="1447800"/>
            <a:ext cx="8686800" cy="5029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28700" lvl="1" indent="-571500">
              <a:buFont typeface="Wingdings" pitchFamily="2" charset="2"/>
              <a:buChar char="q"/>
            </a:pPr>
            <a:r>
              <a:rPr lang="en-US" sz="3200" dirty="0" smtClean="0">
                <a:latin typeface="Bahnschrift" pitchFamily="34" charset="0"/>
              </a:rPr>
              <a:t>Reports</a:t>
            </a:r>
            <a:endParaRPr lang="en-US" sz="3200" dirty="0">
              <a:latin typeface="Bahnschrift" pitchFamily="34" charset="0"/>
            </a:endParaRPr>
          </a:p>
          <a:p>
            <a:pPr lvl="1"/>
            <a:endParaRPr lang="en-US" sz="2400" dirty="0">
              <a:latin typeface="Bahnschrif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29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43" y="152400"/>
            <a:ext cx="8229600" cy="990600"/>
          </a:xfrm>
        </p:spPr>
        <p:txBody>
          <a:bodyPr>
            <a:normAutofit/>
          </a:bodyPr>
          <a:lstStyle/>
          <a:p>
            <a:pPr marL="571500" lvl="1" indent="-571500" algn="r">
              <a:spcBef>
                <a:spcPct val="0"/>
              </a:spcBef>
            </a:pPr>
            <a:r>
              <a:rPr lang="en-US" sz="4400" spc="-100" dirty="0">
                <a:solidFill>
                  <a:schemeClr val="tx2"/>
                </a:solidFill>
                <a:latin typeface="Bahnschrift" pitchFamily="34" charset="0"/>
              </a:rPr>
              <a:t>Conclusion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2400" y="1371600"/>
            <a:ext cx="8763000" cy="5029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28700" lvl="1" indent="-571500">
              <a:buFont typeface="Wingdings" pitchFamily="2" charset="2"/>
              <a:buChar char="q"/>
            </a:pPr>
            <a:r>
              <a:rPr lang="en-US" sz="2800" dirty="0" smtClean="0">
                <a:latin typeface="Bahnschrift" pitchFamily="34" charset="0"/>
              </a:rPr>
              <a:t>Uniqueness </a:t>
            </a:r>
            <a:r>
              <a:rPr lang="en-US" sz="2800" dirty="0">
                <a:latin typeface="Bahnschrift" pitchFamily="34" charset="0"/>
              </a:rPr>
              <a:t>of Proposed </a:t>
            </a:r>
            <a:r>
              <a:rPr lang="en-US" sz="2800" dirty="0" smtClean="0">
                <a:latin typeface="Bahnschrift" pitchFamily="34" charset="0"/>
              </a:rPr>
              <a:t>System</a:t>
            </a:r>
          </a:p>
          <a:p>
            <a:pPr marL="1028700" lvl="1" indent="-571500">
              <a:buFont typeface="Wingdings" pitchFamily="2" charset="2"/>
              <a:buChar char="q"/>
            </a:pPr>
            <a:endParaRPr lang="en-US" sz="2800" dirty="0">
              <a:latin typeface="Bahnschrift" pitchFamily="34" charset="0"/>
            </a:endParaRPr>
          </a:p>
          <a:p>
            <a:pPr lvl="1"/>
            <a:endParaRPr lang="en-US" sz="2800" dirty="0">
              <a:latin typeface="Bahnschrift" pitchFamily="34" charset="0"/>
            </a:endParaRPr>
          </a:p>
          <a:p>
            <a:pPr marL="1028700" lvl="1" indent="-571500">
              <a:buFont typeface="Wingdings" pitchFamily="2" charset="2"/>
              <a:buChar char="q"/>
            </a:pPr>
            <a:r>
              <a:rPr lang="en-US" sz="2800" dirty="0">
                <a:latin typeface="Bahnschrift" pitchFamily="34" charset="0"/>
              </a:rPr>
              <a:t>Limitations of Proposed </a:t>
            </a:r>
            <a:r>
              <a:rPr lang="en-US" sz="2800" dirty="0" smtClean="0">
                <a:latin typeface="Bahnschrift" pitchFamily="34" charset="0"/>
              </a:rPr>
              <a:t>System</a:t>
            </a:r>
          </a:p>
          <a:p>
            <a:pPr marL="1028700" lvl="1" indent="-571500">
              <a:buFont typeface="Wingdings" pitchFamily="2" charset="2"/>
              <a:buChar char="q"/>
            </a:pPr>
            <a:endParaRPr lang="en-US" sz="2800" dirty="0">
              <a:latin typeface="Bahnschrift" pitchFamily="34" charset="0"/>
            </a:endParaRPr>
          </a:p>
          <a:p>
            <a:pPr lvl="1"/>
            <a:endParaRPr lang="en-US" sz="2800" dirty="0">
              <a:latin typeface="Bahnschrift" pitchFamily="34" charset="0"/>
            </a:endParaRPr>
          </a:p>
          <a:p>
            <a:pPr marL="1028700" lvl="1" indent="-571500">
              <a:buFont typeface="Wingdings" pitchFamily="2" charset="2"/>
              <a:buChar char="q"/>
            </a:pPr>
            <a:r>
              <a:rPr lang="en-US" sz="2800" dirty="0">
                <a:latin typeface="Bahnschrift" pitchFamily="34" charset="0"/>
              </a:rPr>
              <a:t>Future Scope of Proposed System</a:t>
            </a:r>
          </a:p>
          <a:p>
            <a:pPr marL="1028700" lvl="1" indent="-571500">
              <a:buFont typeface="Wingdings" pitchFamily="2" charset="2"/>
              <a:buChar char="q"/>
            </a:pPr>
            <a:endParaRPr lang="en-US" sz="2000" dirty="0" smtClean="0">
              <a:latin typeface="Bahnschrift" pitchFamily="34" charset="0"/>
            </a:endParaRPr>
          </a:p>
          <a:p>
            <a:pPr marL="1028700" lvl="1" indent="-571500">
              <a:buFont typeface="Wingdings" pitchFamily="2" charset="2"/>
              <a:buChar char="q"/>
            </a:pPr>
            <a:endParaRPr lang="en-US" sz="2000" dirty="0" smtClean="0">
              <a:latin typeface="Bahnschrift" pitchFamily="34" charset="0"/>
            </a:endParaRPr>
          </a:p>
          <a:p>
            <a:pPr marL="1028700" lvl="1" indent="-571500">
              <a:buFont typeface="Wingdings" pitchFamily="2" charset="2"/>
              <a:buChar char="q"/>
            </a:pPr>
            <a:endParaRPr lang="en-US" sz="2000" dirty="0">
              <a:latin typeface="Bahnschrif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76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IN" sz="4400" dirty="0" smtClean="0">
                <a:latin typeface="Bahnschrift" pitchFamily="34" charset="0"/>
              </a:rPr>
              <a:t>References</a:t>
            </a:r>
            <a:endParaRPr lang="en-IN" sz="4400" dirty="0">
              <a:latin typeface="Bahnschrif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9400"/>
            <a:ext cx="7467600" cy="1219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dirty="0">
                <a:latin typeface="Bahnschrift" pitchFamily="34" charset="0"/>
              </a:rPr>
              <a:t>Use only the Referencing Style mentioned Senior Design Project Format</a:t>
            </a:r>
            <a:endParaRPr lang="en-IN" dirty="0">
              <a:latin typeface="Bahnschrif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90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How To Write A Thank You Note In Five Easy St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752600"/>
            <a:ext cx="5257800" cy="295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0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83" y="152400"/>
            <a:ext cx="8229600" cy="990600"/>
          </a:xfrm>
        </p:spPr>
        <p:txBody>
          <a:bodyPr/>
          <a:lstStyle/>
          <a:p>
            <a:pPr algn="r"/>
            <a:r>
              <a:rPr lang="en-US" dirty="0" smtClean="0">
                <a:latin typeface="Bahnschrift" pitchFamily="34" charset="0"/>
              </a:rPr>
              <a:t>Presentation Outline</a:t>
            </a:r>
            <a:endParaRPr lang="en-US" dirty="0">
              <a:latin typeface="Bahnschrift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0" y="1447800"/>
            <a:ext cx="7162800" cy="502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itchFamily="2" charset="2"/>
              <a:buChar char="q"/>
            </a:pPr>
            <a:r>
              <a:rPr lang="en-US" sz="2400" dirty="0" smtClean="0">
                <a:latin typeface="Bahnschrift" pitchFamily="34" charset="0"/>
              </a:rPr>
              <a:t>Introduction</a:t>
            </a:r>
          </a:p>
          <a:p>
            <a:pPr marL="1028700" lvl="1" indent="-571500">
              <a:buFont typeface="Wingdings" pitchFamily="2" charset="2"/>
              <a:buChar char="q"/>
            </a:pPr>
            <a:r>
              <a:rPr lang="en-US" sz="1400" dirty="0" smtClean="0">
                <a:latin typeface="Bahnschrift" pitchFamily="34" charset="0"/>
              </a:rPr>
              <a:t>Problem Definition</a:t>
            </a:r>
          </a:p>
          <a:p>
            <a:pPr marL="1028700" lvl="1" indent="-571500">
              <a:buFont typeface="Wingdings" pitchFamily="2" charset="2"/>
              <a:buChar char="q"/>
            </a:pPr>
            <a:r>
              <a:rPr lang="en-US" sz="1400" dirty="0" smtClean="0">
                <a:latin typeface="Bahnschrift" pitchFamily="34" charset="0"/>
              </a:rPr>
              <a:t>Project Overview/ Specifications</a:t>
            </a:r>
          </a:p>
          <a:p>
            <a:pPr marL="1028700" lvl="1" indent="-571500">
              <a:buFont typeface="Wingdings" pitchFamily="2" charset="2"/>
              <a:buChar char="q"/>
            </a:pPr>
            <a:r>
              <a:rPr lang="en-US" sz="1400" dirty="0" smtClean="0">
                <a:latin typeface="Bahnschrift" pitchFamily="34" charset="0"/>
              </a:rPr>
              <a:t>Hardware Specifications</a:t>
            </a:r>
          </a:p>
          <a:p>
            <a:pPr marL="1028700" lvl="1" indent="-571500">
              <a:buFont typeface="Wingdings" pitchFamily="2" charset="2"/>
              <a:buChar char="q"/>
            </a:pPr>
            <a:r>
              <a:rPr lang="en-US" sz="1400" dirty="0" smtClean="0">
                <a:latin typeface="Bahnschrift" pitchFamily="34" charset="0"/>
              </a:rPr>
              <a:t>Software Specifications</a:t>
            </a:r>
          </a:p>
          <a:p>
            <a:pPr marL="542925" lvl="1" indent="-542925">
              <a:buFont typeface="Wingdings" pitchFamily="2" charset="2"/>
              <a:buChar char="q"/>
            </a:pPr>
            <a:r>
              <a:rPr lang="en-US" sz="2400" spc="-100" dirty="0">
                <a:solidFill>
                  <a:schemeClr val="tx2"/>
                </a:solidFill>
                <a:latin typeface="Bahnschrift" pitchFamily="34" charset="0"/>
                <a:ea typeface="+mj-ea"/>
                <a:cs typeface="+mj-cs"/>
              </a:rPr>
              <a:t>Literature Survey/ Background Details</a:t>
            </a:r>
          </a:p>
          <a:p>
            <a:pPr marL="1028700" lvl="1" indent="-571500">
              <a:buFont typeface="Wingdings" pitchFamily="2" charset="2"/>
              <a:buChar char="q"/>
            </a:pPr>
            <a:r>
              <a:rPr lang="en-US" sz="1400" dirty="0">
                <a:latin typeface="Bahnschrift" pitchFamily="34" charset="0"/>
              </a:rPr>
              <a:t>Existing System</a:t>
            </a:r>
          </a:p>
          <a:p>
            <a:pPr marL="1028700" lvl="1" indent="-571500">
              <a:buFont typeface="Wingdings" pitchFamily="2" charset="2"/>
              <a:buChar char="q"/>
            </a:pPr>
            <a:r>
              <a:rPr lang="en-US" sz="1400" dirty="0">
                <a:latin typeface="Bahnschrift" pitchFamily="34" charset="0"/>
              </a:rPr>
              <a:t>Proposed System</a:t>
            </a:r>
          </a:p>
          <a:p>
            <a:pPr marL="1028700" lvl="1" indent="-571500">
              <a:buFont typeface="Wingdings" pitchFamily="2" charset="2"/>
              <a:buChar char="q"/>
            </a:pPr>
            <a:r>
              <a:rPr lang="en-US" sz="1400" dirty="0">
                <a:latin typeface="Bahnschrift" pitchFamily="34" charset="0"/>
              </a:rPr>
              <a:t>Feasibility Study of the Proposed System</a:t>
            </a:r>
          </a:p>
          <a:p>
            <a:pPr marL="542925" lvl="1" indent="-542925">
              <a:buFont typeface="Wingdings" pitchFamily="2" charset="2"/>
              <a:buChar char="q"/>
            </a:pPr>
            <a:r>
              <a:rPr lang="en-US" sz="2400" spc="-100" dirty="0">
                <a:solidFill>
                  <a:schemeClr val="tx2"/>
                </a:solidFill>
                <a:latin typeface="Bahnschrift" pitchFamily="34" charset="0"/>
                <a:ea typeface="+mj-ea"/>
                <a:cs typeface="+mj-cs"/>
              </a:rPr>
              <a:t>Requirement Description</a:t>
            </a:r>
          </a:p>
          <a:p>
            <a:pPr marL="1028700" lvl="1" indent="-571500">
              <a:buFont typeface="Wingdings" pitchFamily="2" charset="2"/>
              <a:buChar char="q"/>
            </a:pPr>
            <a:r>
              <a:rPr lang="en-US" sz="1400" dirty="0">
                <a:latin typeface="Bahnschrift" pitchFamily="34" charset="0"/>
              </a:rPr>
              <a:t>Use Case Diagram</a:t>
            </a:r>
          </a:p>
          <a:p>
            <a:pPr marL="571500" lvl="1" indent="-571500">
              <a:spcBef>
                <a:spcPct val="0"/>
              </a:spcBef>
              <a:buFont typeface="Wingdings" pitchFamily="2" charset="2"/>
              <a:buChar char="q"/>
            </a:pPr>
            <a:r>
              <a:rPr lang="en-US" sz="2400" spc="-100" dirty="0">
                <a:solidFill>
                  <a:schemeClr val="tx2"/>
                </a:solidFill>
                <a:latin typeface="Bahnschrift" pitchFamily="34" charset="0"/>
                <a:ea typeface="+mj-ea"/>
                <a:cs typeface="+mj-cs"/>
              </a:rPr>
              <a:t>System Analysis and Design</a:t>
            </a:r>
          </a:p>
          <a:p>
            <a:pPr marL="1028700" lvl="1" indent="-571500">
              <a:buFont typeface="Wingdings" pitchFamily="2" charset="2"/>
              <a:buChar char="q"/>
            </a:pPr>
            <a:r>
              <a:rPr lang="en-US" sz="1400" dirty="0">
                <a:latin typeface="Bahnschrift" pitchFamily="34" charset="0"/>
              </a:rPr>
              <a:t>Class Diagram</a:t>
            </a:r>
          </a:p>
          <a:p>
            <a:pPr marL="1028700" lvl="1" indent="-571500">
              <a:buFont typeface="Wingdings" pitchFamily="2" charset="2"/>
              <a:buChar char="q"/>
            </a:pPr>
            <a:r>
              <a:rPr lang="en-US" sz="1400" dirty="0">
                <a:latin typeface="Bahnschrift" pitchFamily="34" charset="0"/>
              </a:rPr>
              <a:t>Sequence Diagram</a:t>
            </a:r>
          </a:p>
          <a:p>
            <a:pPr marL="1028700" lvl="1" indent="-571500">
              <a:buFont typeface="Wingdings" pitchFamily="2" charset="2"/>
              <a:buChar char="q"/>
            </a:pPr>
            <a:r>
              <a:rPr lang="en-US" sz="1400" dirty="0">
                <a:latin typeface="Bahnschrift" pitchFamily="34" charset="0"/>
              </a:rPr>
              <a:t>State Chart Diagram</a:t>
            </a:r>
          </a:p>
          <a:p>
            <a:pPr marL="571500" lvl="1" indent="-571500">
              <a:spcBef>
                <a:spcPct val="0"/>
              </a:spcBef>
              <a:buFont typeface="Wingdings" pitchFamily="2" charset="2"/>
              <a:buChar char="q"/>
            </a:pPr>
            <a:r>
              <a:rPr lang="en-US" sz="2400" spc="-100" dirty="0">
                <a:solidFill>
                  <a:schemeClr val="tx2"/>
                </a:solidFill>
                <a:latin typeface="Bahnschrift" pitchFamily="34" charset="0"/>
                <a:ea typeface="+mj-ea"/>
                <a:cs typeface="+mj-cs"/>
              </a:rPr>
              <a:t>Results and Outputs</a:t>
            </a:r>
          </a:p>
          <a:p>
            <a:pPr marL="1028700" lvl="1" indent="-571500">
              <a:buFont typeface="Wingdings" pitchFamily="2" charset="2"/>
              <a:buChar char="q"/>
            </a:pPr>
            <a:r>
              <a:rPr lang="en-US" sz="1400" dirty="0">
                <a:latin typeface="Bahnschrift" pitchFamily="34" charset="0"/>
              </a:rPr>
              <a:t>Forms/ Menu/ Sub Menus</a:t>
            </a:r>
          </a:p>
          <a:p>
            <a:pPr marL="1028700" lvl="1" indent="-571500">
              <a:buFont typeface="Wingdings" pitchFamily="2" charset="2"/>
              <a:buChar char="q"/>
            </a:pPr>
            <a:r>
              <a:rPr lang="en-US" sz="1400" dirty="0">
                <a:latin typeface="Bahnschrift" pitchFamily="34" charset="0"/>
              </a:rPr>
              <a:t>Reports</a:t>
            </a:r>
          </a:p>
          <a:p>
            <a:pPr marL="571500" lvl="1" indent="-571500">
              <a:spcBef>
                <a:spcPct val="0"/>
              </a:spcBef>
              <a:buFont typeface="Wingdings" pitchFamily="2" charset="2"/>
              <a:buChar char="q"/>
            </a:pPr>
            <a:r>
              <a:rPr lang="en-US" sz="2400" spc="-100" dirty="0">
                <a:solidFill>
                  <a:schemeClr val="tx2"/>
                </a:solidFill>
                <a:latin typeface="Bahnschrift" pitchFamily="34" charset="0"/>
                <a:ea typeface="+mj-ea"/>
                <a:cs typeface="+mj-cs"/>
              </a:rPr>
              <a:t>Conclusion </a:t>
            </a:r>
          </a:p>
          <a:p>
            <a:pPr marL="1028700" lvl="1" indent="-571500">
              <a:buFont typeface="Wingdings" pitchFamily="2" charset="2"/>
              <a:buChar char="q"/>
            </a:pPr>
            <a:r>
              <a:rPr lang="en-US" sz="1400" dirty="0">
                <a:latin typeface="Bahnschrift" pitchFamily="34" charset="0"/>
              </a:rPr>
              <a:t>Uniqueness of Proposed System</a:t>
            </a:r>
          </a:p>
          <a:p>
            <a:pPr marL="1028700" lvl="1" indent="-571500">
              <a:buFont typeface="Wingdings" pitchFamily="2" charset="2"/>
              <a:buChar char="q"/>
            </a:pPr>
            <a:r>
              <a:rPr lang="en-US" sz="1400" dirty="0">
                <a:latin typeface="Bahnschrift" pitchFamily="34" charset="0"/>
              </a:rPr>
              <a:t>Limitations of Proposed System</a:t>
            </a:r>
          </a:p>
          <a:p>
            <a:pPr marL="1028700" lvl="1" indent="-571500">
              <a:buFont typeface="Wingdings" pitchFamily="2" charset="2"/>
              <a:buChar char="q"/>
            </a:pPr>
            <a:r>
              <a:rPr lang="en-US" sz="1400" dirty="0">
                <a:latin typeface="Bahnschrift" pitchFamily="34" charset="0"/>
              </a:rPr>
              <a:t>Future Scope of Proposed System</a:t>
            </a:r>
          </a:p>
          <a:p>
            <a:pPr marL="1028700" lvl="1" indent="-571500">
              <a:buFont typeface="Wingdings" pitchFamily="2" charset="2"/>
              <a:buChar char="q"/>
            </a:pPr>
            <a:endParaRPr lang="en-US" sz="1100" dirty="0" smtClean="0">
              <a:latin typeface="Bahnschrift" pitchFamily="34" charset="0"/>
            </a:endParaRPr>
          </a:p>
          <a:p>
            <a:pPr marL="1028700" lvl="1" indent="-571500">
              <a:buFont typeface="Wingdings" pitchFamily="2" charset="2"/>
              <a:buChar char="q"/>
            </a:pPr>
            <a:endParaRPr lang="en-US" sz="1100" dirty="0" smtClean="0">
              <a:latin typeface="Bahnschrift" pitchFamily="34" charset="0"/>
            </a:endParaRPr>
          </a:p>
          <a:p>
            <a:pPr marL="1028700" lvl="1" indent="-571500">
              <a:buFont typeface="Wingdings" pitchFamily="2" charset="2"/>
              <a:buChar char="q"/>
            </a:pPr>
            <a:endParaRPr lang="en-US" sz="1100" dirty="0">
              <a:latin typeface="Bahnschrif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94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83" y="152400"/>
            <a:ext cx="8229600" cy="990600"/>
          </a:xfrm>
        </p:spPr>
        <p:txBody>
          <a:bodyPr anchor="t">
            <a:normAutofit/>
          </a:bodyPr>
          <a:lstStyle/>
          <a:p>
            <a:pPr algn="r"/>
            <a:r>
              <a:rPr lang="en-US" sz="5400" dirty="0" smtClean="0">
                <a:latin typeface="Bahnschrift" pitchFamily="34" charset="0"/>
              </a:rPr>
              <a:t>Introduction</a:t>
            </a:r>
            <a:endParaRPr lang="en-US" sz="5400" dirty="0">
              <a:latin typeface="Bahnschrift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1219200"/>
            <a:ext cx="8458200" cy="434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28700" lvl="1" indent="-571500">
              <a:buFont typeface="Wingdings" pitchFamily="2" charset="2"/>
              <a:buChar char="q"/>
            </a:pPr>
            <a:r>
              <a:rPr lang="en-US" sz="3600" dirty="0" smtClean="0">
                <a:latin typeface="Bahnschrift" pitchFamily="34" charset="0"/>
              </a:rPr>
              <a:t>Problem Definition</a:t>
            </a:r>
          </a:p>
          <a:p>
            <a:pPr marL="1028700" lvl="1" indent="-571500">
              <a:buFont typeface="Wingdings" pitchFamily="2" charset="2"/>
              <a:buChar char="q"/>
            </a:pPr>
            <a:endParaRPr lang="en-US" sz="2400" dirty="0">
              <a:latin typeface="Bahnschrift" pitchFamily="34" charset="0"/>
            </a:endParaRPr>
          </a:p>
          <a:p>
            <a:pPr marL="1028700" lvl="1" indent="-571500">
              <a:buFont typeface="Wingdings" pitchFamily="2" charset="2"/>
              <a:buChar char="q"/>
            </a:pPr>
            <a:endParaRPr lang="en-US" sz="2400" dirty="0" smtClean="0">
              <a:latin typeface="Bahnschrift" pitchFamily="34" charset="0"/>
            </a:endParaRPr>
          </a:p>
          <a:p>
            <a:pPr marL="1028700" lvl="1" indent="-571500">
              <a:buFont typeface="Wingdings" pitchFamily="2" charset="2"/>
              <a:buChar char="q"/>
            </a:pPr>
            <a:endParaRPr lang="en-US" sz="2400" dirty="0">
              <a:latin typeface="Bahnschrift" pitchFamily="34" charset="0"/>
            </a:endParaRPr>
          </a:p>
          <a:p>
            <a:pPr lvl="1"/>
            <a:endParaRPr lang="en-US" sz="2400" dirty="0" smtClean="0">
              <a:latin typeface="Bahnschrift" pitchFamily="34" charset="0"/>
            </a:endParaRPr>
          </a:p>
          <a:p>
            <a:pPr marL="1028700" lvl="1" indent="-571500">
              <a:buFont typeface="Wingdings" pitchFamily="2" charset="2"/>
              <a:buChar char="q"/>
            </a:pPr>
            <a:r>
              <a:rPr lang="en-US" sz="3600" dirty="0">
                <a:latin typeface="Bahnschrift" pitchFamily="34" charset="0"/>
              </a:rPr>
              <a:t>Project Overview/ Specifications</a:t>
            </a:r>
          </a:p>
          <a:p>
            <a:pPr marL="1028700" lvl="1" indent="-571500">
              <a:buFont typeface="Wingdings" pitchFamily="2" charset="2"/>
              <a:buChar char="q"/>
            </a:pPr>
            <a:endParaRPr lang="en-US" sz="2400" dirty="0">
              <a:latin typeface="Bahnschrift" pitchFamily="34" charset="0"/>
            </a:endParaRPr>
          </a:p>
          <a:p>
            <a:pPr marL="1028700" lvl="1" indent="-571500">
              <a:buFont typeface="Wingdings" pitchFamily="2" charset="2"/>
              <a:buChar char="q"/>
            </a:pPr>
            <a:endParaRPr lang="en-US" sz="2400" dirty="0" smtClean="0">
              <a:latin typeface="Bahnschrift" pitchFamily="34" charset="0"/>
            </a:endParaRPr>
          </a:p>
          <a:p>
            <a:pPr lvl="1"/>
            <a:endParaRPr lang="en-US" dirty="0" smtClean="0">
              <a:latin typeface="Bahnschrift" pitchFamily="34" charset="0"/>
            </a:endParaRPr>
          </a:p>
          <a:p>
            <a:pPr marL="1028700" lvl="1" indent="-571500">
              <a:buFont typeface="Wingdings" pitchFamily="2" charset="2"/>
              <a:buChar char="q"/>
            </a:pPr>
            <a:endParaRPr lang="en-US" dirty="0" smtClean="0">
              <a:latin typeface="Bahnschrift" pitchFamily="34" charset="0"/>
            </a:endParaRPr>
          </a:p>
          <a:p>
            <a:pPr marL="1028700" lvl="1" indent="-571500">
              <a:buFont typeface="Wingdings" pitchFamily="2" charset="2"/>
              <a:buChar char="q"/>
            </a:pPr>
            <a:endParaRPr lang="en-US" dirty="0">
              <a:latin typeface="Bahnschrif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83" y="152400"/>
            <a:ext cx="8229600" cy="990600"/>
          </a:xfrm>
        </p:spPr>
        <p:txBody>
          <a:bodyPr>
            <a:normAutofit/>
          </a:bodyPr>
          <a:lstStyle/>
          <a:p>
            <a:pPr algn="r"/>
            <a:r>
              <a:rPr lang="en-US" sz="5400" dirty="0">
                <a:latin typeface="Bahnschrift" pitchFamily="34" charset="0"/>
              </a:rPr>
              <a:t>Introduction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28600" y="1219200"/>
            <a:ext cx="7162800" cy="3276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endParaRPr lang="en-US" sz="2400" dirty="0" smtClean="0">
              <a:latin typeface="Bahnschrift" pitchFamily="34" charset="0"/>
            </a:endParaRPr>
          </a:p>
          <a:p>
            <a:pPr marL="1028700" lvl="1" indent="-571500">
              <a:buFont typeface="Wingdings" pitchFamily="2" charset="2"/>
              <a:buChar char="q"/>
            </a:pPr>
            <a:r>
              <a:rPr lang="en-US" sz="3600" dirty="0">
                <a:latin typeface="Bahnschrift" pitchFamily="34" charset="0"/>
              </a:rPr>
              <a:t>Hardware </a:t>
            </a:r>
            <a:r>
              <a:rPr lang="en-US" sz="3600" dirty="0" smtClean="0">
                <a:latin typeface="Bahnschrift" pitchFamily="34" charset="0"/>
              </a:rPr>
              <a:t>Specifications</a:t>
            </a:r>
          </a:p>
          <a:p>
            <a:pPr marL="1028700" lvl="1" indent="-571500">
              <a:buFont typeface="Wingdings" pitchFamily="2" charset="2"/>
              <a:buChar char="q"/>
            </a:pPr>
            <a:endParaRPr lang="en-US" sz="3600" dirty="0">
              <a:latin typeface="Bahnschrift" pitchFamily="34" charset="0"/>
            </a:endParaRPr>
          </a:p>
          <a:p>
            <a:pPr marL="1028700" lvl="1" indent="-571500">
              <a:buFont typeface="Wingdings" pitchFamily="2" charset="2"/>
              <a:buChar char="q"/>
            </a:pPr>
            <a:endParaRPr lang="en-US" sz="3600" dirty="0" smtClean="0">
              <a:latin typeface="Bahnschrift" pitchFamily="34" charset="0"/>
            </a:endParaRPr>
          </a:p>
          <a:p>
            <a:pPr marL="1028700" lvl="1" indent="-571500">
              <a:buFont typeface="Wingdings" pitchFamily="2" charset="2"/>
              <a:buChar char="q"/>
            </a:pPr>
            <a:endParaRPr lang="en-US" sz="3600" dirty="0">
              <a:latin typeface="Bahnschrift" pitchFamily="34" charset="0"/>
            </a:endParaRPr>
          </a:p>
          <a:p>
            <a:pPr marL="1028700" lvl="1" indent="-571500">
              <a:buFont typeface="Wingdings" pitchFamily="2" charset="2"/>
              <a:buChar char="q"/>
            </a:pPr>
            <a:r>
              <a:rPr lang="en-US" sz="3600" dirty="0" smtClean="0">
                <a:latin typeface="Bahnschrift" pitchFamily="34" charset="0"/>
              </a:rPr>
              <a:t>Software </a:t>
            </a:r>
            <a:r>
              <a:rPr lang="en-US" sz="3600" dirty="0">
                <a:latin typeface="Bahnschrift" pitchFamily="34" charset="0"/>
              </a:rPr>
              <a:t>Specifications</a:t>
            </a:r>
          </a:p>
          <a:p>
            <a:pPr lvl="1"/>
            <a:endParaRPr lang="en-US" dirty="0" smtClean="0">
              <a:latin typeface="Bahnschrift" pitchFamily="34" charset="0"/>
            </a:endParaRPr>
          </a:p>
          <a:p>
            <a:pPr marL="1028700" lvl="1" indent="-571500">
              <a:buFont typeface="Wingdings" pitchFamily="2" charset="2"/>
              <a:buChar char="q"/>
            </a:pPr>
            <a:endParaRPr lang="en-US" dirty="0" smtClean="0">
              <a:latin typeface="Bahnschrift" pitchFamily="34" charset="0"/>
            </a:endParaRPr>
          </a:p>
          <a:p>
            <a:pPr marL="1028700" lvl="1" indent="-571500">
              <a:buFont typeface="Wingdings" pitchFamily="2" charset="2"/>
              <a:buChar char="q"/>
            </a:pPr>
            <a:endParaRPr lang="en-US" dirty="0">
              <a:latin typeface="Bahnschrif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83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853714" cy="990600"/>
          </a:xfrm>
        </p:spPr>
        <p:txBody>
          <a:bodyPr>
            <a:noAutofit/>
          </a:bodyPr>
          <a:lstStyle/>
          <a:p>
            <a:pPr lvl="1" algn="r" rtl="0">
              <a:spcBef>
                <a:spcPct val="0"/>
              </a:spcBef>
            </a:pPr>
            <a:r>
              <a:rPr lang="en-US" sz="4000" kern="1200" spc="-100" dirty="0">
                <a:solidFill>
                  <a:schemeClr val="tx2"/>
                </a:solidFill>
                <a:latin typeface="Bahnschrift" pitchFamily="34" charset="0"/>
                <a:ea typeface="+mj-ea"/>
                <a:cs typeface="+mj-cs"/>
              </a:rPr>
              <a:t>Literature Survey/ Background Details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4343" y="1905000"/>
            <a:ext cx="8915400" cy="3733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28700" lvl="1" indent="-571500">
              <a:buFont typeface="Wingdings" pitchFamily="2" charset="2"/>
              <a:buChar char="q"/>
            </a:pPr>
            <a:r>
              <a:rPr lang="en-US" sz="3200" dirty="0">
                <a:latin typeface="Bahnschrift" pitchFamily="34" charset="0"/>
              </a:rPr>
              <a:t>Existing </a:t>
            </a:r>
            <a:r>
              <a:rPr lang="en-US" sz="3200" dirty="0" smtClean="0">
                <a:latin typeface="Bahnschrift" pitchFamily="34" charset="0"/>
              </a:rPr>
              <a:t>System</a:t>
            </a:r>
          </a:p>
          <a:p>
            <a:pPr marL="1028700" lvl="1" indent="-571500">
              <a:buFont typeface="Wingdings" pitchFamily="2" charset="2"/>
              <a:buChar char="q"/>
            </a:pPr>
            <a:endParaRPr lang="en-US" sz="3200" dirty="0">
              <a:latin typeface="Bahnschrift" pitchFamily="34" charset="0"/>
            </a:endParaRPr>
          </a:p>
          <a:p>
            <a:pPr marL="1028700" lvl="1" indent="-571500">
              <a:buFont typeface="Wingdings" pitchFamily="2" charset="2"/>
              <a:buChar char="q"/>
            </a:pPr>
            <a:endParaRPr lang="en-US" sz="3200" dirty="0" smtClean="0">
              <a:latin typeface="Bahnschrift" pitchFamily="34" charset="0"/>
            </a:endParaRPr>
          </a:p>
          <a:p>
            <a:pPr marL="1028700" lvl="1" indent="-571500">
              <a:buFont typeface="Wingdings" pitchFamily="2" charset="2"/>
              <a:buChar char="q"/>
            </a:pPr>
            <a:r>
              <a:rPr lang="en-US" sz="3200" dirty="0" smtClean="0">
                <a:latin typeface="Bahnschrift" pitchFamily="34" charset="0"/>
              </a:rPr>
              <a:t>Proposed System</a:t>
            </a:r>
          </a:p>
          <a:p>
            <a:pPr marL="1028700" lvl="1" indent="-571500">
              <a:buFont typeface="Wingdings" pitchFamily="2" charset="2"/>
              <a:buChar char="q"/>
            </a:pPr>
            <a:endParaRPr lang="en-US" sz="3200" dirty="0">
              <a:latin typeface="Bahnschrift" pitchFamily="34" charset="0"/>
            </a:endParaRPr>
          </a:p>
          <a:p>
            <a:pPr marL="1028700" lvl="1" indent="-571500">
              <a:buFont typeface="Wingdings" pitchFamily="2" charset="2"/>
              <a:buChar char="q"/>
            </a:pPr>
            <a:endParaRPr lang="en-US" sz="3200" dirty="0" smtClean="0">
              <a:latin typeface="Bahnschrift" pitchFamily="34" charset="0"/>
            </a:endParaRPr>
          </a:p>
          <a:p>
            <a:pPr marL="1028700" lvl="1" indent="-571500">
              <a:buFont typeface="Wingdings" pitchFamily="2" charset="2"/>
              <a:buChar char="q"/>
            </a:pPr>
            <a:r>
              <a:rPr lang="en-US" sz="3200" dirty="0" smtClean="0">
                <a:latin typeface="Bahnschrift" pitchFamily="34" charset="0"/>
              </a:rPr>
              <a:t>Feasibility </a:t>
            </a:r>
            <a:r>
              <a:rPr lang="en-US" sz="3200" dirty="0">
                <a:latin typeface="Bahnschrift" pitchFamily="34" charset="0"/>
              </a:rPr>
              <a:t>Study of the Proposed System</a:t>
            </a:r>
          </a:p>
          <a:p>
            <a:pPr marL="1028700" lvl="1" indent="-571500">
              <a:buFont typeface="Wingdings" pitchFamily="2" charset="2"/>
              <a:buChar char="q"/>
            </a:pPr>
            <a:endParaRPr lang="en-US" sz="3200" dirty="0">
              <a:latin typeface="Bahnschrift" pitchFamily="34" charset="0"/>
            </a:endParaRPr>
          </a:p>
          <a:p>
            <a:pPr marL="1028700" lvl="1" indent="-571500">
              <a:buFont typeface="Wingdings" pitchFamily="2" charset="2"/>
              <a:buChar char="q"/>
            </a:pPr>
            <a:endParaRPr lang="en-US" sz="1050" dirty="0" smtClean="0">
              <a:latin typeface="Bahnschrift" pitchFamily="34" charset="0"/>
            </a:endParaRPr>
          </a:p>
          <a:p>
            <a:pPr marL="1028700" lvl="1" indent="-571500">
              <a:buFont typeface="Wingdings" pitchFamily="2" charset="2"/>
              <a:buChar char="q"/>
            </a:pPr>
            <a:endParaRPr lang="en-US" sz="1050" dirty="0">
              <a:latin typeface="Bahnschrif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1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83" y="152400"/>
            <a:ext cx="8229600" cy="990600"/>
          </a:xfrm>
        </p:spPr>
        <p:txBody>
          <a:bodyPr>
            <a:normAutofit/>
          </a:bodyPr>
          <a:lstStyle/>
          <a:p>
            <a:pPr marL="542925" lvl="1" indent="-542925" algn="r"/>
            <a:r>
              <a:rPr lang="en-US" sz="4000" kern="1200" spc="-100" dirty="0">
                <a:solidFill>
                  <a:schemeClr val="tx2"/>
                </a:solidFill>
                <a:latin typeface="Bahnschrift" pitchFamily="34" charset="0"/>
                <a:ea typeface="+mj-ea"/>
                <a:cs typeface="+mj-cs"/>
              </a:rPr>
              <a:t>Requirement Description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2400" y="1447800"/>
            <a:ext cx="8839200" cy="5029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28700" lvl="1" indent="-571500">
              <a:buFont typeface="Wingdings" pitchFamily="2" charset="2"/>
              <a:buChar char="q"/>
            </a:pPr>
            <a:r>
              <a:rPr lang="en-US" sz="3200" dirty="0" smtClean="0">
                <a:latin typeface="Bahnschrift" pitchFamily="34" charset="0"/>
              </a:rPr>
              <a:t>Use </a:t>
            </a:r>
            <a:r>
              <a:rPr lang="en-US" sz="3200" dirty="0">
                <a:latin typeface="Bahnschrift" pitchFamily="34" charset="0"/>
              </a:rPr>
              <a:t>Case </a:t>
            </a:r>
            <a:r>
              <a:rPr lang="en-US" sz="3200" dirty="0" smtClean="0">
                <a:latin typeface="Bahnschrift" pitchFamily="34" charset="0"/>
              </a:rPr>
              <a:t>Diagram</a:t>
            </a:r>
            <a:endParaRPr lang="en-US" sz="3200" dirty="0">
              <a:latin typeface="Bahnschrif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5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83" y="152400"/>
            <a:ext cx="8229600" cy="990600"/>
          </a:xfrm>
        </p:spPr>
        <p:txBody>
          <a:bodyPr>
            <a:normAutofit/>
          </a:bodyPr>
          <a:lstStyle/>
          <a:p>
            <a:pPr marL="571500" lvl="1" indent="-571500" algn="r">
              <a:spcBef>
                <a:spcPct val="0"/>
              </a:spcBef>
            </a:pPr>
            <a:r>
              <a:rPr lang="en-US" sz="4000" spc="-100" dirty="0">
                <a:solidFill>
                  <a:schemeClr val="tx2"/>
                </a:solidFill>
                <a:latin typeface="Bahnschrift" pitchFamily="34" charset="0"/>
              </a:rPr>
              <a:t>System Analysis and </a:t>
            </a:r>
            <a:r>
              <a:rPr lang="en-US" sz="4000" spc="-100" dirty="0" smtClean="0">
                <a:solidFill>
                  <a:schemeClr val="tx2"/>
                </a:solidFill>
                <a:latin typeface="Bahnschrift" pitchFamily="34" charset="0"/>
              </a:rPr>
              <a:t>Design[1]</a:t>
            </a:r>
            <a:endParaRPr lang="en-US" sz="4000" spc="-100" dirty="0">
              <a:solidFill>
                <a:schemeClr val="tx2"/>
              </a:solidFill>
              <a:latin typeface="Bahnschrift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2400" y="1447800"/>
            <a:ext cx="8991600" cy="5029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28700" lvl="1" indent="-571500">
              <a:buFont typeface="Wingdings" pitchFamily="2" charset="2"/>
              <a:buChar char="q"/>
            </a:pPr>
            <a:r>
              <a:rPr lang="en-US" sz="3200" dirty="0" smtClean="0">
                <a:latin typeface="Bahnschrift" pitchFamily="34" charset="0"/>
              </a:rPr>
              <a:t>Class Diagram</a:t>
            </a:r>
          </a:p>
          <a:p>
            <a:pPr marL="1028700" lvl="1" indent="-571500">
              <a:buFont typeface="Wingdings" pitchFamily="2" charset="2"/>
              <a:buChar char="q"/>
            </a:pPr>
            <a:endParaRPr lang="en-US" sz="3200" dirty="0">
              <a:latin typeface="Bahnschrift" pitchFamily="34" charset="0"/>
            </a:endParaRPr>
          </a:p>
          <a:p>
            <a:pPr lvl="1"/>
            <a:endParaRPr lang="en-US" sz="3200" dirty="0">
              <a:latin typeface="Bahnschrift" pitchFamily="34" charset="0"/>
            </a:endParaRPr>
          </a:p>
          <a:p>
            <a:pPr lvl="1"/>
            <a:endParaRPr lang="en-US" sz="3200" dirty="0" smtClean="0">
              <a:latin typeface="Bahnschrift" pitchFamily="34" charset="0"/>
            </a:endParaRPr>
          </a:p>
          <a:p>
            <a:pPr marL="1028700" lvl="1" indent="-571500">
              <a:buFont typeface="Wingdings" pitchFamily="2" charset="2"/>
              <a:buChar char="q"/>
            </a:pPr>
            <a:endParaRPr lang="en-US" sz="3200" dirty="0">
              <a:latin typeface="Bahnschrif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2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83" y="152400"/>
            <a:ext cx="8229600" cy="990600"/>
          </a:xfrm>
        </p:spPr>
        <p:txBody>
          <a:bodyPr>
            <a:normAutofit/>
          </a:bodyPr>
          <a:lstStyle/>
          <a:p>
            <a:pPr marL="571500" lvl="1" indent="-571500" algn="r">
              <a:spcBef>
                <a:spcPct val="0"/>
              </a:spcBef>
            </a:pPr>
            <a:r>
              <a:rPr lang="en-US" sz="4000" spc="-100" dirty="0">
                <a:solidFill>
                  <a:schemeClr val="tx2"/>
                </a:solidFill>
                <a:latin typeface="Bahnschrift" pitchFamily="34" charset="0"/>
              </a:rPr>
              <a:t>System Analysis and </a:t>
            </a:r>
            <a:r>
              <a:rPr lang="en-US" sz="4000" spc="-100" dirty="0" smtClean="0">
                <a:solidFill>
                  <a:schemeClr val="tx2"/>
                </a:solidFill>
                <a:latin typeface="Bahnschrift" pitchFamily="34" charset="0"/>
              </a:rPr>
              <a:t>Design[2]</a:t>
            </a:r>
            <a:endParaRPr lang="en-US" sz="4000" spc="-100" dirty="0">
              <a:solidFill>
                <a:schemeClr val="tx2"/>
              </a:solidFill>
              <a:latin typeface="Bahnschrift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2400" y="1447800"/>
            <a:ext cx="8686800" cy="5029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28700" lvl="1" indent="-571500">
              <a:buFont typeface="Wingdings" pitchFamily="2" charset="2"/>
              <a:buChar char="q"/>
            </a:pPr>
            <a:r>
              <a:rPr lang="en-US" sz="3200" dirty="0" smtClean="0">
                <a:latin typeface="Bahnschrift" pitchFamily="34" charset="0"/>
              </a:rPr>
              <a:t>Sequence Diagram</a:t>
            </a:r>
          </a:p>
          <a:p>
            <a:pPr lvl="1"/>
            <a:endParaRPr lang="en-US" sz="3200" dirty="0">
              <a:latin typeface="Bahnschrif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2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83" y="152400"/>
            <a:ext cx="8229600" cy="990600"/>
          </a:xfrm>
        </p:spPr>
        <p:txBody>
          <a:bodyPr>
            <a:normAutofit/>
          </a:bodyPr>
          <a:lstStyle/>
          <a:p>
            <a:pPr marL="571500" lvl="1" indent="-571500" algn="r">
              <a:spcBef>
                <a:spcPct val="0"/>
              </a:spcBef>
            </a:pPr>
            <a:r>
              <a:rPr lang="en-US" sz="4000" spc="-100" dirty="0">
                <a:solidFill>
                  <a:schemeClr val="tx2"/>
                </a:solidFill>
                <a:latin typeface="Bahnschrift" pitchFamily="34" charset="0"/>
              </a:rPr>
              <a:t>System Analysis and </a:t>
            </a:r>
            <a:r>
              <a:rPr lang="en-US" sz="4000" spc="-100" dirty="0" smtClean="0">
                <a:solidFill>
                  <a:schemeClr val="tx2"/>
                </a:solidFill>
                <a:latin typeface="Bahnschrift" pitchFamily="34" charset="0"/>
              </a:rPr>
              <a:t>Design[3]</a:t>
            </a:r>
            <a:endParaRPr lang="en-US" sz="4000" spc="-100" dirty="0">
              <a:solidFill>
                <a:schemeClr val="tx2"/>
              </a:solidFill>
              <a:latin typeface="Bahnschrift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28600" y="1447800"/>
            <a:ext cx="8686800" cy="5029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28700" lvl="1" indent="-571500">
              <a:buFont typeface="Wingdings" pitchFamily="2" charset="2"/>
              <a:buChar char="q"/>
            </a:pPr>
            <a:r>
              <a:rPr lang="en-US" sz="3200" dirty="0" smtClean="0">
                <a:latin typeface="Bahnschrift" pitchFamily="34" charset="0"/>
              </a:rPr>
              <a:t>State </a:t>
            </a:r>
            <a:r>
              <a:rPr lang="en-US" sz="3200" dirty="0">
                <a:latin typeface="Bahnschrift" pitchFamily="34" charset="0"/>
              </a:rPr>
              <a:t>Chart Diagram</a:t>
            </a:r>
          </a:p>
          <a:p>
            <a:pPr lvl="1"/>
            <a:endParaRPr lang="en-US" sz="3200" dirty="0" smtClean="0">
              <a:latin typeface="Bahnschrift" pitchFamily="34" charset="0"/>
            </a:endParaRPr>
          </a:p>
          <a:p>
            <a:pPr marL="1028700" lvl="1" indent="-571500">
              <a:buFont typeface="Wingdings" pitchFamily="2" charset="2"/>
              <a:buChar char="q"/>
            </a:pPr>
            <a:endParaRPr lang="en-US" sz="3200" dirty="0">
              <a:latin typeface="Bahnschrif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4972</TotalTime>
  <Words>233</Words>
  <Application>Microsoft Office PowerPoint</Application>
  <PresentationFormat>On-screen Show (4:3)</PresentationFormat>
  <Paragraphs>103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Clarity</vt:lpstr>
      <vt:lpstr>Senior Design Project   [Title of the Project]</vt:lpstr>
      <vt:lpstr>Presentation Outline</vt:lpstr>
      <vt:lpstr>Introduction</vt:lpstr>
      <vt:lpstr>Introduction</vt:lpstr>
      <vt:lpstr>Literature Survey/ Background Details</vt:lpstr>
      <vt:lpstr>Requirement Description</vt:lpstr>
      <vt:lpstr>System Analysis and Design[1]</vt:lpstr>
      <vt:lpstr>System Analysis and Design[2]</vt:lpstr>
      <vt:lpstr>System Analysis and Design[3]</vt:lpstr>
      <vt:lpstr>Results and Outputs[1]</vt:lpstr>
      <vt:lpstr>Results and Outputs[2]</vt:lpstr>
      <vt:lpstr>Conclusion 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tsap</dc:creator>
  <cp:lastModifiedBy>mishr</cp:lastModifiedBy>
  <cp:revision>164</cp:revision>
  <dcterms:created xsi:type="dcterms:W3CDTF">2011-10-17T19:46:53Z</dcterms:created>
  <dcterms:modified xsi:type="dcterms:W3CDTF">2020-04-30T15:19:45Z</dcterms:modified>
</cp:coreProperties>
</file>