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</p:sldMasterIdLst>
  <p:notesMasterIdLst>
    <p:notesMasterId r:id="rId29"/>
  </p:notesMasterIdLst>
  <p:handoutMasterIdLst>
    <p:handoutMasterId r:id="rId30"/>
  </p:handoutMasterIdLst>
  <p:sldIdLst>
    <p:sldId id="261" r:id="rId5"/>
    <p:sldId id="268" r:id="rId6"/>
    <p:sldId id="265" r:id="rId7"/>
    <p:sldId id="270" r:id="rId8"/>
    <p:sldId id="271" r:id="rId9"/>
    <p:sldId id="289" r:id="rId10"/>
    <p:sldId id="272" r:id="rId11"/>
    <p:sldId id="273" r:id="rId12"/>
    <p:sldId id="288" r:id="rId13"/>
    <p:sldId id="281" r:id="rId14"/>
    <p:sldId id="28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5" r:id="rId23"/>
    <p:sldId id="287" r:id="rId24"/>
    <p:sldId id="283" r:id="rId25"/>
    <p:sldId id="286" r:id="rId26"/>
    <p:sldId id="267" r:id="rId27"/>
    <p:sldId id="266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256A"/>
    <a:srgbClr val="1F344C"/>
    <a:srgbClr val="DB812E"/>
    <a:srgbClr val="C6234C"/>
    <a:srgbClr val="00A581"/>
    <a:srgbClr val="BD3B55"/>
    <a:srgbClr val="294665"/>
    <a:srgbClr val="19BBB7"/>
    <a:srgbClr val="08649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3FE46-F1FF-4EBC-8491-16AC64AB5994}" v="245" dt="2019-04-12T17:22:59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6" y="-48"/>
      </p:cViewPr>
      <p:guideLst>
        <p:guide orient="horz" pos="1616"/>
        <p:guide pos="2880"/>
        <p:guide orient="horz" pos="16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1"/>
        <p:guide pos="2160"/>
        <p:guide orient="horz" pos="28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5997" y="8690163"/>
            <a:ext cx="246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1F344C"/>
                </a:solidFill>
                <a:latin typeface="+mj-lt"/>
              </a:rPr>
              <a:t>SAS</a:t>
            </a:r>
            <a:r>
              <a:rPr lang="en-US" sz="1400" kern="1200" baseline="30000">
                <a:solidFill>
                  <a:srgbClr val="1F344C"/>
                </a:solidFill>
                <a:effectLst/>
                <a:latin typeface="+mj-lt"/>
                <a:ea typeface="+mn-ea"/>
                <a:cs typeface="+mn-cs"/>
              </a:rPr>
              <a:t>®</a:t>
            </a:r>
            <a:r>
              <a:rPr lang="en-US" sz="1600">
                <a:solidFill>
                  <a:srgbClr val="1F344C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1F344C"/>
                </a:solidFill>
                <a:latin typeface="+mj-lt"/>
              </a:rPr>
              <a:t>GLOBAL FORUM </a:t>
            </a:r>
            <a:r>
              <a:rPr lang="en-US" sz="1600">
                <a:solidFill>
                  <a:srgbClr val="1F344C"/>
                </a:solidFill>
                <a:latin typeface="+mj-lt"/>
              </a:rPr>
              <a:t>2019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930" y="8728635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80"/>
            <a:r>
              <a:rPr lang="en-US" sz="1100">
                <a:solidFill>
                  <a:schemeClr val="tx2"/>
                </a:solidFill>
              </a:rPr>
              <a:t>Page </a:t>
            </a:r>
            <a:fld id="{114C7B2E-8ACE-7A49-BC19-183EB2D79019}" type="slidenum">
              <a:rPr lang="en-US" sz="1100" smtClean="0">
                <a:solidFill>
                  <a:schemeClr val="tx2"/>
                </a:solidFill>
              </a:rPr>
              <a:pPr algn="l" defTabSz="182880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997" y="8690163"/>
            <a:ext cx="246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1F344C"/>
                </a:solidFill>
                <a:latin typeface="+mj-lt"/>
              </a:rPr>
              <a:t>SAS</a:t>
            </a:r>
            <a:r>
              <a:rPr lang="en-US" sz="1400" kern="1200" baseline="30000">
                <a:solidFill>
                  <a:srgbClr val="1F344C"/>
                </a:solidFill>
                <a:effectLst/>
                <a:latin typeface="+mj-lt"/>
                <a:ea typeface="+mn-ea"/>
                <a:cs typeface="+mn-cs"/>
              </a:rPr>
              <a:t>®</a:t>
            </a:r>
            <a:r>
              <a:rPr lang="en-US" sz="1600">
                <a:solidFill>
                  <a:srgbClr val="1F344C"/>
                </a:solidFill>
                <a:latin typeface="+mj-lt"/>
              </a:rPr>
              <a:t> </a:t>
            </a:r>
            <a:r>
              <a:rPr lang="en-US" sz="1600" b="1">
                <a:solidFill>
                  <a:srgbClr val="1F344C"/>
                </a:solidFill>
                <a:latin typeface="+mj-lt"/>
              </a:rPr>
              <a:t>GLOBAL FORUM </a:t>
            </a:r>
            <a:r>
              <a:rPr lang="en-US" sz="1600">
                <a:solidFill>
                  <a:srgbClr val="1F344C"/>
                </a:solidFill>
                <a:latin typeface="+mj-lt"/>
              </a:rPr>
              <a:t>2019</a:t>
            </a:r>
          </a:p>
        </p:txBody>
      </p:sp>
      <p:sp>
        <p:nvSpPr>
          <p:cNvPr id="3" name="Rectangle 2"/>
          <p:cNvSpPr/>
          <p:nvPr/>
        </p:nvSpPr>
        <p:spPr>
          <a:xfrm>
            <a:off x="305930" y="8728635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80"/>
            <a:r>
              <a:rPr lang="en-US" sz="1100">
                <a:solidFill>
                  <a:schemeClr val="tx2"/>
                </a:solidFill>
              </a:rPr>
              <a:t>Page </a:t>
            </a:r>
            <a:fld id="{114C7B2E-8ACE-7A49-BC19-183EB2D79019}" type="slidenum">
              <a:rPr lang="en-US" sz="1100" smtClean="0">
                <a:solidFill>
                  <a:schemeClr val="tx2"/>
                </a:solidFill>
              </a:rPr>
              <a:pPr algn="l" defTabSz="182880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/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/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8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example you can see we make a status function call which returns the number of status objects generated.</a:t>
            </a:r>
          </a:p>
          <a:p>
            <a:endParaRPr lang="en-US"/>
          </a:p>
          <a:p>
            <a:r>
              <a:rPr lang="en-US"/>
              <a:t>Then we iterate through the objects</a:t>
            </a:r>
          </a:p>
          <a:p>
            <a:endParaRPr lang="en-US"/>
          </a:p>
          <a:p>
            <a:r>
              <a:rPr lang="en-US"/>
              <a:t>A status object contains the file path relative to the local repository, status, and whether its staged or not.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34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0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4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remote repository is at the top of the image.</a:t>
            </a:r>
          </a:p>
          <a:p>
            <a:pPr lvl="1"/>
            <a:r>
              <a:rPr lang="en-US"/>
              <a:t>This is where you would clone and pull from and push to.</a:t>
            </a:r>
          </a:p>
          <a:p>
            <a:r>
              <a:rPr lang="en-US"/>
              <a:t>Below that represents your computer. </a:t>
            </a:r>
          </a:p>
          <a:p>
            <a:pPr lvl="1"/>
            <a:r>
              <a:rPr lang="en-US"/>
              <a:t>The workspace is the directory where your local repository lives</a:t>
            </a:r>
          </a:p>
          <a:p>
            <a:pPr lvl="1"/>
            <a:r>
              <a:rPr lang="en-US"/>
              <a:t>The local repository keeps track of the changes made to your workspace.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79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 request for source control in SAS Studio</a:t>
            </a:r>
          </a:p>
          <a:p>
            <a:r>
              <a:rPr lang="en-US"/>
              <a:t>SAS Studio being a hosted solution</a:t>
            </a:r>
          </a:p>
          <a:p>
            <a:pPr lvl="1"/>
            <a:r>
              <a:rPr lang="en-US"/>
              <a:t>This presented problems with the users file living on a workspace server. This led to networking obstacles and security issues.</a:t>
            </a:r>
          </a:p>
          <a:p>
            <a:pPr lvl="0"/>
            <a:r>
              <a:rPr lang="en-US"/>
              <a:t>Our solution was to build Git support into the SAS platform in the form of data step functions.</a:t>
            </a:r>
          </a:p>
        </p:txBody>
      </p:sp>
    </p:spTree>
    <p:extLst>
      <p:ext uri="{BB962C8B-B14F-4D97-AF65-F5344CB8AC3E}">
        <p14:creationId xmlns:p14="http://schemas.microsoft.com/office/powerpoint/2010/main" val="1374385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Clone, Pull and Push</a:t>
            </a:r>
          </a:p>
        </p:txBody>
      </p:sp>
    </p:spTree>
    <p:extLst>
      <p:ext uri="{BB962C8B-B14F-4D97-AF65-F5344CB8AC3E}">
        <p14:creationId xmlns:p14="http://schemas.microsoft.com/office/powerpoint/2010/main" val="385019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Examples of each function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63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share and version your files, the first step is to stage and commit those files.</a:t>
            </a:r>
          </a:p>
        </p:txBody>
      </p:sp>
    </p:spTree>
    <p:extLst>
      <p:ext uri="{BB962C8B-B14F-4D97-AF65-F5344CB8AC3E}">
        <p14:creationId xmlns:p14="http://schemas.microsoft.com/office/powerpoint/2010/main" val="226342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773321"/>
            <a:ext cx="7891272" cy="3885991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#SASGF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Midn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04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Col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04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71256A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71256A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71256A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night head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58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55688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969461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71256A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6364" y="1362752"/>
            <a:ext cx="7891272" cy="3358896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#SASGF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71256A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+mn-lt"/>
              </a:defRPr>
            </a:lvl1pPr>
            <a:lvl2pPr>
              <a:defRPr sz="20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631436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+mn-lt"/>
              </a:defRPr>
            </a:lvl1pPr>
            <a:lvl2pPr>
              <a:defRPr sz="20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add text or click an icon to add other content types.	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20635782"/>
            <a:ext cx="37490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20788182"/>
            <a:ext cx="37490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71256A"/>
                </a:solidFill>
              </a:rPr>
              <a:t>#SASGF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36" r:id="rId2"/>
    <p:sldLayoutId id="2147483983" r:id="rId3"/>
    <p:sldLayoutId id="2147483927" r:id="rId4"/>
    <p:sldLayoutId id="2147483981" r:id="rId5"/>
    <p:sldLayoutId id="2147483928" r:id="rId6"/>
    <p:sldLayoutId id="2147483929" r:id="rId7"/>
    <p:sldLayoutId id="2147483982" r:id="rId8"/>
    <p:sldLayoutId id="2147483930" r:id="rId9"/>
    <p:sldLayoutId id="2147483980" r:id="rId10"/>
    <p:sldLayoutId id="2147483935" r:id="rId11"/>
    <p:sldLayoutId id="2147483941" r:id="rId12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2"/>
        </a:buClr>
        <a:buSzPct val="80000"/>
        <a:buFont typeface="Arial" pitchFamily="34" charset="0"/>
        <a:buChar char="•"/>
        <a:defRPr sz="28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3"/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2"/>
        </a:buClr>
        <a:buSzPct val="100000"/>
        <a:buFont typeface="Arial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8479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DB71-86A5-4E34-AB53-E652AE8B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Staging and Committing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8B4A1-2279-4B5D-9A95-995F1A267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4C600-8BE4-4163-8230-A4301024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40" y="1014984"/>
            <a:ext cx="3944359" cy="3639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To share and version files, you need to commit new and changed files to the local repository.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GITFN_IDX_ADD</a:t>
            </a:r>
          </a:p>
          <a:p>
            <a:pPr marL="182880" lvl="1" indent="0">
              <a:buNone/>
            </a:pPr>
            <a:r>
              <a:rPr lang="en-US"/>
              <a:t>Stages 1 to N number of files</a:t>
            </a:r>
          </a:p>
          <a:p>
            <a:r>
              <a:rPr lang="en-US"/>
              <a:t>GITFN_IDX_REMOVE</a:t>
            </a:r>
          </a:p>
          <a:p>
            <a:pPr marL="182880" lvl="1" indent="0">
              <a:buNone/>
            </a:pPr>
            <a:r>
              <a:rPr lang="en-US"/>
              <a:t>Un-stages 1 to N number of files</a:t>
            </a:r>
          </a:p>
          <a:p>
            <a:r>
              <a:rPr lang="en-US"/>
              <a:t>GITFN_COMMIT</a:t>
            </a:r>
          </a:p>
          <a:p>
            <a:pPr marL="182880" lvl="1" indent="0">
              <a:buNone/>
            </a:pPr>
            <a:r>
              <a:rPr lang="en-US"/>
              <a:t>Commits all staged files to the local repository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38E716-C35F-4067-AAC8-D27A92D87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09" y="1362456"/>
            <a:ext cx="4147624" cy="30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16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F941-DEBC-4C2E-9347-246C847C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Staging and Committing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957A1-26AF-4800-AE46-FA34B55609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DD72F8-722C-4D57-ABDF-2C85488A6B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457325" y="1208881"/>
            <a:ext cx="62293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119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622C-BE02-4931-BBE9-269A8577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 Status, History and File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B9CEB-5E6A-4C95-9964-0EAB880F9F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80F84-77F7-4123-B3E1-06C303B65C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There are 3 sets of functions to obtain the Repository status, commit history and file differences.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Each set consists of 3 functions:</a:t>
            </a:r>
          </a:p>
          <a:p>
            <a:pPr lvl="1"/>
            <a:r>
              <a:rPr lang="en-US"/>
              <a:t>Function that generates the data and stores it in memory and returns the count of objects generated</a:t>
            </a:r>
          </a:p>
          <a:p>
            <a:pPr lvl="1"/>
            <a:r>
              <a:rPr lang="en-US"/>
              <a:t>Function to access the generated data</a:t>
            </a:r>
          </a:p>
          <a:p>
            <a:pPr lvl="1"/>
            <a:r>
              <a:rPr lang="en-US"/>
              <a:t>Function to free the memory when you’re done</a:t>
            </a:r>
          </a:p>
        </p:txBody>
      </p:sp>
    </p:spTree>
    <p:extLst>
      <p:ext uri="{BB962C8B-B14F-4D97-AF65-F5344CB8AC3E}">
        <p14:creationId xmlns:p14="http://schemas.microsoft.com/office/powerpoint/2010/main" val="125091188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7DC9-C38C-4430-BAC1-6B488155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3F162-45B2-4DBD-8004-D749612775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559CA-650A-41DB-98C0-CE181A9EFEF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The repository status tells you what files have been modified and if they are staged for commit.</a:t>
            </a:r>
          </a:p>
          <a:p>
            <a:r>
              <a:rPr lang="en-US"/>
              <a:t>GITFN_STATUS</a:t>
            </a:r>
          </a:p>
          <a:p>
            <a:pPr marL="182880" lvl="1" indent="0">
              <a:buNone/>
            </a:pPr>
            <a:r>
              <a:rPr lang="en-US"/>
              <a:t>Generates the status data and returns the count of objects generated</a:t>
            </a:r>
          </a:p>
          <a:p>
            <a:r>
              <a:rPr lang="en-US"/>
              <a:t>GITFN_STATUS_GET</a:t>
            </a:r>
          </a:p>
          <a:p>
            <a:pPr marL="182880" lvl="1" indent="0">
              <a:buNone/>
            </a:pPr>
            <a:r>
              <a:rPr lang="en-US"/>
              <a:t>Function to access the data</a:t>
            </a:r>
          </a:p>
          <a:p>
            <a:r>
              <a:rPr lang="en-US"/>
              <a:t>GITFN_STATUSFREE</a:t>
            </a:r>
          </a:p>
          <a:p>
            <a:pPr marL="182880" lvl="1" indent="0">
              <a:buNone/>
            </a:pPr>
            <a:r>
              <a:rPr lang="en-US"/>
              <a:t>Clears the data from memory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8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2DD1-629A-4AEF-B3AD-7593908B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9078E-6875-4C05-BE0A-3C82916A3D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1DF240-83A4-4E2C-95D8-1035A9BB881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792083" y="1056334"/>
            <a:ext cx="4150208" cy="3447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E30DFA-A5DC-4F06-9C93-9AB7FC881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871" y="2386740"/>
            <a:ext cx="2724150" cy="7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740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7FC7-BB6D-4945-ADCE-01DCAC72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DE670-3C36-4515-BC40-4D9CD926B8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BBD82-7CFD-4192-803D-3532A8D8C46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repository history contains the list of commits.</a:t>
            </a:r>
          </a:p>
          <a:p>
            <a:r>
              <a:rPr lang="en-US"/>
              <a:t>GITFN_COMMIT_LOG</a:t>
            </a:r>
          </a:p>
          <a:p>
            <a:pPr marL="182880" lvl="1" indent="0">
              <a:buNone/>
            </a:pPr>
            <a:r>
              <a:rPr lang="en-US"/>
              <a:t>Generates the commit history data and returns the count of objects generated</a:t>
            </a:r>
          </a:p>
          <a:p>
            <a:r>
              <a:rPr lang="en-US"/>
              <a:t>GITFN_COMMIT_GET</a:t>
            </a:r>
          </a:p>
          <a:p>
            <a:pPr marL="182880" lvl="1" indent="0">
              <a:buNone/>
            </a:pPr>
            <a:r>
              <a:rPr lang="en-US"/>
              <a:t>Function to access the data</a:t>
            </a:r>
          </a:p>
          <a:p>
            <a:r>
              <a:rPr lang="en-US"/>
              <a:t>GITFN_COMMITFREE</a:t>
            </a:r>
          </a:p>
          <a:p>
            <a:pPr marL="182880" lvl="1" indent="0">
              <a:buNone/>
            </a:pPr>
            <a:r>
              <a:rPr lang="en-US"/>
              <a:t>Clears the data from memory</a:t>
            </a:r>
          </a:p>
        </p:txBody>
      </p:sp>
    </p:spTree>
    <p:extLst>
      <p:ext uri="{BB962C8B-B14F-4D97-AF65-F5344CB8AC3E}">
        <p14:creationId xmlns:p14="http://schemas.microsoft.com/office/powerpoint/2010/main" val="2054638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8294-1091-4A39-95E4-06AB363C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4E172-5B8C-4C54-B95D-5694F91AD0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6804F-9286-4A25-96F7-232803416EA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772879" y="640080"/>
            <a:ext cx="3477707" cy="3273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FD288-36BE-400B-85E5-160310E78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52" y="3990814"/>
            <a:ext cx="8601560" cy="6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9818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5B05-A12B-457A-A774-9F9D831E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Differences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19F523-6A79-4FE3-BEA3-EF71CF60C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0D349-8476-449D-8837-B797A7ED29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The commit IDs from the repository history will allow you to generate the file difference information between two commits.</a:t>
            </a:r>
          </a:p>
          <a:p>
            <a:r>
              <a:rPr lang="en-US"/>
              <a:t>GITFN_DIFF</a:t>
            </a:r>
          </a:p>
          <a:p>
            <a:pPr marL="182880" lvl="1" indent="0">
              <a:buNone/>
            </a:pPr>
            <a:r>
              <a:rPr lang="en-US"/>
              <a:t>Generates the file diff data and returns the count of objects generated</a:t>
            </a:r>
          </a:p>
          <a:p>
            <a:r>
              <a:rPr lang="en-US"/>
              <a:t>GITFN_DIFF_GET</a:t>
            </a:r>
          </a:p>
          <a:p>
            <a:pPr marL="182880" lvl="1" indent="0">
              <a:buNone/>
            </a:pPr>
            <a:r>
              <a:rPr lang="en-US"/>
              <a:t>Function to access the data</a:t>
            </a:r>
          </a:p>
          <a:p>
            <a:r>
              <a:rPr lang="en-US"/>
              <a:t>GITFN_DIFF_FREE</a:t>
            </a:r>
          </a:p>
          <a:p>
            <a:pPr marL="182880" lvl="1" indent="0">
              <a:buNone/>
            </a:pPr>
            <a:r>
              <a:rPr lang="en-US"/>
              <a:t>Clears the data from memory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A2A029-AEBA-4968-B6B7-3CEACC121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61" y="1305837"/>
            <a:ext cx="4220621" cy="30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0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60FC-36EE-4C85-9737-70A7CC7C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7A4D1-D38E-49B9-86D3-88958A2536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B76CB-D7E2-46B7-9DD5-4943A7FF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06" y="3603173"/>
            <a:ext cx="8701790" cy="49008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636C99-8B02-45AB-A4E8-5615E9692E7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627761" y="914400"/>
            <a:ext cx="7889875" cy="25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3854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9F0B-28E3-40B5-8561-65078CE7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A462-0051-4ED6-9D3E-3147C89C2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C3169-8E27-4E03-96D2-E4BA06960C4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4 branching functions were included in 9.4m6.</a:t>
            </a:r>
          </a:p>
          <a:p>
            <a:r>
              <a:rPr lang="en-US"/>
              <a:t>GITFN_NEW_BRANCH</a:t>
            </a:r>
          </a:p>
          <a:p>
            <a:pPr marL="182880" lvl="1" indent="0">
              <a:buNone/>
            </a:pPr>
            <a:r>
              <a:rPr lang="en-US"/>
              <a:t>Creates a new branch</a:t>
            </a:r>
          </a:p>
          <a:p>
            <a:r>
              <a:rPr lang="en-US"/>
              <a:t>GITFN_DEL_BRANCH</a:t>
            </a:r>
          </a:p>
          <a:p>
            <a:pPr marL="182880" lvl="1" indent="0">
              <a:buNone/>
            </a:pPr>
            <a:r>
              <a:rPr lang="en-US"/>
              <a:t>Deletes a branch</a:t>
            </a:r>
          </a:p>
          <a:p>
            <a:r>
              <a:rPr lang="en-US"/>
              <a:t>GITFN_CO_BRANCH</a:t>
            </a:r>
          </a:p>
          <a:p>
            <a:pPr marL="182880" lvl="1" indent="0">
              <a:buNone/>
            </a:pPr>
            <a:r>
              <a:rPr lang="en-US"/>
              <a:t>Checks out a branch</a:t>
            </a:r>
          </a:p>
          <a:p>
            <a:r>
              <a:rPr lang="en-US"/>
              <a:t>GITFN_MRG_BRANCH</a:t>
            </a:r>
          </a:p>
          <a:p>
            <a:pPr marL="182880" lvl="1" indent="0">
              <a:buNone/>
            </a:pPr>
            <a:r>
              <a:rPr lang="en-US"/>
              <a:t>Merges a branch into the current branch</a:t>
            </a:r>
          </a:p>
        </p:txBody>
      </p:sp>
    </p:spTree>
    <p:extLst>
      <p:ext uri="{BB962C8B-B14F-4D97-AF65-F5344CB8AC3E}">
        <p14:creationId xmlns:p14="http://schemas.microsoft.com/office/powerpoint/2010/main" val="1320322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711E-6E95-44C5-8A41-F0014A1A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0555"/>
            <a:ext cx="9144000" cy="1077218"/>
          </a:xfrm>
        </p:spPr>
        <p:txBody>
          <a:bodyPr/>
          <a:lstStyle/>
          <a:p>
            <a:r>
              <a:rPr lang="en-US"/>
              <a:t>3057-2019</a:t>
            </a:r>
            <a:br>
              <a:rPr lang="en-US"/>
            </a:br>
            <a:r>
              <a:rPr lang="en-US"/>
              <a:t>SAS® Functions to Drive Source Control with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5B25-F395-40B9-BDFD-A45622E7A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383824"/>
            <a:ext cx="9144000" cy="1869486"/>
          </a:xfrm>
        </p:spPr>
        <p:txBody>
          <a:bodyPr/>
          <a:lstStyle/>
          <a:p>
            <a:r>
              <a:rPr lang="en-US"/>
              <a:t>Danny Zimmerman</a:t>
            </a:r>
          </a:p>
          <a:p>
            <a:r>
              <a:rPr lang="en-US"/>
              <a:t>Danny Zimmerman is a senior software developer on the SAS® Studio team and has worked at SAS since 2011. Danny has been working on SAS Studio since the beginning of the project. Most recently, Danny has been implementing a set of data step functions to execute Git operations to allow SAS Studio to create a Git UI.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8380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3B7D-74ED-42C5-B9EC-81E7C0A6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34C4-9F42-4357-8848-A1E734E01C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E96581-BDDF-4532-AE4F-97945F7AA23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10573" y="1016000"/>
            <a:ext cx="5322854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33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82E9-FA71-4F2C-BB30-1D42682C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AA0561-3C39-4FFB-9093-F4C8CBDF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A236-C50E-4F9F-B3D9-7C0DE9234A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Today we talked about:</a:t>
            </a:r>
          </a:p>
          <a:p>
            <a:endParaRPr lang="en-US"/>
          </a:p>
          <a:p>
            <a:r>
              <a:rPr lang="en-US"/>
              <a:t>Git and the value of version control</a:t>
            </a:r>
          </a:p>
          <a:p>
            <a:endParaRPr lang="en-US"/>
          </a:p>
          <a:p>
            <a:r>
              <a:rPr lang="en-US"/>
              <a:t>The implementation of the functions was driven by SAS Studio</a:t>
            </a:r>
          </a:p>
          <a:p>
            <a:endParaRPr lang="en-US"/>
          </a:p>
          <a:p>
            <a:r>
              <a:rPr lang="en-US"/>
              <a:t>Highlighted functions which interact with the remote repository,  stage and commit files, obtain the history and file differences, and branching</a:t>
            </a:r>
          </a:p>
          <a:p>
            <a:endParaRPr lang="en-US"/>
          </a:p>
          <a:p>
            <a:r>
              <a:rPr lang="en-US"/>
              <a:t>For more details about the functions, read my paper and come visit me and the SAS Studio team at the SAS Studio booth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24DBF64-94CA-4A93-95CB-A4F184580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59" y="1097280"/>
            <a:ext cx="4019648" cy="34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2706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85C1-E121-494E-8C61-E808A686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C7717-4880-48EB-A778-22A582ECF5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3B9E807-67BA-4A4E-8F0F-951B02C73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648" y="1478280"/>
            <a:ext cx="1821491" cy="28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7486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69046"/>
            <a:ext cx="9144000" cy="584775"/>
          </a:xfrm>
        </p:spPr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2019201"/>
            <a:ext cx="9144000" cy="1764842"/>
          </a:xfrm>
        </p:spPr>
        <p:txBody>
          <a:bodyPr/>
          <a:lstStyle/>
          <a:p>
            <a:r>
              <a:rPr lang="en-US"/>
              <a:t>Contact Information</a:t>
            </a:r>
            <a:br>
              <a:rPr lang="en-US"/>
            </a:br>
            <a:r>
              <a:rPr lang="en-US"/>
              <a:t>Danny.Zimmerman@sas.com</a:t>
            </a:r>
          </a:p>
          <a:p>
            <a:endParaRPr lang="en-US"/>
          </a:p>
          <a:p>
            <a:r>
              <a:rPr lang="en-US" sz="3200">
                <a:latin typeface="+mj-lt"/>
                <a:ea typeface="+mj-ea"/>
                <a:cs typeface="+mj-cs"/>
              </a:rPr>
              <a:t>Reminder:</a:t>
            </a:r>
            <a:br>
              <a:rPr lang="en-US"/>
            </a:br>
            <a:r>
              <a:rPr lang="en-US"/>
              <a:t>Complete your session survey in the conference mobile app. </a:t>
            </a:r>
          </a:p>
        </p:txBody>
      </p:sp>
    </p:spTree>
    <p:extLst>
      <p:ext uri="{BB962C8B-B14F-4D97-AF65-F5344CB8AC3E}">
        <p14:creationId xmlns:p14="http://schemas.microsoft.com/office/powerpoint/2010/main" val="80192199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is Git?</a:t>
            </a:r>
          </a:p>
          <a:p>
            <a:r>
              <a:rPr lang="en-US"/>
              <a:t>Why were the functions developed?</a:t>
            </a:r>
          </a:p>
          <a:p>
            <a:r>
              <a:rPr lang="en-US"/>
              <a:t>Interacting with the remote repository</a:t>
            </a:r>
          </a:p>
          <a:p>
            <a:r>
              <a:rPr lang="en-US"/>
              <a:t>Staging and Committing Files</a:t>
            </a:r>
          </a:p>
          <a:p>
            <a:r>
              <a:rPr lang="en-US"/>
              <a:t>Repository Status, History and File Differences</a:t>
            </a:r>
          </a:p>
          <a:p>
            <a:r>
              <a:rPr lang="en-US"/>
              <a:t>Branching</a:t>
            </a:r>
          </a:p>
          <a:p>
            <a:r>
              <a:rPr lang="en-US"/>
              <a:t>Conclusion</a:t>
            </a:r>
          </a:p>
          <a:p>
            <a:r>
              <a:rPr lang="en-US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218913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8561-64CC-4CF8-BC18-AEC62CE4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331C8-E0F6-4E04-8AB7-ECECEF376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F6636-9E22-46FD-8CD5-F601492E5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8882" y="1014984"/>
            <a:ext cx="3448398" cy="3639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Git is an ‘</a:t>
            </a:r>
            <a:r>
              <a:rPr lang="en-US" b="1"/>
              <a:t>open source distributed version control system</a:t>
            </a:r>
            <a:r>
              <a:rPr lang="en-US"/>
              <a:t>’.</a:t>
            </a:r>
          </a:p>
          <a:p>
            <a:pPr marL="0" indent="0">
              <a:buNone/>
            </a:pPr>
            <a:r>
              <a:rPr lang="en-US"/>
              <a:t>Git consists of two types of repositories:</a:t>
            </a:r>
          </a:p>
          <a:p>
            <a:pPr lvl="1"/>
            <a:r>
              <a:rPr lang="en-US"/>
              <a:t>Local repository on your computer for your direct use.</a:t>
            </a:r>
          </a:p>
          <a:p>
            <a:pPr lvl="1"/>
            <a:r>
              <a:rPr lang="en-US"/>
              <a:t>Remote repository hosted on a server or a service such as GitHub.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F6939E-539C-41FB-B2D1-6E7A3F7EB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61" y="777240"/>
            <a:ext cx="4600183" cy="399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133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EEC3-50E4-47B0-9AD8-458A1CDA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were the SAS Git functions developed?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3BB8-5529-4DA1-A2F7-C7F8795A1B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D0697-1735-4448-8935-9D1EB6A1C34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6364" y="1016459"/>
            <a:ext cx="7891272" cy="36428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Version Control adds tremendous value </a:t>
            </a:r>
          </a:p>
          <a:p>
            <a:endParaRPr lang="en-US"/>
          </a:p>
          <a:p>
            <a:r>
              <a:rPr lang="en-US"/>
              <a:t>User requests for version control in SAS Studio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Overcome SAS Studio hosted solution obstacle</a:t>
            </a:r>
          </a:p>
          <a:p>
            <a:pPr marL="0" indent="0">
              <a:buNone/>
            </a:pPr>
            <a:endParaRPr lang="en-US"/>
          </a:p>
          <a:p>
            <a:pPr marL="18288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5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365C-210E-4F1D-AED8-69D8BA41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 Provided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7675B1-7A5B-4A9B-8AC3-DC33F771AB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10E6F-8BD5-4B33-9DD2-F6AF648870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6364" y="1016459"/>
            <a:ext cx="4868662" cy="3642853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Our solution was to build Git support into the SAS platform</a:t>
            </a:r>
          </a:p>
          <a:p>
            <a:endParaRPr lang="en-US"/>
          </a:p>
          <a:p>
            <a:r>
              <a:rPr lang="en-US"/>
              <a:t>Load a 3rd party Git library (Libgit2) into SAS and created a Git API</a:t>
            </a:r>
          </a:p>
          <a:p>
            <a:endParaRPr lang="en-US"/>
          </a:p>
          <a:p>
            <a:r>
              <a:rPr lang="en-US"/>
              <a:t>24 Git functions released with 9.4m6</a:t>
            </a:r>
          </a:p>
          <a:p>
            <a:endParaRPr lang="en-US"/>
          </a:p>
          <a:p>
            <a:r>
              <a:rPr lang="en-US"/>
              <a:t>Each function has the prefix of GITFN_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07955-17B5-4782-8E98-DB77CA2E9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166" y="1483226"/>
            <a:ext cx="2281094" cy="28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36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C1B0-0689-4F96-8DDA-8B0431C0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Interacting with the Remote Repository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3FA2DF-77A1-470D-9660-B479ED221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07D42-E7AB-41FB-ADCA-A38B6B5FE5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The 9.4m6 release includes 3 Git functions to interact with the Remote repository:</a:t>
            </a:r>
          </a:p>
          <a:p>
            <a:r>
              <a:rPr lang="en-US"/>
              <a:t>GITFN_CLONE</a:t>
            </a:r>
          </a:p>
          <a:p>
            <a:pPr marL="182880" lvl="1" indent="0">
              <a:buNone/>
            </a:pPr>
            <a:r>
              <a:rPr lang="en-US"/>
              <a:t>Copies the remote repository to your computer and creates a local repository</a:t>
            </a:r>
          </a:p>
          <a:p>
            <a:r>
              <a:rPr lang="en-US"/>
              <a:t>GITFN_PULL</a:t>
            </a:r>
          </a:p>
          <a:p>
            <a:pPr marL="182880" lvl="1" indent="0">
              <a:buNone/>
            </a:pPr>
            <a:r>
              <a:rPr lang="en-US"/>
              <a:t>Fetches any changes from the remote repository and merges them into your local repository</a:t>
            </a:r>
          </a:p>
          <a:p>
            <a:r>
              <a:rPr lang="en-US"/>
              <a:t>GITFN_PUSH</a:t>
            </a:r>
          </a:p>
          <a:p>
            <a:pPr marL="182880" lvl="1" indent="0">
              <a:buNone/>
            </a:pPr>
            <a:r>
              <a:rPr lang="en-US"/>
              <a:t>Pushes the changes you’ve committed to the local repository to the remote repository</a:t>
            </a:r>
          </a:p>
          <a:p>
            <a:r>
              <a:rPr lang="en-US"/>
              <a:t>Each function supports HTTPS and SSH network protocols.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F151F3-7A20-46B7-AF84-2649F0A0F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64" y="1362456"/>
            <a:ext cx="4034824" cy="29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34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4A76-A43E-426C-ABA7-CBBB19F6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Interacting with the Remote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B0656-82F0-45BE-88EA-DAD5256DB0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HTTPS Code Examples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BBE676-16DF-4611-9F29-5CFA54A54C5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671638" y="1575594"/>
            <a:ext cx="58007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634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5738-4171-45F0-B01A-A02D32F7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Interacting with the Remote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CE36B-E473-47C9-828F-2A9951AC9C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SSH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98623-FE86-49BE-ABD1-E9A503291BF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570852" y="1016000"/>
            <a:ext cx="4002297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6069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 Global Forum">
  <a:themeElements>
    <a:clrScheme name="Custom 4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C1EFCE6E-4A51-8F45-86D3-D8C239ACF85F}" vid="{C711A0A3-BFA7-1C4B-88B4-5E2549CF554C}"/>
    </a:ext>
  </a:extLst>
</a:theme>
</file>

<file path=ppt/theme/theme2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04DC75CAFF414A8C4A1B3CC4775344" ma:contentTypeVersion="4" ma:contentTypeDescription="Create a new document." ma:contentTypeScope="" ma:versionID="b8bc17ba2cf5a500b78d2654ce142c88">
  <xsd:schema xmlns:xsd="http://www.w3.org/2001/XMLSchema" xmlns:xs="http://www.w3.org/2001/XMLSchema" xmlns:p="http://schemas.microsoft.com/office/2006/metadata/properties" xmlns:ns2="7293601a-3189-41db-ac3d-c7840569b632" targetNamespace="http://schemas.microsoft.com/office/2006/metadata/properties" ma:root="true" ma:fieldsID="515323e4f9a5db802580bf14195e70ee" ns2:_="">
    <xsd:import namespace="7293601a-3189-41db-ac3d-c7840569b632"/>
    <xsd:element name="properties">
      <xsd:complexType>
        <xsd:sequence>
          <xsd:element name="documentManagement">
            <xsd:complexType>
              <xsd:all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3601a-3189-41db-ac3d-c7840569b632" elementFormDefault="qualified">
    <xsd:import namespace="http://schemas.microsoft.com/office/2006/documentManagement/types"/>
    <xsd:import namespace="http://schemas.microsoft.com/office/infopath/2007/PartnerControls"/>
    <xsd:element name="Topic" ma:index="8" nillable="true" ma:displayName="Topic" ma:format="Dropdown" ma:internalName="Topic">
      <xsd:simpleType>
        <xsd:restriction base="dms:Choice">
          <xsd:enumeration value="Agenda"/>
          <xsd:enumeration value="Budget"/>
          <xsd:enumeration value="CADs"/>
          <xsd:enumeration value="Communications: External"/>
          <xsd:enumeration value="Communications: Internal"/>
          <xsd:enumeration value="Conference Committee Meetings"/>
          <xsd:enumeration value="Content: Call for Papers"/>
          <xsd:enumeration value="Content: Editorial Review Board"/>
          <xsd:enumeration value="Content: Executive Program"/>
          <xsd:enumeration value="Content: Paper Management"/>
          <xsd:enumeration value="Content: Schedule"/>
          <xsd:enumeration value="Content: Speaker Agreements"/>
          <xsd:enumeration value="Contracts"/>
          <xsd:enumeration value="FAQ - SAS GF"/>
          <xsd:enumeration value="IT"/>
          <xsd:enumeration value="Logistics: Catering"/>
          <xsd:enumeration value="Logistics: General"/>
          <xsd:enumeration value="Logistics: Space Planning"/>
          <xsd:enumeration value="Marketing"/>
          <xsd:enumeration value="Phone Numbers"/>
          <xsd:enumeration value="Photos"/>
          <xsd:enumeration value="Presentations"/>
          <xsd:enumeration value="Project Management"/>
          <xsd:enumeration value="Registration"/>
          <xsd:enumeration value="Shipping"/>
          <xsd:enumeration value="Signage"/>
          <xsd:enumeration value="Social Media"/>
          <xsd:enumeration value="Sponsorships"/>
          <xsd:enumeration value="Staffing"/>
          <xsd:enumeration value="Student/Faculty Programs"/>
          <xsd:enumeration value="Survey"/>
          <xsd:enumeration value="Team Meetings"/>
          <xsd:enumeration value="The Quad - General"/>
          <xsd:enumeration value="The Quad - Paperwork"/>
          <xsd:enumeration value="The Quad - Presentations"/>
          <xsd:enumeration value="The Quad - R&amp;D Po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7293601a-3189-41db-ac3d-c7840569b632">Content: Paper Management</Topic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3A8B6D-877F-4DB2-9CB7-1FEC3FCCEB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93601a-3189-41db-ac3d-c7840569b6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54BA59-11B7-4EA2-9028-4799AC791E5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293601a-3189-41db-ac3d-c7840569b632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B9C88CB-C2EC-4C20-AB76-084EFC5912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898</Words>
  <Application>Microsoft Office PowerPoint</Application>
  <PresentationFormat>On-screen Show (16:9)</PresentationFormat>
  <Paragraphs>132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SAS Global Forum</vt:lpstr>
      <vt:lpstr>PowerPoint Presentation</vt:lpstr>
      <vt:lpstr>3057-2019 SAS® Functions to Drive Source Control with Git</vt:lpstr>
      <vt:lpstr>Today’s Agenda</vt:lpstr>
      <vt:lpstr>What is Git?</vt:lpstr>
      <vt:lpstr>Why were the SAS Git functions developed?</vt:lpstr>
      <vt:lpstr>Solutions Provided</vt:lpstr>
      <vt:lpstr>Interacting with the Remote Repository</vt:lpstr>
      <vt:lpstr>Interacting with the Remote Repository</vt:lpstr>
      <vt:lpstr>Interacting with the Remote Repository</vt:lpstr>
      <vt:lpstr>Staging and Committing Files</vt:lpstr>
      <vt:lpstr>Staging and Committing Files</vt:lpstr>
      <vt:lpstr>Repository Status, History and File Differences</vt:lpstr>
      <vt:lpstr>Repository Status</vt:lpstr>
      <vt:lpstr>Repository Status</vt:lpstr>
      <vt:lpstr>Repository History</vt:lpstr>
      <vt:lpstr>Repository History</vt:lpstr>
      <vt:lpstr>File Differences</vt:lpstr>
      <vt:lpstr>File Differences</vt:lpstr>
      <vt:lpstr>Branching</vt:lpstr>
      <vt:lpstr>Branching</vt:lpstr>
      <vt:lpstr>Conclusion</vt:lpstr>
      <vt:lpstr>Questions?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3057-2019: SAS Functions to Drive Source Control with Git</dc:title>
  <dc:creator/>
  <cp:keywords>SAS Studio, Git, Base SAS</cp:keywords>
  <cp:lastModifiedBy/>
  <cp:revision>1</cp:revision>
  <dcterms:created xsi:type="dcterms:W3CDTF">2017-01-12T19:36:50Z</dcterms:created>
  <dcterms:modified xsi:type="dcterms:W3CDTF">2019-04-12T18:54:52Z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0x010100DE04DC75CAFF414A8C4A1B3CC4775344</vt:lpwstr>
  </property>
</Properties>
</file>