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36"/>
  </p:notesMasterIdLst>
  <p:handoutMasterIdLst>
    <p:handoutMasterId r:id="rId37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81" r:id="rId31"/>
    <p:sldId id="278" r:id="rId32"/>
    <p:sldId id="279" r:id="rId33"/>
    <p:sldId id="282" r:id="rId34"/>
    <p:sldId id="280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0517E"/>
    <a:srgbClr val="04304B"/>
    <a:srgbClr val="262626"/>
    <a:srgbClr val="1F344C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8839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66" y="96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306606"/>
            <a:ext cx="6611112" cy="1077218"/>
          </a:xfrm>
        </p:spPr>
        <p:txBody>
          <a:bodyPr/>
          <a:lstStyle/>
          <a:p>
            <a:r>
              <a:rPr lang="en-US" dirty="0"/>
              <a:t>SAS® Functions to Drive Source Control with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977E-91BD-48FC-B98D-A86410F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Committing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46CA-8B69-4A70-90AA-87BDDE2CC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CBBC5-4B48-421B-91C0-6898AFC6CD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share and version files, you need to commit new and changed files to the local repository.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GITFN_IDX_ADD</a:t>
            </a:r>
          </a:p>
          <a:p>
            <a:pPr marL="182880" lvl="1" indent="0">
              <a:buNone/>
            </a:pPr>
            <a:r>
              <a:rPr lang="en-US" dirty="0"/>
              <a:t>Stages 1 to N number of files</a:t>
            </a:r>
          </a:p>
          <a:p>
            <a:r>
              <a:rPr lang="en-US" dirty="0"/>
              <a:t>GITFN_IDX_REMOVE</a:t>
            </a:r>
          </a:p>
          <a:p>
            <a:pPr marL="182880" lvl="1" indent="0">
              <a:buNone/>
            </a:pPr>
            <a:r>
              <a:rPr lang="en-US" dirty="0"/>
              <a:t>Un-stages 1 to N number of files</a:t>
            </a:r>
          </a:p>
          <a:p>
            <a:r>
              <a:rPr lang="en-US" dirty="0"/>
              <a:t>GITFN_COMMIT</a:t>
            </a:r>
          </a:p>
          <a:p>
            <a:pPr marL="182880" lvl="1" indent="0">
              <a:buNone/>
            </a:pPr>
            <a:r>
              <a:rPr lang="en-US" dirty="0"/>
              <a:t>Commits all staged files to the local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3069AA-E492-4C67-AD98-CA29C5573FA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428973"/>
            <a:ext cx="3886200" cy="28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60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3ADA-D275-48CE-8185-F040DECA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Committing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20CA-08D5-4F72-879E-32D50D568D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9C932F5-70B6-4ECF-84AE-938A993B68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57325" y="1208881"/>
            <a:ext cx="6229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06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3E92-09CE-4DCD-AD06-F28FA00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Status, History and 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EF95-EAFB-4BD7-8B1B-189373B5E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14B9-8818-456F-BA15-E4F7083A51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3 sets of functions to obtain the Repository status, commit history and file differences.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set consists of 3 functions:</a:t>
            </a:r>
          </a:p>
          <a:p>
            <a:pPr lvl="1"/>
            <a:r>
              <a:rPr lang="en-US" sz="2000" dirty="0"/>
              <a:t>Function that generates the data and stores it in memory and returns the count of objects generated</a:t>
            </a:r>
          </a:p>
          <a:p>
            <a:pPr lvl="1"/>
            <a:r>
              <a:rPr lang="en-US" sz="2000" dirty="0"/>
              <a:t>Function to access the generated data</a:t>
            </a:r>
          </a:p>
          <a:p>
            <a:pPr lvl="1"/>
            <a:r>
              <a:rPr lang="en-US" sz="2000" dirty="0"/>
              <a:t>Function to free the memory when you’re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849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15-10D0-4CA4-A6C1-BF2B5896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F89C-805E-4581-A83C-B5A95C5A6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032B-A0A6-4378-95A5-4BCD4901A1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repository status tells you what files have been modified and if they are staged for commit.</a:t>
            </a:r>
          </a:p>
          <a:p>
            <a:r>
              <a:rPr lang="en-US" sz="2400" dirty="0"/>
              <a:t>GITFN_STATUS</a:t>
            </a:r>
          </a:p>
          <a:p>
            <a:pPr marL="182880" lvl="1" indent="0">
              <a:buNone/>
            </a:pPr>
            <a:r>
              <a:rPr lang="en-US" sz="2000" dirty="0"/>
              <a:t>Generates the status data and returns the count of objects generated</a:t>
            </a:r>
          </a:p>
          <a:p>
            <a:r>
              <a:rPr lang="en-US" sz="2400" dirty="0"/>
              <a:t>GITFN_STATUS_GET</a:t>
            </a:r>
          </a:p>
          <a:p>
            <a:pPr marL="182880" lvl="1" indent="0">
              <a:buNone/>
            </a:pPr>
            <a:r>
              <a:rPr lang="en-US" sz="2000" dirty="0"/>
              <a:t>Function to access the data</a:t>
            </a:r>
          </a:p>
          <a:p>
            <a:r>
              <a:rPr lang="en-US" sz="2400" dirty="0"/>
              <a:t>GITFN_STATUSFREE</a:t>
            </a:r>
          </a:p>
          <a:p>
            <a:pPr marL="182880" lvl="1" indent="0">
              <a:buNone/>
            </a:pPr>
            <a:r>
              <a:rPr lang="en-US" sz="2000" dirty="0"/>
              <a:t>Clears the data from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6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F32F-5C92-4F49-8CAA-841B575D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F366-2324-4279-8340-9CC5EDEC7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82C4F-C053-4A8C-86AF-4B429DE96D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063" y="1128707"/>
            <a:ext cx="3886200" cy="34115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22B414-D4EF-4B6C-86A8-1F2CD59A562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214938" y="2515394"/>
            <a:ext cx="2724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71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92DF-9CF5-448C-9FA7-00B23672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665A-F66D-4B3D-8853-56A7ACEB0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B1EB-2385-4F6F-BD3C-0D1A43D505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repository history contains the list of commits.</a:t>
            </a:r>
          </a:p>
          <a:p>
            <a:r>
              <a:rPr lang="en-US" sz="2400" dirty="0"/>
              <a:t>GITFN_COMMIT_LOG</a:t>
            </a:r>
          </a:p>
          <a:p>
            <a:pPr marL="182880" lvl="1" indent="0">
              <a:buNone/>
            </a:pPr>
            <a:r>
              <a:rPr lang="en-US" sz="2000" dirty="0"/>
              <a:t>Generates the commit history data and returns the count of objects generated</a:t>
            </a:r>
          </a:p>
          <a:p>
            <a:r>
              <a:rPr lang="en-US" sz="2400" dirty="0"/>
              <a:t>GITFN_COMMIT_GET</a:t>
            </a:r>
          </a:p>
          <a:p>
            <a:pPr marL="182880" lvl="1" indent="0">
              <a:buNone/>
            </a:pPr>
            <a:r>
              <a:rPr lang="en-US" sz="2000" dirty="0"/>
              <a:t>Function to access the data</a:t>
            </a:r>
          </a:p>
          <a:p>
            <a:r>
              <a:rPr lang="en-US" sz="2400" dirty="0"/>
              <a:t>GITFN_COMMITFREE</a:t>
            </a:r>
          </a:p>
          <a:p>
            <a:pPr marL="182880" lvl="1" indent="0">
              <a:buNone/>
            </a:pPr>
            <a:r>
              <a:rPr lang="en-US" sz="2000" dirty="0"/>
              <a:t>Clears the data from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167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295-3366-493E-80DD-A95A5A64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B0A2-0F3E-4C01-A689-A161D56CF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6EFEF-EABA-46C1-81E8-1151EECAA8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33147" y="640081"/>
            <a:ext cx="3240405" cy="3394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848A6-BF2D-4A6D-885B-2180F9C4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2" y="4034791"/>
            <a:ext cx="8601560" cy="6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55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870-2429-4AF6-9F16-5BF22363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1801-EDFA-45C2-A875-B437CF43E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CB6E-6A3D-451F-B137-4BEA5A3724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The commit IDs from the repository history will allow you to generate the file difference information between two commits.</a:t>
            </a:r>
          </a:p>
          <a:p>
            <a:r>
              <a:rPr lang="en-US" sz="2400" dirty="0"/>
              <a:t>GITFN_DIFF</a:t>
            </a:r>
          </a:p>
          <a:p>
            <a:pPr marL="182880" lvl="1" indent="0">
              <a:buNone/>
            </a:pPr>
            <a:r>
              <a:rPr lang="en-US" dirty="0"/>
              <a:t>Generates the file diff data and returns the count of objects generated</a:t>
            </a:r>
          </a:p>
          <a:p>
            <a:r>
              <a:rPr lang="en-US" sz="2400" dirty="0"/>
              <a:t>GITFN_DIFF_GET</a:t>
            </a:r>
          </a:p>
          <a:p>
            <a:pPr marL="182880" lvl="1" indent="0">
              <a:buNone/>
            </a:pPr>
            <a:r>
              <a:rPr lang="en-US" dirty="0"/>
              <a:t>Function to access the data</a:t>
            </a:r>
          </a:p>
          <a:p>
            <a:r>
              <a:rPr lang="en-US" sz="2400" dirty="0"/>
              <a:t>GITFN_DIFF_FREE</a:t>
            </a:r>
          </a:p>
          <a:p>
            <a:pPr marL="182880" lvl="1" indent="0">
              <a:buNone/>
            </a:pPr>
            <a:r>
              <a:rPr lang="en-US" dirty="0"/>
              <a:t>Clears the data from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122DDF-34BB-4BFF-8128-8A40A10C82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426813"/>
            <a:ext cx="3886200" cy="2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92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7B2-D161-4A9F-9575-7104123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DD8C3-1FAD-4A4C-A9D2-F563C1D258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7E8A15E-66AE-4117-87F6-4263999B078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6363" y="985237"/>
            <a:ext cx="7889875" cy="2526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75A46-D0AC-4808-B4E8-60486A6E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6" y="3848216"/>
            <a:ext cx="8701790" cy="4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221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BAD-C768-4E2B-9F57-5737CC8E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0024-E350-44B7-88AB-9467EC356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04B3-01E7-48E0-A181-C889E18994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4 branching functions were included in 9.4m6.</a:t>
            </a:r>
          </a:p>
          <a:p>
            <a:r>
              <a:rPr lang="en-US" sz="2800" dirty="0"/>
              <a:t>GITFN_NEW_BRANCH</a:t>
            </a:r>
          </a:p>
          <a:p>
            <a:pPr marL="182880" lvl="1" indent="0">
              <a:buNone/>
            </a:pPr>
            <a:r>
              <a:rPr lang="en-US" sz="2400" dirty="0"/>
              <a:t>Creates a new branch</a:t>
            </a:r>
          </a:p>
          <a:p>
            <a:r>
              <a:rPr lang="en-US" sz="2800" dirty="0"/>
              <a:t>GITFN_DEL_BRANCH</a:t>
            </a:r>
          </a:p>
          <a:p>
            <a:pPr marL="182880" lvl="1" indent="0">
              <a:buNone/>
            </a:pPr>
            <a:r>
              <a:rPr lang="en-US" sz="2400" dirty="0"/>
              <a:t>Deletes a branch</a:t>
            </a:r>
          </a:p>
          <a:p>
            <a:r>
              <a:rPr lang="en-US" sz="2800" dirty="0"/>
              <a:t>GITFN_CO_BRANCH</a:t>
            </a:r>
          </a:p>
          <a:p>
            <a:pPr marL="182880" lvl="1" indent="0">
              <a:buNone/>
            </a:pPr>
            <a:r>
              <a:rPr lang="en-US" sz="2400" dirty="0"/>
              <a:t>Checks out a branch</a:t>
            </a:r>
          </a:p>
          <a:p>
            <a:r>
              <a:rPr lang="en-US" sz="2800" dirty="0"/>
              <a:t>GITFN_MRG_BRANCH</a:t>
            </a:r>
          </a:p>
          <a:p>
            <a:pPr marL="182880" lvl="1" indent="0">
              <a:buNone/>
            </a:pPr>
            <a:r>
              <a:rPr lang="en-US" sz="2400" dirty="0"/>
              <a:t>Merges a branch into the current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84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7F9-3610-43EA-BD1C-FA5A5AF8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2998"/>
            <a:ext cx="9144000" cy="584775"/>
          </a:xfrm>
        </p:spPr>
        <p:txBody>
          <a:bodyPr/>
          <a:lstStyle/>
          <a:p>
            <a:r>
              <a:rPr lang="en-US" dirty="0"/>
              <a:t>Danny Zimmerman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97FA-9AEB-44A3-BCCE-74875D2DF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505284"/>
          </a:xfrm>
        </p:spPr>
        <p:txBody>
          <a:bodyPr/>
          <a:lstStyle/>
          <a:p>
            <a:r>
              <a:rPr lang="en-US" dirty="0"/>
              <a:t>Danny Zimmerman is a senior software developer on the SAS® Studio team and has worked at SAS since 2011. Danny has been working on SAS Studio since the beginning of the project. Most recently, Danny has been implementing a set of data step functions to execute Git operations to allow SAS Studio to create a Git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924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319-F9F0-4BFB-B661-EBC5D20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0873-023B-4A2F-8FCA-C0759379C0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1398687-A77E-46DE-BA6A-5E52E2609C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10573" y="1016000"/>
            <a:ext cx="5322854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D01-FCF1-4FF8-BBAD-39FF8FA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FD7C-CBF7-4C11-8AA3-FC3C48848C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6CE0-4966-4553-993C-E79DB0EF1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/>
              <a:t>Enhancements to the existing functions and 10 additional functions including fetch, rebase, and stash.</a:t>
            </a:r>
          </a:p>
          <a:p>
            <a:endParaRPr lang="en-US" sz="2400" dirty="0"/>
          </a:p>
          <a:p>
            <a:r>
              <a:rPr lang="en-US" sz="2400" dirty="0"/>
              <a:t>Refactored function names to provide more informative function names. Each function begins with prefix of GIT_</a:t>
            </a:r>
          </a:p>
          <a:p>
            <a:endParaRPr lang="en-US" sz="2400" dirty="0"/>
          </a:p>
          <a:p>
            <a:r>
              <a:rPr lang="en-US" sz="2400"/>
              <a:t>SAS Studio </a:t>
            </a:r>
            <a:r>
              <a:rPr lang="en-US" sz="2400" dirty="0"/>
              <a:t>5.2 Git Interface built on top of the new and enhanced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111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6A41-DC33-4CFA-A1FE-B8BFDCB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Studio 5.2 Git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300D-F5DE-4126-8283-E231DF99A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DDAD5D-FAF6-4759-89C4-2A1D7329FAF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1" y="1016000"/>
            <a:ext cx="6710799" cy="3643313"/>
          </a:xfrm>
        </p:spPr>
      </p:pic>
    </p:spTree>
    <p:extLst>
      <p:ext uri="{BB962C8B-B14F-4D97-AF65-F5344CB8AC3E}">
        <p14:creationId xmlns:p14="http://schemas.microsoft.com/office/powerpoint/2010/main" val="5900013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F280EB-27B5-46F8-8DF7-88100A93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42265-2306-41A6-91A9-2BF6DDAB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357592-8490-4A4D-83D5-1DB359E62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Today we talked about:</a:t>
            </a:r>
          </a:p>
          <a:p>
            <a:endParaRPr lang="en-US" dirty="0"/>
          </a:p>
          <a:p>
            <a:r>
              <a:rPr lang="en-US" dirty="0"/>
              <a:t>Git and the value of version control</a:t>
            </a:r>
          </a:p>
          <a:p>
            <a:endParaRPr lang="en-US" dirty="0"/>
          </a:p>
          <a:p>
            <a:r>
              <a:rPr lang="en-US" dirty="0"/>
              <a:t>The implementation of the functions was driven by SAS Studio</a:t>
            </a:r>
          </a:p>
          <a:p>
            <a:endParaRPr lang="en-US" dirty="0"/>
          </a:p>
          <a:p>
            <a:r>
              <a:rPr lang="en-US" dirty="0"/>
              <a:t>Highlighted functions which interact with the remote repository,  stage and commit files, obtain the history and file differences, and branching</a:t>
            </a:r>
          </a:p>
          <a:p>
            <a:endParaRPr lang="en-US" dirty="0"/>
          </a:p>
          <a:p>
            <a:r>
              <a:rPr lang="en-US" dirty="0"/>
              <a:t>Talked about the upcoming releases of SAS Studio, and new and enhanced Git Functions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0A9033-6173-48CA-AFB2-37BAA75CB8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146144"/>
            <a:ext cx="3886200" cy="33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18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DD5E-7294-4A65-8CFC-200AC2E5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95CF-6FDB-45CA-B1E3-9A254342F8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E4FFC7-6FAA-4B3F-9317-D75D63B2336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6576" y="1016000"/>
            <a:ext cx="2310848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2975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082D-E95A-4D6E-8AF8-859312D6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and Example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FD452-13F3-46B0-9782-99737EA1F7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E33A6-09E8-4242-A504-E5A6DD54C6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_null_;</a:t>
            </a:r>
          </a:p>
          <a:p>
            <a:pPr marL="0" indent="0">
              <a:buNone/>
            </a:pPr>
            <a:r>
              <a:rPr lang="en-US" dirty="0"/>
              <a:t>RC = GITFN_CLONE("https://github.com/</a:t>
            </a:r>
            <a:r>
              <a:rPr lang="en-US" dirty="0" err="1"/>
              <a:t>SASStudioDev</a:t>
            </a:r>
            <a:r>
              <a:rPr lang="en-US" dirty="0"/>
              <a:t>/</a:t>
            </a:r>
            <a:r>
              <a:rPr lang="en-US" dirty="0" err="1"/>
              <a:t>NewJerseySUG.git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				          "&lt;Directory to clone to&gt;");</a:t>
            </a:r>
          </a:p>
          <a:p>
            <a:pPr marL="0" indent="0"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2417177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BD0-B081-4331-83D4-67D04C6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C8B0B-D808-4E22-A3E1-8C5BA6368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346266"/>
          </a:xfrm>
        </p:spPr>
        <p:txBody>
          <a:bodyPr/>
          <a:lstStyle/>
          <a:p>
            <a:r>
              <a:rPr lang="en-US" dirty="0"/>
              <a:t>Contact Information</a:t>
            </a:r>
            <a:br>
              <a:rPr lang="en-US" dirty="0"/>
            </a:br>
            <a:r>
              <a:rPr lang="en-US" dirty="0"/>
              <a:t>Danny.Zimmerman@sas.com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9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934-C2D0-4867-B628-738A877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F3A4-7DFE-400F-ACAF-B7A9987F9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84973-6BF9-4098-920F-0CFA0B772E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Why were the functions developed?</a:t>
            </a:r>
          </a:p>
          <a:p>
            <a:r>
              <a:rPr lang="en-US" dirty="0"/>
              <a:t>Interacting with the remote repository</a:t>
            </a:r>
          </a:p>
          <a:p>
            <a:r>
              <a:rPr lang="en-US" dirty="0"/>
              <a:t>Staging and Committing Files</a:t>
            </a:r>
          </a:p>
          <a:p>
            <a:r>
              <a:rPr lang="en-US" dirty="0"/>
              <a:t>Repository Status, History and File Differences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What’s Next?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434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0589-7DD4-4827-9DD4-E79B62AE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8FF7-477B-4BE3-B818-D10C686C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F2DB-FC16-4244-B5DC-D07EB7C28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Git is an ‘</a:t>
            </a:r>
            <a:r>
              <a:rPr lang="en-US" sz="2400" b="1" dirty="0"/>
              <a:t>open source distributed version control system</a:t>
            </a:r>
            <a:r>
              <a:rPr lang="en-US" sz="2400" dirty="0"/>
              <a:t>’.</a:t>
            </a:r>
          </a:p>
          <a:p>
            <a:pPr marL="0" indent="0">
              <a:buNone/>
            </a:pPr>
            <a:r>
              <a:rPr lang="en-US" sz="2400" dirty="0"/>
              <a:t>Git consists of two types of repositories:</a:t>
            </a:r>
          </a:p>
          <a:p>
            <a:pPr lvl="1"/>
            <a:r>
              <a:rPr lang="en-US" sz="2000" dirty="0"/>
              <a:t>Local repository on your computer for your direct use.</a:t>
            </a:r>
          </a:p>
          <a:p>
            <a:pPr lvl="1"/>
            <a:r>
              <a:rPr lang="en-US" sz="2000" dirty="0"/>
              <a:t>Remote repository hosted on a server or a service such as GitHub.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BAA24-0608-4C09-AF56-E14685888DA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633913" y="1148746"/>
            <a:ext cx="3886200" cy="3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578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9704-4C13-4578-A330-2ED5F89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were the SAS Git functions developed?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0EB4-067A-4C58-8209-67B56BC94C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3C7C-B3FC-4877-AA9F-359C93B883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Version Control adds tremendous value </a:t>
            </a:r>
          </a:p>
          <a:p>
            <a:endParaRPr lang="en-US" sz="2800" dirty="0"/>
          </a:p>
          <a:p>
            <a:r>
              <a:rPr lang="en-US" sz="2800" dirty="0"/>
              <a:t>User requests for version control in SAS Studio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Overcome SAS Studio hosted solution obstacle</a:t>
            </a:r>
          </a:p>
          <a:p>
            <a:pPr marL="0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331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610-3336-440D-84D7-76877A35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Provided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E39E-B2F4-467B-A1FE-1CEA548F5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05D-63F1-47A7-9BB4-9CC85F783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41" y="1014984"/>
            <a:ext cx="5286598" cy="3639312"/>
          </a:xfrm>
        </p:spPr>
        <p:txBody>
          <a:bodyPr/>
          <a:lstStyle/>
          <a:p>
            <a:r>
              <a:rPr lang="en-US" sz="2400" dirty="0"/>
              <a:t>Our solution was to build Git support into the SAS platform</a:t>
            </a:r>
          </a:p>
          <a:p>
            <a:endParaRPr lang="en-US" sz="2400" dirty="0"/>
          </a:p>
          <a:p>
            <a:r>
              <a:rPr lang="en-US" sz="2400" dirty="0"/>
              <a:t>Load a 3rd party Git library (Libgit2) into SAS and created a Git API</a:t>
            </a:r>
          </a:p>
          <a:p>
            <a:endParaRPr lang="en-US" sz="2400" dirty="0"/>
          </a:p>
          <a:p>
            <a:r>
              <a:rPr lang="en-US" sz="2400" dirty="0"/>
              <a:t>24 Git functions released with 9.4m6</a:t>
            </a:r>
          </a:p>
          <a:p>
            <a:endParaRPr lang="en-US" sz="2400" dirty="0"/>
          </a:p>
          <a:p>
            <a:r>
              <a:rPr lang="en-US" sz="2400" dirty="0"/>
              <a:t>Each function has the prefix of GITFN_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D5713-1B25-4E83-BE18-A0E1F62BE04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997575" y="1236267"/>
            <a:ext cx="2522538" cy="31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2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464F-B3F1-414D-B1F7-77B688AA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B620-BEE3-41AF-A1FA-43F4B9E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015B-EAA1-4089-A5A4-8EC23F6B9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7713" y="1014825"/>
            <a:ext cx="3886200" cy="3639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9.4m6 release includes 3 Git functions to interact with the Remote repository:</a:t>
            </a:r>
          </a:p>
          <a:p>
            <a:r>
              <a:rPr lang="en-US" dirty="0"/>
              <a:t>GITFN_CLONE</a:t>
            </a:r>
          </a:p>
          <a:p>
            <a:pPr marL="182880" lvl="1" indent="0">
              <a:buNone/>
            </a:pPr>
            <a:r>
              <a:rPr lang="en-US" dirty="0"/>
              <a:t>Copies the remote repository to your computer and creates a local repository</a:t>
            </a:r>
          </a:p>
          <a:p>
            <a:r>
              <a:rPr lang="en-US" dirty="0"/>
              <a:t>GITFN_PULL</a:t>
            </a:r>
          </a:p>
          <a:p>
            <a:pPr marL="182880" lvl="1" indent="0">
              <a:buNone/>
            </a:pPr>
            <a:r>
              <a:rPr lang="en-US" dirty="0"/>
              <a:t>Fetches any changes from the remote repository and merges them into your local repository</a:t>
            </a:r>
          </a:p>
          <a:p>
            <a:r>
              <a:rPr lang="en-US" dirty="0"/>
              <a:t>GITFN_PUSH</a:t>
            </a:r>
          </a:p>
          <a:p>
            <a:pPr marL="182880" lvl="1" indent="0">
              <a:buNone/>
            </a:pPr>
            <a:r>
              <a:rPr lang="en-US" dirty="0"/>
              <a:t>Pushes the changes you’ve committed to the local repository to the remote repository</a:t>
            </a:r>
          </a:p>
          <a:p>
            <a:r>
              <a:rPr lang="en-US" dirty="0"/>
              <a:t>Each function supports HTTPS and SSH network protocols.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C1FF79-59F7-4ACB-83E8-71D197D11AE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5" y="1426813"/>
            <a:ext cx="3763555" cy="2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34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7E72-A262-4A2F-B71D-89D5A3D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D947-A136-4819-9D03-A723D8C8B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626364" y="640080"/>
            <a:ext cx="7891272" cy="727326"/>
          </a:xfrm>
        </p:spPr>
        <p:txBody>
          <a:bodyPr/>
          <a:lstStyle/>
          <a:p>
            <a:r>
              <a:rPr lang="en-US" dirty="0"/>
              <a:t>HTTPS Code Examples</a:t>
            </a:r>
          </a:p>
          <a:p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EFA32BC-689C-4418-921A-EAA0C3BF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575594"/>
            <a:ext cx="5800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62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FC9-DA30-4547-A9EB-56A9D0D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F000-C46C-4D39-AAFD-B5568151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626364" y="640080"/>
            <a:ext cx="7891272" cy="676992"/>
          </a:xfrm>
        </p:spPr>
        <p:txBody>
          <a:bodyPr/>
          <a:lstStyle/>
          <a:p>
            <a:r>
              <a:rPr lang="en-US" dirty="0"/>
              <a:t>SSH Examples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6CD69E-7EAD-47E5-B2AA-AC5B3BE3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52" y="1016000"/>
            <a:ext cx="400229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561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BE8351-0CBC-418B-A366-CF833116012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800</Words>
  <Application>Microsoft Office PowerPoint</Application>
  <PresentationFormat>On-screen Show (16:9)</PresentationFormat>
  <Paragraphs>130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SAS® Functions to Drive Source Control with Git</vt:lpstr>
      <vt:lpstr>Danny Zimmerman</vt:lpstr>
      <vt:lpstr>Today’s Agenda</vt:lpstr>
      <vt:lpstr>What is Git?</vt:lpstr>
      <vt:lpstr>Why were the SAS Git functions developed?</vt:lpstr>
      <vt:lpstr>Solutions Provided</vt:lpstr>
      <vt:lpstr>Interacting with the Remote Repository</vt:lpstr>
      <vt:lpstr>Interacting with the Remote Repository</vt:lpstr>
      <vt:lpstr>Interacting with the Remote Repository</vt:lpstr>
      <vt:lpstr>Staging and Committing Files</vt:lpstr>
      <vt:lpstr>Staging and Committing Files</vt:lpstr>
      <vt:lpstr>Repository Status, History and File Differences</vt:lpstr>
      <vt:lpstr>Repository Status</vt:lpstr>
      <vt:lpstr>Repository Status</vt:lpstr>
      <vt:lpstr>Repository History</vt:lpstr>
      <vt:lpstr>Repository History</vt:lpstr>
      <vt:lpstr>File Differences</vt:lpstr>
      <vt:lpstr>File Differences</vt:lpstr>
      <vt:lpstr>Branching</vt:lpstr>
      <vt:lpstr>Branching</vt:lpstr>
      <vt:lpstr>What’s Next?</vt:lpstr>
      <vt:lpstr>SAS Studio 5.2 Git Interface</vt:lpstr>
      <vt:lpstr>Conclusion</vt:lpstr>
      <vt:lpstr>Questions?</vt:lpstr>
      <vt:lpstr>Presentation and Example Files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2019-10-31T15:09:05Z</dcterms:created>
  <dcterms:modified xsi:type="dcterms:W3CDTF">2019-11-05T21:02:13Z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