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362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71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603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946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159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419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770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516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085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932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861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251702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6" name="object 1"/>
          <p:cNvSpPr>
            <a:spLocks noChangeArrowheads="1"/>
          </p:cNvSpPr>
          <p:nvPr/>
        </p:nvSpPr>
        <p:spPr bwMode="auto">
          <a:xfrm>
            <a:off x="3214254" y="2133600"/>
            <a:ext cx="2937164" cy="1517074"/>
          </a:xfrm>
          <a:prstGeom prst="rect">
            <a:avLst/>
          </a:prstGeom>
          <a:blipFill dpi="0" rotWithShape="0">
            <a:blip r:embed="rId3"/>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lstStyle/>
          <a:p>
            <a:endParaRPr lang="en-IN"/>
          </a:p>
        </p:txBody>
      </p:sp>
      <p:sp>
        <p:nvSpPr>
          <p:cNvPr id="2" name="Title 1"/>
          <p:cNvSpPr>
            <a:spLocks noGrp="1"/>
          </p:cNvSpPr>
          <p:nvPr>
            <p:ph type="ctrTitle"/>
          </p:nvPr>
        </p:nvSpPr>
        <p:spPr>
          <a:xfrm>
            <a:off x="762000" y="762000"/>
            <a:ext cx="7772400" cy="1470025"/>
          </a:xfrm>
        </p:spPr>
        <p:txBody>
          <a:bodyPr>
            <a:normAutofit/>
          </a:bodyPr>
          <a:lstStyle/>
          <a:p>
            <a:r>
              <a:rPr lang="en-IN" b="1" u="sng" dirty="0">
                <a:solidFill>
                  <a:schemeClr val="bg1"/>
                </a:solidFill>
                <a:effectLst>
                  <a:outerShdw blurRad="41275" dist="20320" dir="1800000" algn="tl">
                    <a:srgbClr val="000000">
                      <a:alpha val="40000"/>
                    </a:srgbClr>
                  </a:outerShdw>
                </a:effectLst>
                <a:latin typeface="Bahnschrift Condensed" pitchFamily="34" charset="0"/>
              </a:rPr>
              <a:t>HOUSE PRICE PREDICTION </a:t>
            </a:r>
            <a:r>
              <a:rPr lang="en-IN" b="1" u="sng" dirty="0" smtClean="0">
                <a:solidFill>
                  <a:schemeClr val="bg1"/>
                </a:solidFill>
                <a:effectLst>
                  <a:outerShdw blurRad="41275" dist="20320" dir="1800000" algn="tl">
                    <a:srgbClr val="000000">
                      <a:alpha val="40000"/>
                    </a:srgbClr>
                  </a:outerShdw>
                </a:effectLst>
                <a:latin typeface="Bahnschrift Condensed" pitchFamily="34" charset="0"/>
              </a:rPr>
              <a:t>MODEL</a:t>
            </a:r>
            <a:r>
              <a:rPr lang="en-IN" b="1" u="sng" dirty="0" smtClean="0">
                <a:solidFill>
                  <a:schemeClr val="bg1"/>
                </a:solidFill>
                <a:effectLst>
                  <a:outerShdw blurRad="41275" dist="20320" dir="1800000" algn="tl">
                    <a:srgbClr val="000000">
                      <a:alpha val="40000"/>
                    </a:srgbClr>
                  </a:outerShdw>
                </a:effectLst>
              </a:rPr>
              <a:t/>
            </a:r>
            <a:br>
              <a:rPr lang="en-IN" b="1" u="sng" dirty="0" smtClean="0">
                <a:solidFill>
                  <a:schemeClr val="bg1"/>
                </a:solidFill>
                <a:effectLst>
                  <a:outerShdw blurRad="41275" dist="20320" dir="1800000" algn="tl">
                    <a:srgbClr val="000000">
                      <a:alpha val="40000"/>
                    </a:srgbClr>
                  </a:outerShdw>
                </a:effectLst>
              </a:rPr>
            </a:br>
            <a:r>
              <a:rPr lang="en-IN" sz="2200" dirty="0">
                <a:solidFill>
                  <a:schemeClr val="bg1"/>
                </a:solidFill>
                <a:latin typeface="Bahnschrift" pitchFamily="34" charset="0"/>
              </a:rPr>
              <a:t>(</a:t>
            </a:r>
            <a:r>
              <a:rPr lang="en-IN" sz="2200" dirty="0" smtClean="0">
                <a:solidFill>
                  <a:schemeClr val="bg1"/>
                </a:solidFill>
                <a:effectLst>
                  <a:outerShdw blurRad="41275" dist="20320" dir="1800000" algn="tl">
                    <a:srgbClr val="000000">
                      <a:alpha val="40000"/>
                    </a:srgbClr>
                  </a:outerShdw>
                </a:effectLst>
                <a:latin typeface="Bahnschrift" pitchFamily="34" charset="0"/>
              </a:rPr>
              <a:t>MACHINE </a:t>
            </a:r>
            <a:r>
              <a:rPr lang="en-IN" sz="2200" dirty="0">
                <a:solidFill>
                  <a:schemeClr val="bg1"/>
                </a:solidFill>
                <a:effectLst>
                  <a:outerShdw blurRad="41275" dist="20320" dir="1800000" algn="tl">
                    <a:srgbClr val="000000">
                      <a:alpha val="40000"/>
                    </a:srgbClr>
                  </a:outerShdw>
                </a:effectLst>
                <a:latin typeface="Bahnschrift" pitchFamily="34" charset="0"/>
              </a:rPr>
              <a:t>LEARNING BASED PYTHON </a:t>
            </a:r>
            <a:r>
              <a:rPr lang="en-IN" sz="2200" dirty="0" smtClean="0">
                <a:solidFill>
                  <a:schemeClr val="bg1"/>
                </a:solidFill>
                <a:effectLst>
                  <a:outerShdw blurRad="41275" dist="20320" dir="1800000" algn="tl">
                    <a:srgbClr val="000000">
                      <a:alpha val="40000"/>
                    </a:srgbClr>
                  </a:outerShdw>
                </a:effectLst>
                <a:latin typeface="Bahnschrift" pitchFamily="34" charset="0"/>
              </a:rPr>
              <a:t>PROJECT)</a:t>
            </a:r>
            <a:r>
              <a:rPr lang="en-IN" sz="2200" dirty="0">
                <a:latin typeface="Bahnschrift" pitchFamily="34" charset="0"/>
              </a:rPr>
              <a:t/>
            </a:r>
            <a:br>
              <a:rPr lang="en-IN" sz="2200" dirty="0">
                <a:latin typeface="Bahnschrift" pitchFamily="34" charset="0"/>
              </a:rPr>
            </a:br>
            <a:endParaRPr lang="en-IN" sz="2200" dirty="0">
              <a:latin typeface="Bahnschrift" pitchFamily="34" charset="0"/>
            </a:endParaRPr>
          </a:p>
        </p:txBody>
      </p:sp>
      <p:sp>
        <p:nvSpPr>
          <p:cNvPr id="3" name="Subtitle 2"/>
          <p:cNvSpPr>
            <a:spLocks noGrp="1"/>
          </p:cNvSpPr>
          <p:nvPr>
            <p:ph type="subTitle" idx="1"/>
          </p:nvPr>
        </p:nvSpPr>
        <p:spPr>
          <a:xfrm>
            <a:off x="1371600" y="3886200"/>
            <a:ext cx="6858000" cy="2209800"/>
          </a:xfrm>
        </p:spPr>
        <p:txBody>
          <a:bodyPr>
            <a:normAutofit lnSpcReduction="10000"/>
          </a:bodyPr>
          <a:lstStyle/>
          <a:p>
            <a:r>
              <a:rPr lang="en-IN" b="1" i="1" u="sng" dirty="0">
                <a:solidFill>
                  <a:schemeClr val="bg1"/>
                </a:solidFill>
                <a:effectLst>
                  <a:outerShdw blurRad="41275" dist="20320" dir="1800000" algn="tl">
                    <a:srgbClr val="000000">
                      <a:alpha val="40000"/>
                    </a:srgbClr>
                  </a:outerShdw>
                </a:effectLst>
                <a:latin typeface="Bahnschrift SemiBold" pitchFamily="34" charset="0"/>
              </a:rPr>
              <a:t>FINAL YEAR PROJECT</a:t>
            </a:r>
            <a:endParaRPr lang="en-IN" dirty="0">
              <a:solidFill>
                <a:schemeClr val="bg1"/>
              </a:solidFill>
              <a:latin typeface="Bahnschrift SemiBold" pitchFamily="34" charset="0"/>
            </a:endParaRPr>
          </a:p>
          <a:p>
            <a:r>
              <a:rPr lang="en-IN" b="1" dirty="0">
                <a:solidFill>
                  <a:schemeClr val="bg1"/>
                </a:solidFill>
                <a:effectLst>
                  <a:outerShdw blurRad="41275" dist="20320" dir="1800000" algn="tl">
                    <a:srgbClr val="000000">
                      <a:alpha val="40000"/>
                    </a:srgbClr>
                  </a:outerShdw>
                </a:effectLst>
                <a:latin typeface="Bahnschrift Condensed" pitchFamily="34" charset="0"/>
              </a:rPr>
              <a:t>Imca-5th year </a:t>
            </a:r>
            <a:endParaRPr lang="en-IN" dirty="0">
              <a:solidFill>
                <a:schemeClr val="bg1"/>
              </a:solidFill>
              <a:latin typeface="Bahnschrift Condensed" pitchFamily="34" charset="0"/>
            </a:endParaRPr>
          </a:p>
          <a:p>
            <a:r>
              <a:rPr lang="ru-RU" b="1" u="sng" dirty="0">
                <a:solidFill>
                  <a:schemeClr val="bg1"/>
                </a:solidFill>
                <a:effectLst>
                  <a:outerShdw blurRad="41275" dist="20320" dir="1800000" algn="tl">
                    <a:srgbClr val="000000">
                      <a:alpha val="40000"/>
                    </a:srgbClr>
                  </a:outerShdw>
                </a:effectLst>
              </a:rPr>
              <a:t>Department of computer application</a:t>
            </a:r>
            <a:endParaRPr lang="en-IN" dirty="0">
              <a:solidFill>
                <a:schemeClr val="bg1"/>
              </a:solidFill>
            </a:endParaRPr>
          </a:p>
          <a:p>
            <a:r>
              <a:rPr lang="ru-RU" b="1" u="sng" dirty="0">
                <a:solidFill>
                  <a:schemeClr val="bg1"/>
                </a:solidFill>
                <a:effectLst>
                  <a:outerShdw blurRad="41275" dist="20320" dir="1800000" algn="tl">
                    <a:srgbClr val="000000">
                      <a:alpha val="40000"/>
                    </a:srgbClr>
                  </a:outerShdw>
                </a:effectLst>
              </a:rPr>
              <a:t>Techno india university ,west bengal</a:t>
            </a:r>
            <a:endParaRPr lang="en-IN" dirty="0">
              <a:solidFill>
                <a:schemeClr val="bg1"/>
              </a:solidFill>
            </a:endParaRPr>
          </a:p>
          <a:p>
            <a:endParaRPr lang="en-IN" dirty="0"/>
          </a:p>
        </p:txBody>
      </p:sp>
    </p:spTree>
    <p:extLst>
      <p:ext uri="{BB962C8B-B14F-4D97-AF65-F5344CB8AC3E}">
        <p14:creationId xmlns:p14="http://schemas.microsoft.com/office/powerpoint/2010/main" val="4009143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Algerian" pitchFamily="82" charset="0"/>
              </a:rPr>
              <a:t>Project building</a:t>
            </a:r>
            <a:endParaRPr lang="en-IN" dirty="0">
              <a:latin typeface="Algerian" pitchFamily="82" charset="0"/>
            </a:endParaRPr>
          </a:p>
        </p:txBody>
      </p:sp>
      <p:sp>
        <p:nvSpPr>
          <p:cNvPr id="3" name="Content Placeholder 2"/>
          <p:cNvSpPr>
            <a:spLocks noGrp="1"/>
          </p:cNvSpPr>
          <p:nvPr>
            <p:ph idx="1"/>
          </p:nvPr>
        </p:nvSpPr>
        <p:spPr>
          <a:xfrm>
            <a:off x="457200" y="1066800"/>
            <a:ext cx="8229600" cy="4800600"/>
          </a:xfrm>
        </p:spPr>
        <p:txBody>
          <a:bodyPr/>
          <a:lstStyle/>
          <a:p>
            <a:r>
              <a:rPr lang="en-US" dirty="0" smtClean="0"/>
              <a:t>Importing all module</a:t>
            </a:r>
          </a:p>
          <a:p>
            <a:r>
              <a:rPr lang="en-US" dirty="0" smtClean="0"/>
              <a:t>Importing data to dataset</a:t>
            </a:r>
          </a:p>
          <a:p>
            <a:r>
              <a:rPr lang="en-US" dirty="0" smtClean="0"/>
              <a:t>Screening the data</a:t>
            </a:r>
          </a:p>
          <a:p>
            <a:r>
              <a:rPr lang="en-US" dirty="0" smtClean="0"/>
              <a:t>Histogram of the data</a:t>
            </a:r>
          </a:p>
          <a:p>
            <a:r>
              <a:rPr lang="en-US" dirty="0" smtClean="0"/>
              <a:t>Find coefficient correlation </a:t>
            </a:r>
            <a:r>
              <a:rPr lang="en-US" dirty="0"/>
              <a:t>o</a:t>
            </a:r>
            <a:r>
              <a:rPr lang="en-US" dirty="0" smtClean="0"/>
              <a:t>f the data</a:t>
            </a:r>
          </a:p>
          <a:p>
            <a:r>
              <a:rPr lang="en-US" dirty="0" smtClean="0"/>
              <a:t>Divided data into training and testing data set</a:t>
            </a:r>
          </a:p>
          <a:p>
            <a:r>
              <a:rPr lang="en-US" dirty="0" smtClean="0"/>
              <a:t>Finding missing attribute of data</a:t>
            </a:r>
            <a:endParaRPr lang="en-IN" dirty="0" smtClean="0"/>
          </a:p>
          <a:p>
            <a:pPr marL="0" indent="0">
              <a:buNone/>
            </a:pPr>
            <a:endParaRPr lang="en-US" dirty="0" smtClean="0"/>
          </a:p>
        </p:txBody>
      </p:sp>
    </p:spTree>
    <p:extLst>
      <p:ext uri="{BB962C8B-B14F-4D97-AF65-F5344CB8AC3E}">
        <p14:creationId xmlns:p14="http://schemas.microsoft.com/office/powerpoint/2010/main" val="233373771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5" name="TextBox 4"/>
          <p:cNvSpPr txBox="1"/>
          <p:nvPr/>
        </p:nvSpPr>
        <p:spPr>
          <a:xfrm>
            <a:off x="533400" y="685800"/>
            <a:ext cx="7772400" cy="5509200"/>
          </a:xfrm>
          <a:prstGeom prst="rect">
            <a:avLst/>
          </a:prstGeom>
          <a:noFill/>
        </p:spPr>
        <p:txBody>
          <a:bodyPr wrap="square" rtlCol="0">
            <a:spAutoFit/>
          </a:bodyPr>
          <a:lstStyle/>
          <a:p>
            <a:pPr marL="457200" indent="-457200">
              <a:buFont typeface="Arial" pitchFamily="34" charset="0"/>
              <a:buChar char="•"/>
            </a:pPr>
            <a:r>
              <a:rPr lang="en-US" sz="3200" dirty="0" smtClean="0"/>
              <a:t>Resolving missing attribute with impute mean/median for missing value</a:t>
            </a:r>
          </a:p>
          <a:p>
            <a:pPr marL="457200" indent="-457200">
              <a:buFont typeface="Arial" pitchFamily="34" charset="0"/>
              <a:buChar char="•"/>
            </a:pPr>
            <a:r>
              <a:rPr lang="en-US" sz="3200" dirty="0" smtClean="0"/>
              <a:t>Finding best regression method to train our model</a:t>
            </a:r>
          </a:p>
          <a:p>
            <a:pPr marL="457200" indent="-457200">
              <a:buFont typeface="Arial" pitchFamily="34" charset="0"/>
              <a:buChar char="•"/>
            </a:pPr>
            <a:r>
              <a:rPr lang="en-US" sz="3200" dirty="0" smtClean="0"/>
              <a:t>To find this we use RMSE.</a:t>
            </a:r>
          </a:p>
          <a:p>
            <a:pPr marL="457200" indent="-457200">
              <a:buFont typeface="Arial" pitchFamily="34" charset="0"/>
              <a:buChar char="•"/>
            </a:pPr>
            <a:r>
              <a:rPr lang="en-US" sz="3200" dirty="0" smtClean="0"/>
              <a:t>Create a Pipeline to train our model</a:t>
            </a:r>
          </a:p>
          <a:p>
            <a:pPr marL="457200" indent="-457200">
              <a:buFont typeface="Arial" pitchFamily="34" charset="0"/>
              <a:buChar char="•"/>
            </a:pPr>
            <a:r>
              <a:rPr lang="en-US" sz="3200" dirty="0" smtClean="0"/>
              <a:t>Dump our to use it out side</a:t>
            </a:r>
          </a:p>
          <a:p>
            <a:pPr marL="457200" indent="-457200">
              <a:buFont typeface="Arial" pitchFamily="34" charset="0"/>
              <a:buChar char="•"/>
            </a:pPr>
            <a:r>
              <a:rPr lang="en-US" sz="3200" dirty="0" smtClean="0"/>
              <a:t>Check our model with test dataset to find error percentage</a:t>
            </a:r>
          </a:p>
          <a:p>
            <a:pPr marL="457200" indent="-457200">
              <a:buFont typeface="Arial" pitchFamily="34" charset="0"/>
              <a:buChar char="•"/>
            </a:pPr>
            <a:endParaRPr lang="en-US" sz="3200" dirty="0" smtClean="0"/>
          </a:p>
          <a:p>
            <a:pPr marL="457200" indent="-457200">
              <a:buFont typeface="Arial" pitchFamily="34" charset="0"/>
              <a:buChar char="•"/>
            </a:pPr>
            <a:endParaRPr lang="en-IN" sz="3200" dirty="0"/>
          </a:p>
        </p:txBody>
      </p:sp>
    </p:spTree>
    <p:extLst>
      <p:ext uri="{BB962C8B-B14F-4D97-AF65-F5344CB8AC3E}">
        <p14:creationId xmlns:p14="http://schemas.microsoft.com/office/powerpoint/2010/main" val="354779479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u="sng" dirty="0" smtClean="0">
                <a:latin typeface="Algerian" pitchFamily="82" charset="0"/>
              </a:rPr>
              <a:t>Pros and cons</a:t>
            </a:r>
            <a:endParaRPr lang="en-IN" u="sng" dirty="0">
              <a:latin typeface="Algerian" pitchFamily="82" charset="0"/>
            </a:endParaRPr>
          </a:p>
        </p:txBody>
      </p:sp>
      <p:sp>
        <p:nvSpPr>
          <p:cNvPr id="3" name="Content Placeholder 2"/>
          <p:cNvSpPr>
            <a:spLocks noGrp="1"/>
          </p:cNvSpPr>
          <p:nvPr>
            <p:ph idx="1"/>
          </p:nvPr>
        </p:nvSpPr>
        <p:spPr>
          <a:xfrm>
            <a:off x="457200" y="1219200"/>
            <a:ext cx="8229600" cy="4525963"/>
          </a:xfrm>
        </p:spPr>
        <p:txBody>
          <a:bodyPr>
            <a:normAutofit/>
          </a:bodyPr>
          <a:lstStyle/>
          <a:p>
            <a:pPr marL="0" lvl="0" indent="0">
              <a:buNone/>
            </a:pPr>
            <a:r>
              <a:rPr lang="en-US" sz="2200" u="sng" dirty="0" smtClean="0">
                <a:solidFill>
                  <a:srgbClr val="FF0000"/>
                </a:solidFill>
                <a:latin typeface="Arial Black" pitchFamily="34" charset="0"/>
              </a:rPr>
              <a:t>Pros</a:t>
            </a:r>
            <a:endParaRPr lang="en-IN" sz="2200" u="sng" dirty="0" smtClean="0">
              <a:solidFill>
                <a:srgbClr val="FF0000"/>
              </a:solidFill>
              <a:latin typeface="Arial Black" pitchFamily="34" charset="0"/>
            </a:endParaRPr>
          </a:p>
          <a:p>
            <a:pPr lvl="0"/>
            <a:r>
              <a:rPr lang="en-IN" sz="2200" dirty="0" smtClean="0">
                <a:solidFill>
                  <a:schemeClr val="bg1"/>
                </a:solidFill>
                <a:latin typeface="Bahnschrift Condensed" pitchFamily="34" charset="0"/>
              </a:rPr>
              <a:t>This </a:t>
            </a:r>
            <a:r>
              <a:rPr lang="en-IN" sz="2200" dirty="0">
                <a:solidFill>
                  <a:schemeClr val="bg1"/>
                </a:solidFill>
                <a:latin typeface="Bahnschrift Condensed" pitchFamily="34" charset="0"/>
              </a:rPr>
              <a:t>model is build under </a:t>
            </a:r>
            <a:r>
              <a:rPr lang="en-IN" sz="2200" b="1" dirty="0">
                <a:solidFill>
                  <a:schemeClr val="bg1"/>
                </a:solidFill>
                <a:latin typeface="Bahnschrift Condensed" pitchFamily="34" charset="0"/>
              </a:rPr>
              <a:t>Random forest regression</a:t>
            </a:r>
            <a:r>
              <a:rPr lang="en-IN" sz="2200" dirty="0">
                <a:solidFill>
                  <a:schemeClr val="bg1"/>
                </a:solidFill>
                <a:latin typeface="Bahnschrift Condensed" pitchFamily="34" charset="0"/>
              </a:rPr>
              <a:t> so the at least lowest amount of error comes out from the model with correct price.</a:t>
            </a:r>
          </a:p>
          <a:p>
            <a:pPr lvl="0"/>
            <a:r>
              <a:rPr lang="en-IN" sz="2200" dirty="0">
                <a:solidFill>
                  <a:schemeClr val="bg1"/>
                </a:solidFill>
                <a:latin typeface="Bahnschrift Condensed" pitchFamily="34" charset="0"/>
              </a:rPr>
              <a:t>All the assumption of this model is correct and</a:t>
            </a:r>
          </a:p>
          <a:p>
            <a:r>
              <a:rPr lang="en-IN" sz="2200" dirty="0">
                <a:solidFill>
                  <a:schemeClr val="bg1"/>
                </a:solidFill>
                <a:latin typeface="Bahnschrift Condensed" pitchFamily="34" charset="0"/>
              </a:rPr>
              <a:t>Taken in the presence of expert. So there may be no problem of wrong model</a:t>
            </a:r>
          </a:p>
          <a:p>
            <a:pPr lvl="0"/>
            <a:r>
              <a:rPr lang="en-IN" sz="2200" dirty="0">
                <a:solidFill>
                  <a:schemeClr val="bg1"/>
                </a:solidFill>
                <a:latin typeface="Bahnschrift Condensed" pitchFamily="34" charset="0"/>
              </a:rPr>
              <a:t>As all the assumption is correct so this model doesn’t undergoes into classification method.</a:t>
            </a:r>
          </a:p>
          <a:p>
            <a:pPr lvl="0"/>
            <a:r>
              <a:rPr lang="en-IN" sz="2200" dirty="0">
                <a:solidFill>
                  <a:schemeClr val="bg1"/>
                </a:solidFill>
                <a:latin typeface="Bahnschrift Condensed" pitchFamily="34" charset="0"/>
              </a:rPr>
              <a:t>This model is train in such a way that if new feature come with a Varity of other dataset then we can easily train the model again</a:t>
            </a:r>
            <a:r>
              <a:rPr lang="en-IN" sz="2200" dirty="0">
                <a:solidFill>
                  <a:schemeClr val="bg1"/>
                </a:solidFill>
              </a:rPr>
              <a:t>.</a:t>
            </a:r>
          </a:p>
          <a:p>
            <a:pPr marL="0" indent="0">
              <a:buNone/>
            </a:pPr>
            <a:endParaRPr lang="en-IN" dirty="0"/>
          </a:p>
        </p:txBody>
      </p:sp>
    </p:spTree>
    <p:extLst>
      <p:ext uri="{BB962C8B-B14F-4D97-AF65-F5344CB8AC3E}">
        <p14:creationId xmlns:p14="http://schemas.microsoft.com/office/powerpoint/2010/main" val="308620714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066800" y="685800"/>
            <a:ext cx="7391400" cy="5539978"/>
          </a:xfrm>
          <a:prstGeom prst="rect">
            <a:avLst/>
          </a:prstGeom>
          <a:noFill/>
        </p:spPr>
        <p:txBody>
          <a:bodyPr wrap="square" rtlCol="0">
            <a:spAutoFit/>
          </a:bodyPr>
          <a:lstStyle/>
          <a:p>
            <a:r>
              <a:rPr lang="en-US" sz="2400" u="sng" dirty="0" smtClean="0">
                <a:solidFill>
                  <a:srgbClr val="FF0000"/>
                </a:solidFill>
                <a:latin typeface="Arial Rounded MT Bold" pitchFamily="34" charset="0"/>
              </a:rPr>
              <a:t>Cons</a:t>
            </a:r>
          </a:p>
          <a:p>
            <a:pPr marL="285750" lvl="0" indent="-285750">
              <a:buFont typeface="Arial" pitchFamily="34" charset="0"/>
              <a:buChar char="•"/>
            </a:pPr>
            <a:r>
              <a:rPr lang="en-IN" sz="2400" dirty="0">
                <a:solidFill>
                  <a:schemeClr val="bg1"/>
                </a:solidFill>
                <a:latin typeface="Arial Rounded MT Bold" pitchFamily="34" charset="0"/>
              </a:rPr>
              <a:t>Though the model train with correct dataset</a:t>
            </a:r>
          </a:p>
          <a:p>
            <a:pPr marL="285750" indent="-285750">
              <a:buFont typeface="Arial" pitchFamily="34" charset="0"/>
              <a:buChar char="•"/>
            </a:pPr>
            <a:r>
              <a:rPr lang="en-IN" sz="2400" dirty="0">
                <a:solidFill>
                  <a:schemeClr val="bg1"/>
                </a:solidFill>
                <a:latin typeface="Arial Rounded MT Bold" pitchFamily="34" charset="0"/>
              </a:rPr>
              <a:t>But there is a problem in missing value where we make impurity and median value in the missing attribute value place so there might be a problem in given wrong error(As we diagnosed before that the model give </a:t>
            </a:r>
            <a:r>
              <a:rPr lang="en-IN" sz="2400" b="1" dirty="0" err="1">
                <a:solidFill>
                  <a:schemeClr val="bg1"/>
                </a:solidFill>
                <a:latin typeface="Arial Rounded MT Bold" pitchFamily="34" charset="0"/>
              </a:rPr>
              <a:t>rmse</a:t>
            </a:r>
            <a:r>
              <a:rPr lang="en-IN" sz="2400" b="1" dirty="0">
                <a:solidFill>
                  <a:schemeClr val="bg1"/>
                </a:solidFill>
                <a:latin typeface="Arial Rounded MT Bold" pitchFamily="34" charset="0"/>
              </a:rPr>
              <a:t> </a:t>
            </a:r>
            <a:r>
              <a:rPr lang="en-IN" sz="2400" dirty="0">
                <a:solidFill>
                  <a:schemeClr val="bg1"/>
                </a:solidFill>
                <a:latin typeface="Arial Rounded MT Bold" pitchFamily="34" charset="0"/>
              </a:rPr>
              <a:t>error be 0.0 but actually it gives error </a:t>
            </a:r>
            <a:r>
              <a:rPr lang="en-IN" sz="2400" i="1" dirty="0">
                <a:solidFill>
                  <a:schemeClr val="bg1"/>
                </a:solidFill>
                <a:latin typeface="Arial Rounded MT Bold" pitchFamily="34" charset="0"/>
              </a:rPr>
              <a:t>2 </a:t>
            </a:r>
            <a:r>
              <a:rPr lang="en-IN" sz="2400" dirty="0">
                <a:solidFill>
                  <a:schemeClr val="bg1"/>
                </a:solidFill>
                <a:latin typeface="Arial Rounded MT Bold" pitchFamily="34" charset="0"/>
              </a:rPr>
              <a:t> )</a:t>
            </a:r>
          </a:p>
          <a:p>
            <a:pPr marL="285750" lvl="0" indent="-285750">
              <a:buFont typeface="Arial" pitchFamily="34" charset="0"/>
              <a:buChar char="•"/>
            </a:pPr>
            <a:r>
              <a:rPr lang="en-IN" sz="2400" dirty="0">
                <a:solidFill>
                  <a:schemeClr val="bg1"/>
                </a:solidFill>
                <a:latin typeface="Arial Rounded MT Bold" pitchFamily="34" charset="0"/>
              </a:rPr>
              <a:t>Model is under batch learning so if new feature comes than we have to train our model again </a:t>
            </a:r>
          </a:p>
          <a:p>
            <a:pPr marL="285750" lvl="0" indent="-285750">
              <a:buFont typeface="Arial" pitchFamily="34" charset="0"/>
              <a:buChar char="•"/>
            </a:pPr>
            <a:r>
              <a:rPr lang="en-IN" sz="2400" dirty="0">
                <a:solidFill>
                  <a:schemeClr val="bg1"/>
                </a:solidFill>
                <a:latin typeface="Arial Rounded MT Bold" pitchFamily="34" charset="0"/>
              </a:rPr>
              <a:t>We try our model with three regression technique. But if we train our model with other than may be we find least error and may be our model behave better manner</a:t>
            </a:r>
            <a:r>
              <a:rPr lang="en-IN" sz="2400" dirty="0">
                <a:latin typeface="Arial Rounded MT Bold" pitchFamily="34" charset="0"/>
              </a:rPr>
              <a:t>.</a:t>
            </a:r>
          </a:p>
          <a:p>
            <a:endParaRPr lang="en-IN" dirty="0"/>
          </a:p>
        </p:txBody>
      </p:sp>
    </p:spTree>
    <p:extLst>
      <p:ext uri="{BB962C8B-B14F-4D97-AF65-F5344CB8AC3E}">
        <p14:creationId xmlns:p14="http://schemas.microsoft.com/office/powerpoint/2010/main" val="281961297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smtClean="0">
                <a:latin typeface="Algerian" pitchFamily="82" charset="0"/>
              </a:rPr>
              <a:t>Future work</a:t>
            </a:r>
            <a:endParaRPr lang="en-IN" u="sng" dirty="0">
              <a:latin typeface="Algerian" pitchFamily="82" charset="0"/>
            </a:endParaRPr>
          </a:p>
        </p:txBody>
      </p:sp>
      <p:sp>
        <p:nvSpPr>
          <p:cNvPr id="3" name="Content Placeholder 2"/>
          <p:cNvSpPr>
            <a:spLocks noGrp="1"/>
          </p:cNvSpPr>
          <p:nvPr>
            <p:ph idx="1"/>
          </p:nvPr>
        </p:nvSpPr>
        <p:spPr>
          <a:xfrm>
            <a:off x="457200" y="1143000"/>
            <a:ext cx="8229600" cy="5105400"/>
          </a:xfrm>
        </p:spPr>
        <p:txBody>
          <a:bodyPr>
            <a:noAutofit/>
          </a:bodyPr>
          <a:lstStyle/>
          <a:p>
            <a:pPr marL="0" indent="0">
              <a:buNone/>
            </a:pPr>
            <a:r>
              <a:rPr lang="en-IN" sz="1800" dirty="0">
                <a:latin typeface="Arial Rounded MT Bold" pitchFamily="34" charset="0"/>
              </a:rPr>
              <a:t>Predicting housing prices from online advertisements is a task which requires insight into the data combined with powerful ML algorithms. In this work, we applied two different methods for this task, and combined them into a final prediction. We provided a strong baseline to overcome, as our final ensemble hit a score </a:t>
            </a:r>
            <a:r>
              <a:rPr lang="en-IN" sz="1800" b="1" i="1" dirty="0">
                <a:latin typeface="Arial Rounded MT Bold" pitchFamily="34" charset="0"/>
              </a:rPr>
              <a:t>1.64183…..</a:t>
            </a:r>
            <a:r>
              <a:rPr lang="en-IN" sz="1800" b="1" dirty="0">
                <a:latin typeface="Arial Rounded MT Bold" pitchFamily="34" charset="0"/>
              </a:rPr>
              <a:t> </a:t>
            </a:r>
            <a:r>
              <a:rPr lang="en-IN" sz="1800" dirty="0">
                <a:latin typeface="Arial Rounded MT Bold" pitchFamily="34" charset="0"/>
              </a:rPr>
              <a:t>of RMSE. The two architectures (enriched RF and KISS) separately also presented good results and can be used as baselines for data enrichment, stacking models, or configuring RNNs. The Enriched RF works well with numeric features, as it can derive rules not only depending on the value of an attribute but also on its presence or absence. However, it cannot handle raw image or text data. KISS, on the other hand, can represent all kinds of data through the embedding layers. But it did not handle numeric attributes as well as the random forest, and had to rely on more data types to edge it out. Combining the two methods yielded the best result, combining the different strengths of each approach. As future work, feature selection algorithms can also be employed to leverage the training speed for the models. Another technique which we aim to apply on this dataset is weak supervised learning with pseudo-</a:t>
            </a:r>
            <a:r>
              <a:rPr lang="en-IN" sz="1800" dirty="0" err="1">
                <a:latin typeface="Arial Rounded MT Bold" pitchFamily="34" charset="0"/>
              </a:rPr>
              <a:t>labeling</a:t>
            </a:r>
            <a:r>
              <a:rPr lang="en-IN" sz="1800" dirty="0">
                <a:latin typeface="Arial Rounded MT Bold" pitchFamily="34" charset="0"/>
              </a:rPr>
              <a:t> to increase the number of training data instances for deep learning.</a:t>
            </a:r>
          </a:p>
          <a:p>
            <a:pPr marL="0" indent="0">
              <a:buNone/>
            </a:pPr>
            <a:endParaRPr lang="en-IN" sz="1800" dirty="0"/>
          </a:p>
        </p:txBody>
      </p:sp>
    </p:spTree>
    <p:extLst>
      <p:ext uri="{BB962C8B-B14F-4D97-AF65-F5344CB8AC3E}">
        <p14:creationId xmlns:p14="http://schemas.microsoft.com/office/powerpoint/2010/main" val="26105048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u="sng" dirty="0" smtClean="0">
                <a:latin typeface="Algerian" pitchFamily="82" charset="0"/>
              </a:rPr>
              <a:t>CERTIFICATE</a:t>
            </a:r>
            <a:endParaRPr lang="en-IN" u="sng" dirty="0">
              <a:latin typeface="Algerian" pitchFamily="82" charset="0"/>
            </a:endParaRPr>
          </a:p>
        </p:txBody>
      </p:sp>
      <p:sp>
        <p:nvSpPr>
          <p:cNvPr id="3" name="Content Placeholder 2"/>
          <p:cNvSpPr>
            <a:spLocks noGrp="1"/>
          </p:cNvSpPr>
          <p:nvPr>
            <p:ph idx="1"/>
          </p:nvPr>
        </p:nvSpPr>
        <p:spPr>
          <a:xfrm>
            <a:off x="533400" y="1295400"/>
            <a:ext cx="8229600" cy="4953000"/>
          </a:xfrm>
        </p:spPr>
        <p:txBody>
          <a:bodyPr/>
          <a:lstStyle/>
          <a:p>
            <a:pPr marL="0" indent="0">
              <a:buNone/>
            </a:pPr>
            <a:r>
              <a:rPr lang="ru-RU" sz="1600" dirty="0">
                <a:effectLst>
                  <a:outerShdw blurRad="41275" dist="20320" dir="1800000" algn="tl">
                    <a:srgbClr val="000000">
                      <a:alpha val="40000"/>
                    </a:srgbClr>
                  </a:outerShdw>
                </a:effectLst>
              </a:rPr>
              <a:t>This is to certify that this project </a:t>
            </a:r>
            <a:r>
              <a:rPr lang="ru-RU" sz="1600" b="1" dirty="0">
                <a:effectLst>
                  <a:outerShdw blurRad="41275" dist="20320" dir="1800000" algn="tl">
                    <a:srgbClr val="000000">
                      <a:alpha val="40000"/>
                    </a:srgbClr>
                  </a:outerShdw>
                </a:effectLst>
              </a:rPr>
              <a:t>. "</a:t>
            </a:r>
            <a:r>
              <a:rPr lang="en-US" sz="1600" b="1" dirty="0">
                <a:effectLst>
                  <a:outerShdw blurRad="41275" dist="20320" dir="1800000" algn="tl">
                    <a:srgbClr val="000000">
                      <a:alpha val="40000"/>
                    </a:srgbClr>
                  </a:outerShdw>
                </a:effectLst>
              </a:rPr>
              <a:t>HOUSE PRICE PREDICTION MODEL</a:t>
            </a:r>
            <a:r>
              <a:rPr lang="ru-RU" sz="1600" b="1" dirty="0">
                <a:effectLst>
                  <a:outerShdw blurRad="41275" dist="20320" dir="1800000" algn="tl">
                    <a:srgbClr val="000000">
                      <a:alpha val="40000"/>
                    </a:srgbClr>
                  </a:outerShdw>
                </a:effectLst>
              </a:rPr>
              <a:t>". </a:t>
            </a:r>
            <a:r>
              <a:rPr lang="ru-RU" sz="1600" dirty="0">
                <a:effectLst>
                  <a:outerShdw blurRad="41275" dist="20320" dir="1800000" algn="tl">
                    <a:srgbClr val="000000">
                      <a:alpha val="40000"/>
                    </a:srgbClr>
                  </a:outerShdw>
                </a:effectLst>
              </a:rPr>
              <a:t>in </a:t>
            </a:r>
            <a:r>
              <a:rPr lang="ru-RU" sz="1600" b="1" dirty="0">
                <a:effectLst>
                  <a:outerShdw blurRad="41275" dist="20320" dir="1800000" algn="tl">
                    <a:srgbClr val="000000">
                      <a:alpha val="40000"/>
                    </a:srgbClr>
                  </a:outerShdw>
                </a:effectLst>
              </a:rPr>
              <a:t>"</a:t>
            </a:r>
            <a:r>
              <a:rPr lang="en-US" sz="1600" b="1" dirty="0">
                <a:effectLst>
                  <a:outerShdw blurRad="41275" dist="20320" dir="1800000" algn="tl">
                    <a:srgbClr val="000000">
                      <a:alpha val="40000"/>
                    </a:srgbClr>
                  </a:outerShdw>
                </a:effectLst>
              </a:rPr>
              <a:t>AI&amp;ML BASED PYTHON PROJECT</a:t>
            </a:r>
            <a:r>
              <a:rPr lang="ru-RU" sz="1600" b="1" dirty="0">
                <a:effectLst>
                  <a:outerShdw blurRad="41275" dist="20320" dir="1800000" algn="tl">
                    <a:srgbClr val="000000">
                      <a:alpha val="40000"/>
                    </a:srgbClr>
                  </a:outerShdw>
                </a:effectLst>
              </a:rPr>
              <a:t>".</a:t>
            </a:r>
            <a:r>
              <a:rPr lang="ru-RU" sz="1600" dirty="0">
                <a:effectLst>
                  <a:outerShdw blurRad="41275" dist="20320" dir="1800000" algn="tl">
                    <a:srgbClr val="000000">
                      <a:alpha val="40000"/>
                    </a:srgbClr>
                  </a:outerShdw>
                </a:effectLst>
              </a:rPr>
              <a:t>in the year </a:t>
            </a:r>
            <a:r>
              <a:rPr lang="ru-RU" sz="1600" b="1" dirty="0">
                <a:effectLst>
                  <a:outerShdw blurRad="41275" dist="20320" dir="1800000" algn="tl">
                    <a:srgbClr val="000000">
                      <a:alpha val="40000"/>
                    </a:srgbClr>
                  </a:outerShdw>
                </a:effectLst>
              </a:rPr>
              <a:t>202</a:t>
            </a:r>
            <a:r>
              <a:rPr lang="en-US" sz="1600" b="1" dirty="0">
                <a:effectLst>
                  <a:outerShdw blurRad="41275" dist="20320" dir="1800000" algn="tl">
                    <a:srgbClr val="000000">
                      <a:alpha val="40000"/>
                    </a:srgbClr>
                  </a:outerShdw>
                </a:effectLst>
              </a:rPr>
              <a:t>2 </a:t>
            </a:r>
            <a:r>
              <a:rPr lang="ru-RU" sz="1600" dirty="0">
                <a:effectLst>
                  <a:outerShdw blurRad="41275" dist="20320" dir="1800000" algn="tl">
                    <a:srgbClr val="000000">
                      <a:alpha val="40000"/>
                    </a:srgbClr>
                  </a:outerShdw>
                </a:effectLst>
              </a:rPr>
              <a:t>is a bonafide record of work done at </a:t>
            </a:r>
            <a:r>
              <a:rPr lang="ru-RU" sz="1600" b="1" dirty="0">
                <a:effectLst>
                  <a:outerShdw blurRad="41275" dist="20320" dir="1800000" algn="tl">
                    <a:srgbClr val="000000">
                      <a:alpha val="40000"/>
                    </a:srgbClr>
                  </a:outerShdw>
                </a:effectLst>
              </a:rPr>
              <a:t>"TECHNO INDIA UNIVERSITY, WESTBENGAL" </a:t>
            </a:r>
            <a:r>
              <a:rPr lang="ru-RU" sz="1600" dirty="0">
                <a:effectLst>
                  <a:outerShdw blurRad="41275" dist="20320" dir="1800000" algn="tl">
                    <a:srgbClr val="000000">
                      <a:alpha val="40000"/>
                    </a:srgbClr>
                  </a:outerShdw>
                </a:effectLst>
              </a:rPr>
              <a:t>by the following </a:t>
            </a:r>
            <a:r>
              <a:rPr lang="en-US" sz="1600" dirty="0">
                <a:effectLst>
                  <a:outerShdw blurRad="41275" dist="20320" dir="1800000" algn="tl">
                    <a:srgbClr val="000000">
                      <a:alpha val="40000"/>
                    </a:srgbClr>
                  </a:outerShdw>
                </a:effectLst>
              </a:rPr>
              <a:t> Students</a:t>
            </a:r>
            <a:endParaRPr lang="en-IN" sz="1600"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19259730"/>
              </p:ext>
            </p:extLst>
          </p:nvPr>
        </p:nvGraphicFramePr>
        <p:xfrm>
          <a:off x="914399" y="2286001"/>
          <a:ext cx="7162801" cy="2738120"/>
        </p:xfrm>
        <a:graphic>
          <a:graphicData uri="http://schemas.openxmlformats.org/drawingml/2006/table">
            <a:tbl>
              <a:tblPr firstRow="1" firstCol="1" bandRow="1">
                <a:tableStyleId>{9D7B26C5-4107-4FEC-AEDC-1716B250A1EF}</a:tableStyleId>
              </a:tblPr>
              <a:tblGrid>
                <a:gridCol w="2167688"/>
                <a:gridCol w="4995113"/>
              </a:tblGrid>
              <a:tr h="287866">
                <a:tc>
                  <a:txBody>
                    <a:bodyPr/>
                    <a:lstStyle/>
                    <a:p>
                      <a:pPr algn="ctr">
                        <a:lnSpc>
                          <a:spcPct val="115000"/>
                        </a:lnSpc>
                        <a:spcAft>
                          <a:spcPts val="0"/>
                        </a:spcAft>
                      </a:pPr>
                      <a:r>
                        <a:rPr lang="en-US" sz="1800" dirty="0">
                          <a:ln>
                            <a:noFill/>
                          </a:ln>
                          <a:effectLst>
                            <a:outerShdw blurRad="41275" dist="20320" dir="1800000" algn="tl">
                              <a:srgbClr val="000000">
                                <a:alpha val="40000"/>
                              </a:srgbClr>
                            </a:outerShdw>
                          </a:effectLst>
                        </a:rPr>
                        <a:t>Id</a:t>
                      </a:r>
                      <a:endParaRPr lang="en-IN" sz="1100" dirty="0">
                        <a:solidFill>
                          <a:srgbClr val="679B9A"/>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ln>
                            <a:noFill/>
                          </a:ln>
                          <a:effectLst>
                            <a:outerShdw blurRad="41275" dist="20320" dir="1800000" algn="tl">
                              <a:srgbClr val="000000">
                                <a:alpha val="40000"/>
                              </a:srgbClr>
                            </a:outerShdw>
                          </a:effectLst>
                        </a:rPr>
                        <a:t>Name</a:t>
                      </a:r>
                      <a:endParaRPr lang="en-IN" sz="1100" dirty="0">
                        <a:solidFill>
                          <a:srgbClr val="679B9A"/>
                        </a:solidFill>
                        <a:effectLst/>
                        <a:latin typeface="Calibri"/>
                        <a:ea typeface="Calibri"/>
                        <a:cs typeface="Times New Roman"/>
                      </a:endParaRPr>
                    </a:p>
                  </a:txBody>
                  <a:tcPr marL="68580" marR="68580" marT="0" marB="0"/>
                </a:tc>
              </a:tr>
              <a:tr h="255888">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171001091010</a:t>
                      </a:r>
                      <a:endParaRPr lang="en-IN" sz="1100" dirty="0">
                        <a:solidFill>
                          <a:srgbClr val="679B9A"/>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SASWATA DHAR </a:t>
                      </a:r>
                      <a:endParaRPr lang="en-IN" sz="1100" dirty="0">
                        <a:solidFill>
                          <a:srgbClr val="679B9A"/>
                        </a:solidFill>
                        <a:effectLst/>
                        <a:latin typeface="Calibri"/>
                        <a:ea typeface="Calibri"/>
                        <a:cs typeface="Times New Roman"/>
                      </a:endParaRPr>
                    </a:p>
                  </a:txBody>
                  <a:tcPr marL="68580" marR="68580" marT="0" marB="0"/>
                </a:tc>
              </a:tr>
              <a:tr h="511761">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171001091001</a:t>
                      </a:r>
                      <a:endParaRPr lang="en-IN" sz="1100" dirty="0">
                        <a:effectLst/>
                      </a:endParaRPr>
                    </a:p>
                    <a:p>
                      <a:pPr algn="ctr">
                        <a:lnSpc>
                          <a:spcPct val="115000"/>
                        </a:lnSpc>
                        <a:spcAft>
                          <a:spcPts val="0"/>
                        </a:spcAft>
                      </a:pPr>
                      <a:r>
                        <a:rPr lang="en-US" sz="1600" dirty="0">
                          <a:ln>
                            <a:noFill/>
                          </a:ln>
                          <a:effectLst>
                            <a:outerShdw blurRad="41275" dist="20320" dir="1800000" algn="tl">
                              <a:srgbClr val="000000">
                                <a:alpha val="40000"/>
                              </a:srgbClr>
                            </a:outerShdw>
                          </a:effectLst>
                        </a:rPr>
                        <a:t> </a:t>
                      </a:r>
                      <a:endParaRPr lang="en-IN" sz="1100" dirty="0">
                        <a:solidFill>
                          <a:srgbClr val="679B9A"/>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SAYANI SENGUPTA</a:t>
                      </a:r>
                      <a:endParaRPr lang="en-IN" sz="1100" dirty="0">
                        <a:solidFill>
                          <a:srgbClr val="679B9A"/>
                        </a:solidFill>
                        <a:effectLst/>
                        <a:latin typeface="Calibri"/>
                        <a:ea typeface="Calibri"/>
                        <a:cs typeface="Times New Roman"/>
                      </a:endParaRPr>
                    </a:p>
                  </a:txBody>
                  <a:tcPr marL="68580" marR="68580" marT="0" marB="0"/>
                </a:tc>
              </a:tr>
              <a:tr h="511761">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171001091004</a:t>
                      </a:r>
                      <a:endParaRPr lang="en-IN" sz="1100" dirty="0">
                        <a:effectLst/>
                      </a:endParaRPr>
                    </a:p>
                    <a:p>
                      <a:pPr algn="ctr">
                        <a:lnSpc>
                          <a:spcPct val="115000"/>
                        </a:lnSpc>
                        <a:spcAft>
                          <a:spcPts val="0"/>
                        </a:spcAft>
                      </a:pPr>
                      <a:r>
                        <a:rPr lang="en-US" sz="1600" dirty="0">
                          <a:ln>
                            <a:noFill/>
                          </a:ln>
                          <a:effectLst>
                            <a:outerShdw blurRad="41275" dist="20320" dir="1800000" algn="tl">
                              <a:srgbClr val="000000">
                                <a:alpha val="40000"/>
                              </a:srgbClr>
                            </a:outerShdw>
                          </a:effectLst>
                        </a:rPr>
                        <a:t> </a:t>
                      </a:r>
                      <a:endParaRPr lang="en-IN" sz="1100" dirty="0">
                        <a:solidFill>
                          <a:srgbClr val="679B9A"/>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SUBHAJIT </a:t>
                      </a:r>
                      <a:r>
                        <a:rPr lang="en-US" sz="1600" dirty="0" smtClean="0">
                          <a:ln>
                            <a:noFill/>
                          </a:ln>
                          <a:effectLst>
                            <a:outerShdw blurRad="41275" dist="20320" dir="1800000" algn="tl">
                              <a:srgbClr val="000000">
                                <a:alpha val="40000"/>
                              </a:srgbClr>
                            </a:outerShdw>
                          </a:effectLst>
                        </a:rPr>
                        <a:t>DAS</a:t>
                      </a:r>
                      <a:endParaRPr lang="en-IN" sz="1100" dirty="0">
                        <a:effectLst/>
                      </a:endParaRPr>
                    </a:p>
                  </a:txBody>
                  <a:tcPr marL="68580" marR="68580" marT="0" marB="0"/>
                </a:tc>
              </a:tr>
              <a:tr h="511761">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171001091002</a:t>
                      </a:r>
                      <a:endParaRPr lang="en-IN" sz="1100" dirty="0">
                        <a:effectLst/>
                      </a:endParaRPr>
                    </a:p>
                    <a:p>
                      <a:pPr algn="ctr">
                        <a:lnSpc>
                          <a:spcPct val="115000"/>
                        </a:lnSpc>
                        <a:spcAft>
                          <a:spcPts val="0"/>
                        </a:spcAft>
                      </a:pPr>
                      <a:r>
                        <a:rPr lang="en-US" sz="1600" dirty="0">
                          <a:ln>
                            <a:noFill/>
                          </a:ln>
                          <a:effectLst>
                            <a:outerShdw blurRad="41275" dist="20320" dir="1800000" algn="tl">
                              <a:srgbClr val="000000">
                                <a:alpha val="40000"/>
                              </a:srgbClr>
                            </a:outerShdw>
                          </a:effectLst>
                        </a:rPr>
                        <a:t> </a:t>
                      </a:r>
                      <a:endParaRPr lang="en-IN" sz="1100" dirty="0">
                        <a:solidFill>
                          <a:srgbClr val="679B9A"/>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ADITI </a:t>
                      </a:r>
                      <a:r>
                        <a:rPr lang="en-US" sz="1600" dirty="0" smtClean="0">
                          <a:ln>
                            <a:noFill/>
                          </a:ln>
                          <a:effectLst>
                            <a:outerShdw blurRad="41275" dist="20320" dir="1800000" algn="tl">
                              <a:srgbClr val="000000">
                                <a:alpha val="40000"/>
                              </a:srgbClr>
                            </a:outerShdw>
                          </a:effectLst>
                        </a:rPr>
                        <a:t>DAS</a:t>
                      </a:r>
                      <a:endParaRPr lang="en-IN" sz="1100" dirty="0">
                        <a:effectLst/>
                      </a:endParaRPr>
                    </a:p>
                  </a:txBody>
                  <a:tcPr marL="68580" marR="68580" marT="0" marB="0"/>
                </a:tc>
              </a:tr>
              <a:tr h="511761">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171001102259</a:t>
                      </a:r>
                      <a:endParaRPr lang="en-IN" sz="1100" dirty="0">
                        <a:effectLst/>
                      </a:endParaRPr>
                    </a:p>
                    <a:p>
                      <a:pPr algn="ctr">
                        <a:lnSpc>
                          <a:spcPct val="115000"/>
                        </a:lnSpc>
                        <a:spcAft>
                          <a:spcPts val="0"/>
                        </a:spcAft>
                      </a:pPr>
                      <a:r>
                        <a:rPr lang="en-US" sz="1600" dirty="0">
                          <a:ln>
                            <a:noFill/>
                          </a:ln>
                          <a:effectLst>
                            <a:outerShdw blurRad="41275" dist="20320" dir="1800000" algn="tl">
                              <a:srgbClr val="000000">
                                <a:alpha val="40000"/>
                              </a:srgbClr>
                            </a:outerShdw>
                          </a:effectLst>
                        </a:rPr>
                        <a:t> </a:t>
                      </a:r>
                      <a:endParaRPr lang="en-IN" sz="1100" dirty="0">
                        <a:solidFill>
                          <a:srgbClr val="679B9A"/>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ln>
                            <a:noFill/>
                          </a:ln>
                          <a:effectLst>
                            <a:outerShdw blurRad="41275" dist="20320" dir="1800000" algn="tl">
                              <a:srgbClr val="000000">
                                <a:alpha val="40000"/>
                              </a:srgbClr>
                            </a:outerShdw>
                          </a:effectLst>
                        </a:rPr>
                        <a:t>ANAITA </a:t>
                      </a:r>
                      <a:r>
                        <a:rPr lang="en-US" sz="1600" dirty="0" smtClean="0">
                          <a:ln>
                            <a:noFill/>
                          </a:ln>
                          <a:effectLst>
                            <a:outerShdw blurRad="41275" dist="20320" dir="1800000" algn="tl">
                              <a:srgbClr val="000000">
                                <a:alpha val="40000"/>
                              </a:srgbClr>
                            </a:outerShdw>
                          </a:effectLst>
                        </a:rPr>
                        <a:t>BANERJEE</a:t>
                      </a:r>
                      <a:endParaRPr lang="en-IN" sz="1100" dirty="0">
                        <a:effectLst/>
                      </a:endParaRPr>
                    </a:p>
                  </a:txBody>
                  <a:tcPr marL="68580" marR="68580" marT="0" marB="0"/>
                </a:tc>
              </a:tr>
            </a:tbl>
          </a:graphicData>
        </a:graphic>
      </p:graphicFrame>
      <p:sp>
        <p:nvSpPr>
          <p:cNvPr id="5" name="TextBox 4"/>
          <p:cNvSpPr txBox="1"/>
          <p:nvPr/>
        </p:nvSpPr>
        <p:spPr>
          <a:xfrm>
            <a:off x="685800" y="5295900"/>
            <a:ext cx="7772400" cy="923330"/>
          </a:xfrm>
          <a:prstGeom prst="rect">
            <a:avLst/>
          </a:prstGeom>
          <a:noFill/>
        </p:spPr>
        <p:txBody>
          <a:bodyPr wrap="square" rtlCol="0">
            <a:spAutoFit/>
          </a:bodyPr>
          <a:lstStyle/>
          <a:p>
            <a:r>
              <a:rPr lang="ru-RU" dirty="0">
                <a:effectLst>
                  <a:outerShdw blurRad="41275" dist="20320" dir="1800000" algn="tl">
                    <a:srgbClr val="000000">
                      <a:alpha val="40000"/>
                    </a:srgbClr>
                  </a:outerShdw>
                </a:effectLst>
              </a:rPr>
              <a:t>Under our guidance and supervision and submitted in partial fulfillment of</a:t>
            </a:r>
            <a:r>
              <a:rPr lang="en-IN" dirty="0">
                <a:effectLst>
                  <a:outerShdw blurRad="41275" dist="20320" dir="1800000" algn="tl">
                    <a:srgbClr val="000000">
                      <a:alpha val="40000"/>
                    </a:srgbClr>
                  </a:outerShdw>
                </a:effectLst>
              </a:rPr>
              <a:t>  </a:t>
            </a:r>
            <a:r>
              <a:rPr lang="ru-RU" dirty="0">
                <a:effectLst>
                  <a:outerShdw blurRad="41275" dist="20320" dir="1800000" algn="tl">
                    <a:srgbClr val="000000">
                      <a:alpha val="40000"/>
                    </a:srgbClr>
                  </a:outerShdw>
                </a:effectLst>
              </a:rPr>
              <a:t>the</a:t>
            </a:r>
            <a:r>
              <a:rPr lang="en-IN" dirty="0">
                <a:effectLst>
                  <a:outerShdw blurRad="41275" dist="20320" dir="1800000" algn="tl">
                    <a:srgbClr val="000000">
                      <a:alpha val="40000"/>
                    </a:srgbClr>
                  </a:outerShdw>
                </a:effectLst>
              </a:rPr>
              <a:t>n </a:t>
            </a:r>
            <a:r>
              <a:rPr lang="ru-RU" dirty="0">
                <a:effectLst>
                  <a:outerShdw blurRad="41275" dist="20320" dir="1800000" algn="tl">
                    <a:srgbClr val="000000">
                      <a:alpha val="40000"/>
                    </a:srgbClr>
                  </a:outerShdw>
                </a:effectLst>
              </a:rPr>
              <a:t>requirements of the </a:t>
            </a:r>
            <a:r>
              <a:rPr lang="en-US" b="1" dirty="0">
                <a:effectLst>
                  <a:outerShdw blurRad="41275" dist="20320" dir="1800000" algn="tl">
                    <a:srgbClr val="000000">
                      <a:alpha val="40000"/>
                    </a:srgbClr>
                  </a:outerShdw>
                </a:effectLst>
              </a:rPr>
              <a:t>FINAL YEAR PROJECT-2022</a:t>
            </a:r>
            <a:r>
              <a:rPr lang="ru-RU" dirty="0">
                <a:effectLst>
                  <a:outerShdw blurRad="41275" dist="20320" dir="1800000" algn="tl">
                    <a:srgbClr val="000000">
                      <a:alpha val="40000"/>
                    </a:srgbClr>
                  </a:outerShdw>
                </a:effectLst>
              </a:rPr>
              <a:t>.</a:t>
            </a:r>
            <a:endParaRPr lang="en-IN" dirty="0"/>
          </a:p>
          <a:p>
            <a:endParaRPr lang="en-IN" dirty="0"/>
          </a:p>
        </p:txBody>
      </p:sp>
    </p:spTree>
    <p:extLst>
      <p:ext uri="{BB962C8B-B14F-4D97-AF65-F5344CB8AC3E}">
        <p14:creationId xmlns:p14="http://schemas.microsoft.com/office/powerpoint/2010/main" val="46116445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715962"/>
          </a:xfrm>
        </p:spPr>
        <p:txBody>
          <a:bodyPr>
            <a:normAutofit fontScale="90000"/>
          </a:bodyPr>
          <a:lstStyle/>
          <a:p>
            <a:r>
              <a:rPr lang="en-US" dirty="0" smtClean="0">
                <a:latin typeface="Algerian" pitchFamily="82" charset="0"/>
              </a:rPr>
              <a:t>Acknowledgement</a:t>
            </a:r>
            <a:endParaRPr lang="en-IN" dirty="0">
              <a:latin typeface="Algerian" pitchFamily="82" charset="0"/>
            </a:endParaRPr>
          </a:p>
        </p:txBody>
      </p:sp>
      <p:sp>
        <p:nvSpPr>
          <p:cNvPr id="3" name="Content Placeholder 2"/>
          <p:cNvSpPr>
            <a:spLocks noGrp="1"/>
          </p:cNvSpPr>
          <p:nvPr>
            <p:ph idx="1"/>
          </p:nvPr>
        </p:nvSpPr>
        <p:spPr>
          <a:xfrm>
            <a:off x="457200" y="1295400"/>
            <a:ext cx="8382000" cy="5105400"/>
          </a:xfrm>
        </p:spPr>
        <p:txBody>
          <a:bodyPr>
            <a:normAutofit fontScale="25000" lnSpcReduction="20000"/>
          </a:bodyPr>
          <a:lstStyle/>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We would </a:t>
            </a:r>
            <a:r>
              <a:rPr lang="en-IN" sz="9600" dirty="0">
                <a:effectLst>
                  <a:outerShdw blurRad="41275" dist="20320" dir="1800000" algn="tl">
                    <a:srgbClr val="000000">
                      <a:alpha val="40000"/>
                    </a:srgbClr>
                  </a:outerShdw>
                </a:effectLst>
                <a:latin typeface="Bahnschrift Condensed" pitchFamily="34" charset="0"/>
              </a:rPr>
              <a:t>like to express our deep gratitude </a:t>
            </a:r>
            <a:r>
              <a:rPr lang="en-IN" sz="9600" dirty="0" smtClean="0">
                <a:effectLst>
                  <a:outerShdw blurRad="41275" dist="20320" dir="1800000" algn="tl">
                    <a:srgbClr val="000000">
                      <a:alpha val="40000"/>
                    </a:srgbClr>
                  </a:outerShdw>
                </a:effectLst>
                <a:latin typeface="Bahnschrift Condensed" pitchFamily="34" charset="0"/>
              </a:rPr>
              <a:t>to</a:t>
            </a:r>
            <a:r>
              <a:rPr lang="en-IN" sz="9600" dirty="0" smtClean="0">
                <a:latin typeface="Bahnschrift Condensed" pitchFamily="34" charset="0"/>
              </a:rPr>
              <a:t> </a:t>
            </a:r>
            <a:r>
              <a:rPr lang="en-IN" sz="9600" dirty="0" smtClean="0">
                <a:effectLst>
                  <a:outerShdw blurRad="41275" dist="20320" dir="1800000" algn="tl">
                    <a:srgbClr val="000000">
                      <a:alpha val="40000"/>
                    </a:srgbClr>
                  </a:outerShdw>
                </a:effectLst>
                <a:latin typeface="Bahnschrift Condensed" pitchFamily="34" charset="0"/>
              </a:rPr>
              <a:t>Professor </a:t>
            </a:r>
            <a:r>
              <a:rPr lang="en-IN" sz="9600" b="1" dirty="0">
                <a:effectLst>
                  <a:outerShdw blurRad="41275" dist="20320" dir="1800000" algn="tl">
                    <a:srgbClr val="000000">
                      <a:alpha val="40000"/>
                    </a:srgbClr>
                  </a:outerShdw>
                </a:effectLst>
                <a:latin typeface="Bahnschrift Condensed" pitchFamily="34" charset="0"/>
              </a:rPr>
              <a:t>AB </a:t>
            </a:r>
            <a:r>
              <a:rPr lang="en-IN" sz="9600" b="1" dirty="0" err="1">
                <a:effectLst>
                  <a:outerShdw blurRad="41275" dist="20320" dir="1800000" algn="tl">
                    <a:srgbClr val="000000">
                      <a:alpha val="40000"/>
                    </a:srgbClr>
                  </a:outerShdw>
                </a:effectLst>
                <a:latin typeface="Bahnschrift Condensed" pitchFamily="34" charset="0"/>
              </a:rPr>
              <a:t>Choudhury</a:t>
            </a:r>
            <a:r>
              <a:rPr lang="en-IN" sz="9600" b="1" dirty="0">
                <a:effectLst>
                  <a:outerShdw blurRad="41275" dist="20320" dir="1800000" algn="tl">
                    <a:srgbClr val="000000">
                      <a:alpha val="40000"/>
                    </a:srgbClr>
                  </a:outerShdw>
                </a:effectLst>
                <a:latin typeface="Bahnschrift Condensed" pitchFamily="34" charset="0"/>
              </a:rPr>
              <a:t>(HOD)</a:t>
            </a:r>
            <a:r>
              <a:rPr lang="en-IN" sz="9600" dirty="0">
                <a:effectLst>
                  <a:outerShdw blurRad="41275" dist="20320" dir="1800000" algn="tl">
                    <a:srgbClr val="000000">
                      <a:alpha val="40000"/>
                    </a:srgbClr>
                  </a:outerShdw>
                </a:effectLst>
                <a:latin typeface="Bahnschrift Condensed" pitchFamily="34" charset="0"/>
              </a:rPr>
              <a:t>  </a:t>
            </a: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and  Professor </a:t>
            </a:r>
            <a:r>
              <a:rPr lang="en-IN" sz="9600" dirty="0">
                <a:effectLst>
                  <a:outerShdw blurRad="41275" dist="20320" dir="1800000" algn="tl">
                    <a:srgbClr val="000000">
                      <a:alpha val="40000"/>
                    </a:srgbClr>
                  </a:outerShdw>
                </a:effectLst>
                <a:latin typeface="Bahnschrift Condensed" pitchFamily="34" charset="0"/>
              </a:rPr>
              <a:t>Tapas </a:t>
            </a:r>
            <a:r>
              <a:rPr lang="en-IN" sz="9600" dirty="0" smtClean="0">
                <a:effectLst>
                  <a:outerShdw blurRad="41275" dist="20320" dir="1800000" algn="tl">
                    <a:srgbClr val="000000">
                      <a:alpha val="40000"/>
                    </a:srgbClr>
                  </a:outerShdw>
                </a:effectLst>
                <a:latin typeface="Bahnschrift Condensed" pitchFamily="34" charset="0"/>
              </a:rPr>
              <a:t>Kumar </a:t>
            </a:r>
            <a:r>
              <a:rPr lang="en-IN" sz="9600" dirty="0" err="1">
                <a:effectLst>
                  <a:outerShdw blurRad="41275" dist="20320" dir="1800000" algn="tl">
                    <a:srgbClr val="000000">
                      <a:alpha val="40000"/>
                    </a:srgbClr>
                  </a:outerShdw>
                </a:effectLst>
                <a:latin typeface="Bahnschrift Condensed" pitchFamily="34" charset="0"/>
              </a:rPr>
              <a:t>Mitra</a:t>
            </a:r>
            <a:r>
              <a:rPr lang="en-IN" sz="9600" dirty="0">
                <a:effectLst>
                  <a:outerShdw blurRad="41275" dist="20320" dir="1800000" algn="tl">
                    <a:srgbClr val="000000">
                      <a:alpha val="40000"/>
                    </a:srgbClr>
                  </a:outerShdw>
                </a:effectLst>
                <a:latin typeface="Bahnschrift Condensed" pitchFamily="34" charset="0"/>
              </a:rPr>
              <a:t>, our project supervisors Lecturer </a:t>
            </a:r>
            <a:endParaRPr lang="en-IN" sz="9600" dirty="0">
              <a:latin typeface="Bahnschrift Condensed" pitchFamily="34" charset="0"/>
            </a:endParaRPr>
          </a:p>
          <a:p>
            <a:pPr marL="0" indent="0" algn="just">
              <a:buNone/>
            </a:pPr>
            <a:r>
              <a:rPr lang="en-IN" sz="9600" dirty="0" err="1" smtClean="0">
                <a:effectLst>
                  <a:outerShdw blurRad="41275" dist="20320" dir="1800000" algn="tl">
                    <a:srgbClr val="000000">
                      <a:alpha val="40000"/>
                    </a:srgbClr>
                  </a:outerShdw>
                </a:effectLst>
                <a:latin typeface="Bahnschrift Condensed" pitchFamily="34" charset="0"/>
              </a:rPr>
              <a:t>Soumyadeep</a:t>
            </a:r>
            <a:r>
              <a:rPr lang="en-IN" sz="9600" dirty="0" smtClean="0">
                <a:effectLst>
                  <a:outerShdw blurRad="41275" dist="20320" dir="1800000" algn="tl">
                    <a:srgbClr val="000000">
                      <a:alpha val="40000"/>
                    </a:srgbClr>
                  </a:outerShdw>
                </a:effectLst>
                <a:latin typeface="Bahnschrift Condensed" pitchFamily="34" charset="0"/>
              </a:rPr>
              <a:t> </a:t>
            </a:r>
            <a:r>
              <a:rPr lang="en-IN" sz="9600" dirty="0">
                <a:effectLst>
                  <a:outerShdw blurRad="41275" dist="20320" dir="1800000" algn="tl">
                    <a:srgbClr val="000000">
                      <a:alpha val="40000"/>
                    </a:srgbClr>
                  </a:outerShdw>
                </a:effectLst>
                <a:latin typeface="Bahnschrift Condensed" pitchFamily="34" charset="0"/>
              </a:rPr>
              <a:t>Das, for their patient </a:t>
            </a:r>
            <a:r>
              <a:rPr lang="en-IN" sz="9600" dirty="0" smtClean="0">
                <a:effectLst>
                  <a:outerShdw blurRad="41275" dist="20320" dir="1800000" algn="tl">
                    <a:srgbClr val="000000">
                      <a:alpha val="40000"/>
                    </a:srgbClr>
                  </a:outerShdw>
                </a:effectLst>
                <a:latin typeface="Bahnschrift Condensed" pitchFamily="34" charset="0"/>
              </a:rPr>
              <a:t>guidance, enthusiastic </a:t>
            </a:r>
            <a:r>
              <a:rPr lang="en-IN" sz="9600" dirty="0">
                <a:effectLst>
                  <a:outerShdw blurRad="41275" dist="20320" dir="1800000" algn="tl">
                    <a:srgbClr val="000000">
                      <a:alpha val="40000"/>
                    </a:srgbClr>
                  </a:outerShdw>
                </a:effectLst>
                <a:latin typeface="Bahnschrift Condensed" pitchFamily="34" charset="0"/>
              </a:rPr>
              <a:t>encouragement and </a:t>
            </a: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useful </a:t>
            </a:r>
            <a:r>
              <a:rPr lang="en-IN" sz="9600" dirty="0">
                <a:effectLst>
                  <a:outerShdw blurRad="41275" dist="20320" dir="1800000" algn="tl">
                    <a:srgbClr val="000000">
                      <a:alpha val="40000"/>
                    </a:srgbClr>
                  </a:outerShdw>
                </a:effectLst>
                <a:latin typeface="Bahnschrift Condensed" pitchFamily="34" charset="0"/>
              </a:rPr>
              <a:t>critiques of </a:t>
            </a:r>
            <a:r>
              <a:rPr lang="en-IN" sz="9600" dirty="0" smtClean="0">
                <a:effectLst>
                  <a:outerShdw blurRad="41275" dist="20320" dir="1800000" algn="tl">
                    <a:srgbClr val="000000">
                      <a:alpha val="40000"/>
                    </a:srgbClr>
                  </a:outerShdw>
                </a:effectLst>
                <a:latin typeface="Bahnschrift Condensed" pitchFamily="34" charset="0"/>
              </a:rPr>
              <a:t>this</a:t>
            </a:r>
            <a:r>
              <a:rPr lang="en-IN" sz="9600" dirty="0" smtClean="0">
                <a:latin typeface="Bahnschrift Condensed" pitchFamily="34" charset="0"/>
              </a:rPr>
              <a:t> </a:t>
            </a:r>
            <a:r>
              <a:rPr lang="en-IN" sz="9600" dirty="0" smtClean="0">
                <a:effectLst>
                  <a:outerShdw blurRad="41275" dist="20320" dir="1800000" algn="tl">
                    <a:srgbClr val="000000">
                      <a:alpha val="40000"/>
                    </a:srgbClr>
                  </a:outerShdw>
                </a:effectLst>
                <a:latin typeface="Bahnschrift Condensed" pitchFamily="34" charset="0"/>
              </a:rPr>
              <a:t>project </a:t>
            </a:r>
            <a:r>
              <a:rPr lang="en-IN" sz="9600" dirty="0">
                <a:effectLst>
                  <a:outerShdw blurRad="41275" dist="20320" dir="1800000" algn="tl">
                    <a:srgbClr val="000000">
                      <a:alpha val="40000"/>
                    </a:srgbClr>
                  </a:outerShdw>
                </a:effectLst>
                <a:latin typeface="Bahnschrift Condensed" pitchFamily="34" charset="0"/>
              </a:rPr>
              <a:t>work. </a:t>
            </a: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spcBef>
                <a:spcPts val="0"/>
              </a:spcBef>
              <a:buNone/>
            </a:pP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We </a:t>
            </a:r>
            <a:r>
              <a:rPr lang="en-IN" sz="9600" dirty="0">
                <a:effectLst>
                  <a:outerShdw blurRad="41275" dist="20320" dir="1800000" algn="tl">
                    <a:srgbClr val="000000">
                      <a:alpha val="40000"/>
                    </a:srgbClr>
                  </a:outerShdw>
                </a:effectLst>
                <a:latin typeface="Bahnschrift Condensed" pitchFamily="34" charset="0"/>
              </a:rPr>
              <a:t>would also like to thank </a:t>
            </a:r>
            <a:r>
              <a:rPr lang="en-IN" sz="9600" dirty="0" err="1">
                <a:effectLst>
                  <a:outerShdw blurRad="41275" dist="20320" dir="1800000" algn="tl">
                    <a:srgbClr val="000000">
                      <a:alpha val="40000"/>
                    </a:srgbClr>
                  </a:outerShdw>
                </a:effectLst>
                <a:latin typeface="Bahnschrift Condensed" pitchFamily="34" charset="0"/>
              </a:rPr>
              <a:t>Lec</a:t>
            </a:r>
            <a:r>
              <a:rPr lang="en-IN" sz="9600" dirty="0">
                <a:effectLst>
                  <a:outerShdw blurRad="41275" dist="20320" dir="1800000" algn="tl">
                    <a:srgbClr val="000000">
                      <a:alpha val="40000"/>
                    </a:srgbClr>
                  </a:outerShdw>
                </a:effectLst>
                <a:latin typeface="Bahnschrift Condensed" pitchFamily="34" charset="0"/>
              </a:rPr>
              <a:t>. </a:t>
            </a:r>
            <a:r>
              <a:rPr lang="en-IN" sz="9600" dirty="0" err="1">
                <a:effectLst>
                  <a:outerShdw blurRad="41275" dist="20320" dir="1800000" algn="tl">
                    <a:srgbClr val="000000">
                      <a:alpha val="40000"/>
                    </a:srgbClr>
                  </a:outerShdw>
                </a:effectLst>
                <a:latin typeface="Bahnschrift Condensed" pitchFamily="34" charset="0"/>
              </a:rPr>
              <a:t>Soumyadeep</a:t>
            </a:r>
            <a:r>
              <a:rPr lang="en-IN" sz="9600" dirty="0">
                <a:effectLst>
                  <a:outerShdw blurRad="41275" dist="20320" dir="1800000" algn="tl">
                    <a:srgbClr val="000000">
                      <a:alpha val="40000"/>
                    </a:srgbClr>
                  </a:outerShdw>
                </a:effectLst>
                <a:latin typeface="Bahnschrift Condensed" pitchFamily="34" charset="0"/>
              </a:rPr>
              <a:t> </a:t>
            </a:r>
            <a:r>
              <a:rPr lang="en-IN" sz="9600" dirty="0" smtClean="0">
                <a:latin typeface="Bahnschrift Condensed" pitchFamily="34" charset="0"/>
              </a:rPr>
              <a:t> </a:t>
            </a:r>
            <a:r>
              <a:rPr lang="en-IN" sz="9600" dirty="0" smtClean="0">
                <a:effectLst>
                  <a:outerShdw blurRad="41275" dist="20320" dir="1800000" algn="tl">
                    <a:srgbClr val="000000">
                      <a:alpha val="40000"/>
                    </a:srgbClr>
                  </a:outerShdw>
                </a:effectLst>
                <a:latin typeface="Bahnschrift Condensed" pitchFamily="34" charset="0"/>
              </a:rPr>
              <a:t>Das</a:t>
            </a:r>
            <a:r>
              <a:rPr lang="en-IN" sz="9600" dirty="0">
                <a:effectLst>
                  <a:outerShdw blurRad="41275" dist="20320" dir="1800000" algn="tl">
                    <a:srgbClr val="000000">
                      <a:alpha val="40000"/>
                    </a:srgbClr>
                  </a:outerShdw>
                </a:effectLst>
                <a:latin typeface="Bahnschrift Condensed" pitchFamily="34" charset="0"/>
              </a:rPr>
              <a:t>, for his advice and assistance </a:t>
            </a: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in keeping </a:t>
            </a:r>
            <a:r>
              <a:rPr lang="en-IN" sz="9600" dirty="0">
                <a:effectLst>
                  <a:outerShdw blurRad="41275" dist="20320" dir="1800000" algn="tl">
                    <a:srgbClr val="000000">
                      <a:alpha val="40000"/>
                    </a:srgbClr>
                  </a:outerShdw>
                </a:effectLst>
                <a:latin typeface="Bahnschrift Condensed" pitchFamily="34" charset="0"/>
              </a:rPr>
              <a:t>my progress </a:t>
            </a:r>
            <a:r>
              <a:rPr lang="en-IN" sz="9600" dirty="0" smtClean="0">
                <a:effectLst>
                  <a:outerShdw blurRad="41275" dist="20320" dir="1800000" algn="tl">
                    <a:srgbClr val="000000">
                      <a:alpha val="40000"/>
                    </a:srgbClr>
                  </a:outerShdw>
                </a:effectLst>
                <a:latin typeface="Bahnschrift Condensed" pitchFamily="34" charset="0"/>
              </a:rPr>
              <a:t>on </a:t>
            </a:r>
            <a:r>
              <a:rPr lang="en-IN" sz="9600" dirty="0">
                <a:effectLst>
                  <a:outerShdw blurRad="41275" dist="20320" dir="1800000" algn="tl">
                    <a:srgbClr val="000000">
                      <a:alpha val="40000"/>
                    </a:srgbClr>
                  </a:outerShdw>
                </a:effectLst>
                <a:latin typeface="Bahnschrift Condensed" pitchFamily="34" charset="0"/>
              </a:rPr>
              <a:t>schedule. </a:t>
            </a:r>
            <a:r>
              <a:rPr lang="en-IN" sz="9600" dirty="0" smtClean="0">
                <a:effectLst>
                  <a:outerShdw blurRad="41275" dist="20320" dir="1800000" algn="tl">
                    <a:srgbClr val="000000">
                      <a:alpha val="40000"/>
                    </a:srgbClr>
                  </a:outerShdw>
                </a:effectLst>
                <a:latin typeface="Bahnschrift Condensed" pitchFamily="34" charset="0"/>
              </a:rPr>
              <a:t>Our  grateful </a:t>
            </a:r>
            <a:r>
              <a:rPr lang="en-IN" sz="9600" dirty="0">
                <a:effectLst>
                  <a:outerShdw blurRad="41275" dist="20320" dir="1800000" algn="tl">
                    <a:srgbClr val="000000">
                      <a:alpha val="40000"/>
                    </a:srgbClr>
                  </a:outerShdw>
                </a:effectLst>
                <a:latin typeface="Bahnschrift Condensed" pitchFamily="34" charset="0"/>
              </a:rPr>
              <a:t>thanks are also extended to </a:t>
            </a: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other  professor </a:t>
            </a:r>
            <a:r>
              <a:rPr lang="en-IN" sz="9600" dirty="0">
                <a:effectLst>
                  <a:outerShdw blurRad="41275" dist="20320" dir="1800000" algn="tl">
                    <a:srgbClr val="000000">
                      <a:alpha val="40000"/>
                    </a:srgbClr>
                  </a:outerShdw>
                </a:effectLst>
                <a:latin typeface="Bahnschrift Condensed" pitchFamily="34" charset="0"/>
              </a:rPr>
              <a:t>for their help in doing the </a:t>
            </a:r>
            <a:r>
              <a:rPr lang="en-IN" sz="9600" dirty="0" smtClean="0">
                <a:effectLst>
                  <a:outerShdw blurRad="41275" dist="20320" dir="1800000" algn="tl">
                    <a:srgbClr val="000000">
                      <a:alpha val="40000"/>
                    </a:srgbClr>
                  </a:outerShdw>
                </a:effectLst>
                <a:latin typeface="Bahnschrift Condensed" pitchFamily="34" charset="0"/>
              </a:rPr>
              <a:t>Meteorological</a:t>
            </a:r>
            <a:r>
              <a:rPr lang="en-IN" sz="9600" dirty="0" smtClean="0">
                <a:latin typeface="Bahnschrift Condensed" pitchFamily="34" charset="0"/>
              </a:rPr>
              <a:t> </a:t>
            </a:r>
            <a:r>
              <a:rPr lang="en-IN" sz="9600" dirty="0" smtClean="0">
                <a:effectLst>
                  <a:outerShdw blurRad="41275" dist="20320" dir="1800000" algn="tl">
                    <a:srgbClr val="000000">
                      <a:alpha val="40000"/>
                    </a:srgbClr>
                  </a:outerShdw>
                </a:effectLst>
                <a:latin typeface="Bahnschrift Condensed" pitchFamily="34" charset="0"/>
              </a:rPr>
              <a:t>data </a:t>
            </a:r>
            <a:r>
              <a:rPr lang="en-IN" sz="9600" dirty="0">
                <a:effectLst>
                  <a:outerShdw blurRad="41275" dist="20320" dir="1800000" algn="tl">
                    <a:srgbClr val="000000">
                      <a:alpha val="40000"/>
                    </a:srgbClr>
                  </a:outerShdw>
                </a:effectLst>
                <a:latin typeface="Bahnschrift Condensed" pitchFamily="34" charset="0"/>
              </a:rPr>
              <a:t>analysis, helped </a:t>
            </a: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us </a:t>
            </a:r>
            <a:r>
              <a:rPr lang="en-IN" sz="9600" dirty="0">
                <a:effectLst>
                  <a:outerShdw blurRad="41275" dist="20320" dir="1800000" algn="tl">
                    <a:srgbClr val="000000">
                      <a:alpha val="40000"/>
                    </a:srgbClr>
                  </a:outerShdw>
                </a:effectLst>
                <a:latin typeface="Bahnschrift Condensed" pitchFamily="34" charset="0"/>
              </a:rPr>
              <a:t>in  </a:t>
            </a:r>
            <a:r>
              <a:rPr lang="en-IN" sz="9600" dirty="0" smtClean="0">
                <a:effectLst>
                  <a:outerShdw blurRad="41275" dist="20320" dir="1800000" algn="tl">
                    <a:srgbClr val="000000">
                      <a:alpha val="40000"/>
                    </a:srgbClr>
                  </a:outerShdw>
                </a:effectLst>
                <a:latin typeface="Bahnschrift Condensed" pitchFamily="34" charset="0"/>
              </a:rPr>
              <a:t>this </a:t>
            </a:r>
            <a:r>
              <a:rPr lang="en-IN" sz="9600" dirty="0">
                <a:effectLst>
                  <a:outerShdw blurRad="41275" dist="20320" dir="1800000" algn="tl">
                    <a:srgbClr val="000000">
                      <a:alpha val="40000"/>
                    </a:srgbClr>
                  </a:outerShdw>
                </a:effectLst>
                <a:latin typeface="Bahnschrift Condensed" pitchFamily="34" charset="0"/>
              </a:rPr>
              <a:t>AI&amp;ML  project</a:t>
            </a:r>
            <a:r>
              <a:rPr lang="en-IN" sz="9600" dirty="0" smtClean="0">
                <a:effectLst>
                  <a:outerShdw blurRad="41275" dist="20320" dir="1800000" algn="tl">
                    <a:srgbClr val="000000">
                      <a:alpha val="40000"/>
                    </a:srgbClr>
                  </a:outerShdw>
                </a:effectLst>
                <a:latin typeface="Bahnschrift Condensed" pitchFamily="34" charset="0"/>
              </a:rPr>
              <a:t>.</a:t>
            </a:r>
          </a:p>
          <a:p>
            <a:pPr marL="0" indent="0" algn="just">
              <a:spcBef>
                <a:spcPts val="0"/>
              </a:spcBef>
              <a:buNone/>
            </a:pP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I </a:t>
            </a:r>
            <a:r>
              <a:rPr lang="en-IN" sz="9600" dirty="0">
                <a:effectLst>
                  <a:outerShdw blurRad="41275" dist="20320" dir="1800000" algn="tl">
                    <a:srgbClr val="000000">
                      <a:alpha val="40000"/>
                    </a:srgbClr>
                  </a:outerShdw>
                </a:effectLst>
                <a:latin typeface="Bahnschrift Condensed" pitchFamily="34" charset="0"/>
              </a:rPr>
              <a:t>would also like to extend our thanks to </a:t>
            </a:r>
            <a:r>
              <a:rPr lang="en-IN" sz="9600" dirty="0" smtClean="0">
                <a:effectLst>
                  <a:outerShdw blurRad="41275" dist="20320" dir="1800000" algn="tl">
                    <a:srgbClr val="000000">
                      <a:alpha val="40000"/>
                    </a:srgbClr>
                  </a:outerShdw>
                </a:effectLst>
                <a:latin typeface="Bahnschrift Condensed" pitchFamily="34" charset="0"/>
              </a:rPr>
              <a:t>laboratory</a:t>
            </a:r>
            <a:r>
              <a:rPr lang="en-IN" sz="9600" dirty="0" smtClean="0">
                <a:latin typeface="Bahnschrift Condensed" pitchFamily="34" charset="0"/>
              </a:rPr>
              <a:t> </a:t>
            </a:r>
            <a:r>
              <a:rPr lang="en-IN" sz="9600" dirty="0" smtClean="0">
                <a:effectLst>
                  <a:outerShdw blurRad="41275" dist="20320" dir="1800000" algn="tl">
                    <a:srgbClr val="000000">
                      <a:alpha val="40000"/>
                    </a:srgbClr>
                  </a:outerShdw>
                </a:effectLst>
                <a:latin typeface="Bahnschrift Condensed" pitchFamily="34" charset="0"/>
              </a:rPr>
              <a:t>assistance </a:t>
            </a:r>
            <a:r>
              <a:rPr lang="en-IN" sz="9600" dirty="0">
                <a:effectLst>
                  <a:outerShdw blurRad="41275" dist="20320" dir="1800000" algn="tl">
                    <a:srgbClr val="000000">
                      <a:alpha val="40000"/>
                    </a:srgbClr>
                  </a:outerShdw>
                </a:effectLst>
                <a:latin typeface="Bahnschrift Condensed" pitchFamily="34" charset="0"/>
              </a:rPr>
              <a:t>of the computer </a:t>
            </a: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application </a:t>
            </a:r>
            <a:r>
              <a:rPr lang="en-IN" sz="9600" dirty="0">
                <a:effectLst>
                  <a:outerShdw blurRad="41275" dist="20320" dir="1800000" algn="tl">
                    <a:srgbClr val="000000">
                      <a:alpha val="40000"/>
                    </a:srgbClr>
                  </a:outerShdw>
                </a:effectLst>
                <a:latin typeface="Bahnschrift Condensed" pitchFamily="34" charset="0"/>
              </a:rPr>
              <a:t>department </a:t>
            </a:r>
            <a:r>
              <a:rPr lang="en-IN" sz="9600" dirty="0" smtClean="0">
                <a:effectLst>
                  <a:outerShdw blurRad="41275" dist="20320" dir="1800000" algn="tl">
                    <a:srgbClr val="000000">
                      <a:alpha val="40000"/>
                    </a:srgbClr>
                  </a:outerShdw>
                </a:effectLst>
                <a:latin typeface="Bahnschrift Condensed" pitchFamily="34" charset="0"/>
              </a:rPr>
              <a:t>for</a:t>
            </a:r>
            <a:r>
              <a:rPr lang="en-IN" sz="9600" dirty="0" smtClean="0">
                <a:latin typeface="Bahnschrift Condensed" pitchFamily="34" charset="0"/>
              </a:rPr>
              <a:t> </a:t>
            </a:r>
            <a:r>
              <a:rPr lang="en-IN" sz="9600" dirty="0" smtClean="0">
                <a:effectLst>
                  <a:outerShdw blurRad="41275" dist="20320" dir="1800000" algn="tl">
                    <a:srgbClr val="000000">
                      <a:alpha val="40000"/>
                    </a:srgbClr>
                  </a:outerShdw>
                </a:effectLst>
                <a:latin typeface="Bahnschrift Condensed" pitchFamily="34" charset="0"/>
              </a:rPr>
              <a:t>their </a:t>
            </a:r>
            <a:r>
              <a:rPr lang="en-IN" sz="9600" dirty="0">
                <a:effectLst>
                  <a:outerShdw blurRad="41275" dist="20320" dir="1800000" algn="tl">
                    <a:srgbClr val="000000">
                      <a:alpha val="40000"/>
                    </a:srgbClr>
                  </a:outerShdw>
                </a:effectLst>
                <a:latin typeface="Bahnschrift Condensed" pitchFamily="34" charset="0"/>
              </a:rPr>
              <a:t>help in this project work</a:t>
            </a:r>
            <a:r>
              <a:rPr lang="en-IN" sz="9600" dirty="0" smtClean="0">
                <a:effectLst>
                  <a:outerShdw blurRad="41275" dist="20320" dir="1800000" algn="tl">
                    <a:srgbClr val="000000">
                      <a:alpha val="40000"/>
                    </a:srgbClr>
                  </a:outerShdw>
                </a:effectLst>
                <a:latin typeface="Bahnschrift Condensed" pitchFamily="34" charset="0"/>
              </a:rPr>
              <a:t>.</a:t>
            </a:r>
            <a:endParaRPr lang="en-IN" sz="9600" dirty="0" smtClean="0">
              <a:latin typeface="Bahnschrift Condensed" pitchFamily="34" charset="0"/>
            </a:endParaRPr>
          </a:p>
          <a:p>
            <a:pPr marL="0" indent="0" algn="just">
              <a:spcBef>
                <a:spcPts val="0"/>
              </a:spcBef>
              <a:buNone/>
            </a:pPr>
            <a:endParaRPr lang="en-IN" sz="9600" dirty="0" smtClean="0">
              <a:effectLst>
                <a:outerShdw blurRad="41275" dist="20320" dir="1800000" algn="tl">
                  <a:srgbClr val="000000">
                    <a:alpha val="40000"/>
                  </a:srgbClr>
                </a:outerShdw>
              </a:effectLst>
              <a:latin typeface="Bahnschrift Condensed" pitchFamily="34" charset="0"/>
            </a:endParaRPr>
          </a:p>
          <a:p>
            <a:pPr marL="0" indent="0" algn="just">
              <a:buNone/>
            </a:pPr>
            <a:r>
              <a:rPr lang="en-IN" sz="9600" dirty="0" smtClean="0">
                <a:effectLst>
                  <a:outerShdw blurRad="41275" dist="20320" dir="1800000" algn="tl">
                    <a:srgbClr val="000000">
                      <a:alpha val="40000"/>
                    </a:srgbClr>
                  </a:outerShdw>
                </a:effectLst>
                <a:latin typeface="Bahnschrift Condensed" pitchFamily="34" charset="0"/>
              </a:rPr>
              <a:t>Finally</a:t>
            </a:r>
            <a:r>
              <a:rPr lang="en-IN" sz="9600" dirty="0">
                <a:effectLst>
                  <a:outerShdw blurRad="41275" dist="20320" dir="1800000" algn="tl">
                    <a:srgbClr val="000000">
                      <a:alpha val="40000"/>
                    </a:srgbClr>
                  </a:outerShdw>
                </a:effectLst>
                <a:latin typeface="Bahnschrift Condensed" pitchFamily="34" charset="0"/>
              </a:rPr>
              <a:t>, I wish to thank our parents for their support </a:t>
            </a:r>
            <a:endParaRPr lang="en-IN" sz="9600" dirty="0">
              <a:latin typeface="Bahnschrift Condensed" pitchFamily="34" charset="0"/>
            </a:endParaRPr>
          </a:p>
          <a:p>
            <a:pPr marL="0" indent="0" algn="just">
              <a:buNone/>
            </a:pPr>
            <a:r>
              <a:rPr lang="en-IN" sz="9600" dirty="0">
                <a:effectLst>
                  <a:outerShdw blurRad="41275" dist="20320" dir="1800000" algn="tl">
                    <a:srgbClr val="000000">
                      <a:alpha val="40000"/>
                    </a:srgbClr>
                  </a:outerShdw>
                </a:effectLst>
                <a:latin typeface="Bahnschrift Condensed" pitchFamily="34" charset="0"/>
              </a:rPr>
              <a:t>and  encouragement throughout our study.</a:t>
            </a:r>
            <a:endParaRPr lang="en-IN" sz="9600" dirty="0">
              <a:latin typeface="Bahnschrift Condensed" pitchFamily="34" charset="0"/>
            </a:endParaRPr>
          </a:p>
          <a:p>
            <a:pPr marL="0" indent="0">
              <a:buNone/>
            </a:pPr>
            <a:endParaRPr lang="en-IN" dirty="0"/>
          </a:p>
        </p:txBody>
      </p:sp>
    </p:spTree>
    <p:extLst>
      <p:ext uri="{BB962C8B-B14F-4D97-AF65-F5344CB8AC3E}">
        <p14:creationId xmlns:p14="http://schemas.microsoft.com/office/powerpoint/2010/main" val="33785853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63562"/>
          </a:xfrm>
        </p:spPr>
        <p:txBody>
          <a:bodyPr>
            <a:normAutofit fontScale="90000"/>
          </a:bodyPr>
          <a:lstStyle/>
          <a:p>
            <a:r>
              <a:rPr lang="en-US" dirty="0" smtClean="0">
                <a:solidFill>
                  <a:srgbClr val="C00000"/>
                </a:solidFill>
                <a:latin typeface="Algerian" pitchFamily="82" charset="0"/>
              </a:rPr>
              <a:t>content</a:t>
            </a:r>
            <a:endParaRPr lang="en-IN" dirty="0">
              <a:solidFill>
                <a:srgbClr val="C00000"/>
              </a:solidFill>
              <a:latin typeface="Algerian" pitchFamily="82"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08116136"/>
              </p:ext>
            </p:extLst>
          </p:nvPr>
        </p:nvGraphicFramePr>
        <p:xfrm>
          <a:off x="457200" y="1066800"/>
          <a:ext cx="8229600" cy="5105400"/>
        </p:xfrm>
        <a:graphic>
          <a:graphicData uri="http://schemas.openxmlformats.org/drawingml/2006/table">
            <a:tbl>
              <a:tblPr firstRow="1" bandRow="1">
                <a:tableStyleId>{2D5ABB26-0587-4C30-8999-92F81FD0307C}</a:tableStyleId>
              </a:tblPr>
              <a:tblGrid>
                <a:gridCol w="1447800"/>
                <a:gridCol w="6781800"/>
              </a:tblGrid>
              <a:tr h="801212">
                <a:tc>
                  <a:txBody>
                    <a:bodyPr/>
                    <a:lstStyle/>
                    <a:p>
                      <a:pPr algn="ctr">
                        <a:spcBef>
                          <a:spcPts val="1200"/>
                        </a:spcBef>
                        <a:spcAft>
                          <a:spcPts val="1200"/>
                        </a:spcAft>
                      </a:pPr>
                      <a:r>
                        <a:rPr lang="en-US" sz="2800" u="sng" dirty="0" err="1" smtClean="0"/>
                        <a:t>Sl</a:t>
                      </a:r>
                      <a:r>
                        <a:rPr lang="en-US" sz="2800" u="sng" dirty="0" smtClean="0"/>
                        <a:t> No</a:t>
                      </a:r>
                      <a:endParaRPr lang="en-IN" sz="2800" b="1" u="sng" dirty="0">
                        <a:latin typeface="Bahnschrift SemiBold" pitchFamily="34" charset="0"/>
                      </a:endParaRPr>
                    </a:p>
                  </a:txBody>
                  <a:tcPr/>
                </a:tc>
                <a:tc>
                  <a:txBody>
                    <a:bodyPr/>
                    <a:lstStyle/>
                    <a:p>
                      <a:pPr algn="ctr">
                        <a:spcBef>
                          <a:spcPts val="1200"/>
                        </a:spcBef>
                        <a:spcAft>
                          <a:spcPts val="1200"/>
                        </a:spcAft>
                      </a:pPr>
                      <a:r>
                        <a:rPr lang="en-US" sz="2800" u="sng" dirty="0" smtClean="0"/>
                        <a:t>CHAPTER</a:t>
                      </a:r>
                      <a:endParaRPr lang="en-IN" sz="2800" b="1" u="sng" dirty="0">
                        <a:latin typeface="Bahnschrift SemiBold" pitchFamily="34" charset="0"/>
                      </a:endParaRPr>
                    </a:p>
                  </a:txBody>
                  <a:tcPr/>
                </a:tc>
              </a:tr>
              <a:tr h="4304188">
                <a:tc>
                  <a:txBody>
                    <a:bodyPr/>
                    <a:lstStyle/>
                    <a:p>
                      <a:pPr algn="ctr">
                        <a:spcBef>
                          <a:spcPts val="600"/>
                        </a:spcBef>
                        <a:spcAft>
                          <a:spcPts val="600"/>
                        </a:spcAft>
                      </a:pPr>
                      <a:r>
                        <a:rPr lang="en-US" sz="2400" dirty="0" smtClean="0"/>
                        <a:t>1.</a:t>
                      </a:r>
                    </a:p>
                    <a:p>
                      <a:pPr algn="ctr">
                        <a:spcBef>
                          <a:spcPts val="600"/>
                        </a:spcBef>
                        <a:spcAft>
                          <a:spcPts val="600"/>
                        </a:spcAft>
                      </a:pPr>
                      <a:r>
                        <a:rPr lang="en-US" sz="2400" dirty="0" smtClean="0"/>
                        <a:t>2.</a:t>
                      </a:r>
                    </a:p>
                    <a:p>
                      <a:pPr algn="ctr">
                        <a:spcBef>
                          <a:spcPts val="600"/>
                        </a:spcBef>
                        <a:spcAft>
                          <a:spcPts val="600"/>
                        </a:spcAft>
                      </a:pPr>
                      <a:r>
                        <a:rPr lang="en-US" sz="2400" dirty="0" smtClean="0"/>
                        <a:t>3.</a:t>
                      </a:r>
                    </a:p>
                    <a:p>
                      <a:pPr algn="ctr">
                        <a:spcBef>
                          <a:spcPts val="600"/>
                        </a:spcBef>
                        <a:spcAft>
                          <a:spcPts val="600"/>
                        </a:spcAft>
                      </a:pPr>
                      <a:r>
                        <a:rPr lang="en-US" sz="2400" dirty="0" smtClean="0"/>
                        <a:t>4.</a:t>
                      </a:r>
                    </a:p>
                    <a:p>
                      <a:pPr algn="ctr">
                        <a:spcBef>
                          <a:spcPts val="600"/>
                        </a:spcBef>
                        <a:spcAft>
                          <a:spcPts val="600"/>
                        </a:spcAft>
                      </a:pPr>
                      <a:r>
                        <a:rPr lang="en-US" sz="2400" dirty="0" smtClean="0"/>
                        <a:t>5</a:t>
                      </a:r>
                    </a:p>
                    <a:p>
                      <a:pPr algn="ctr">
                        <a:spcBef>
                          <a:spcPts val="600"/>
                        </a:spcBef>
                        <a:spcAft>
                          <a:spcPts val="600"/>
                        </a:spcAft>
                      </a:pPr>
                      <a:r>
                        <a:rPr lang="en-US" sz="2400" dirty="0" smtClean="0"/>
                        <a:t>6.</a:t>
                      </a:r>
                    </a:p>
                    <a:p>
                      <a:pPr algn="ctr">
                        <a:spcBef>
                          <a:spcPts val="600"/>
                        </a:spcBef>
                        <a:spcAft>
                          <a:spcPts val="600"/>
                        </a:spcAft>
                      </a:pPr>
                      <a:r>
                        <a:rPr lang="en-US" sz="2400" dirty="0" smtClean="0"/>
                        <a:t>7.</a:t>
                      </a:r>
                    </a:p>
                    <a:p>
                      <a:pPr algn="ctr">
                        <a:spcBef>
                          <a:spcPts val="600"/>
                        </a:spcBef>
                        <a:spcAft>
                          <a:spcPts val="600"/>
                        </a:spcAft>
                      </a:pPr>
                      <a:r>
                        <a:rPr lang="en-US" sz="2400" dirty="0" smtClean="0"/>
                        <a:t>8.</a:t>
                      </a:r>
                      <a:endParaRPr lang="en-IN" sz="2400" dirty="0">
                        <a:solidFill>
                          <a:srgbClr val="FF0000"/>
                        </a:solidFill>
                        <a:latin typeface="Bahnschrift SemiBold" pitchFamily="34" charset="0"/>
                      </a:endParaRPr>
                    </a:p>
                  </a:txBody>
                  <a:tcPr/>
                </a:tc>
                <a:tc>
                  <a:txBody>
                    <a:bodyPr/>
                    <a:lstStyle/>
                    <a:p>
                      <a:pPr algn="ctr">
                        <a:spcBef>
                          <a:spcPts val="600"/>
                        </a:spcBef>
                        <a:spcAft>
                          <a:spcPts val="600"/>
                        </a:spcAft>
                      </a:pPr>
                      <a:r>
                        <a:rPr lang="en-US" sz="2400" dirty="0" smtClean="0"/>
                        <a:t>Introduction</a:t>
                      </a:r>
                    </a:p>
                    <a:p>
                      <a:pPr algn="ctr">
                        <a:spcBef>
                          <a:spcPts val="600"/>
                        </a:spcBef>
                        <a:spcAft>
                          <a:spcPts val="600"/>
                        </a:spcAft>
                      </a:pPr>
                      <a:r>
                        <a:rPr lang="en-US" sz="2400" dirty="0" smtClean="0"/>
                        <a:t>Related work</a:t>
                      </a:r>
                    </a:p>
                    <a:p>
                      <a:pPr algn="ctr">
                        <a:spcBef>
                          <a:spcPts val="600"/>
                        </a:spcBef>
                        <a:spcAft>
                          <a:spcPts val="600"/>
                        </a:spcAft>
                      </a:pPr>
                      <a:r>
                        <a:rPr lang="en-US" sz="2400" dirty="0" smtClean="0"/>
                        <a:t>Tools</a:t>
                      </a:r>
                      <a:r>
                        <a:rPr lang="en-US" sz="2400" baseline="0" dirty="0" smtClean="0"/>
                        <a:t> and technology</a:t>
                      </a:r>
                    </a:p>
                    <a:p>
                      <a:pPr algn="ctr">
                        <a:spcBef>
                          <a:spcPts val="600"/>
                        </a:spcBef>
                        <a:spcAft>
                          <a:spcPts val="600"/>
                        </a:spcAft>
                      </a:pPr>
                      <a:r>
                        <a:rPr lang="en-US" sz="2400" baseline="0" dirty="0" smtClean="0"/>
                        <a:t>Material and method</a:t>
                      </a:r>
                    </a:p>
                    <a:p>
                      <a:pPr algn="ctr">
                        <a:spcBef>
                          <a:spcPts val="600"/>
                        </a:spcBef>
                        <a:spcAft>
                          <a:spcPts val="600"/>
                        </a:spcAft>
                      </a:pPr>
                      <a:r>
                        <a:rPr lang="en-US" sz="2400" baseline="0" dirty="0" smtClean="0"/>
                        <a:t>Architecture</a:t>
                      </a:r>
                    </a:p>
                    <a:p>
                      <a:pPr algn="ctr">
                        <a:spcBef>
                          <a:spcPts val="600"/>
                        </a:spcBef>
                        <a:spcAft>
                          <a:spcPts val="600"/>
                        </a:spcAft>
                      </a:pPr>
                      <a:r>
                        <a:rPr lang="en-US" sz="2400" baseline="0" dirty="0" smtClean="0"/>
                        <a:t>Project building </a:t>
                      </a:r>
                    </a:p>
                    <a:p>
                      <a:pPr algn="ctr">
                        <a:spcBef>
                          <a:spcPts val="600"/>
                        </a:spcBef>
                        <a:spcAft>
                          <a:spcPts val="600"/>
                        </a:spcAft>
                      </a:pPr>
                      <a:r>
                        <a:rPr lang="en-US" sz="2400" baseline="0" dirty="0" smtClean="0"/>
                        <a:t>Pros and cons </a:t>
                      </a:r>
                    </a:p>
                    <a:p>
                      <a:pPr algn="ctr">
                        <a:spcBef>
                          <a:spcPts val="600"/>
                        </a:spcBef>
                        <a:spcAft>
                          <a:spcPts val="600"/>
                        </a:spcAft>
                      </a:pPr>
                      <a:r>
                        <a:rPr lang="en-US" sz="2400" baseline="0" dirty="0" smtClean="0"/>
                        <a:t>Future scope</a:t>
                      </a:r>
                      <a:endParaRPr lang="en-IN" sz="2400" dirty="0">
                        <a:solidFill>
                          <a:srgbClr val="002060"/>
                        </a:solidFill>
                        <a:latin typeface="Bahnschrift SemiBold" pitchFamily="34" charset="0"/>
                      </a:endParaRPr>
                    </a:p>
                  </a:txBody>
                  <a:tcPr/>
                </a:tc>
              </a:tr>
            </a:tbl>
          </a:graphicData>
        </a:graphic>
      </p:graphicFrame>
    </p:spTree>
    <p:extLst>
      <p:ext uri="{BB962C8B-B14F-4D97-AF65-F5344CB8AC3E}">
        <p14:creationId xmlns:p14="http://schemas.microsoft.com/office/powerpoint/2010/main" val="85844459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introduction</a:t>
            </a:r>
            <a:endParaRPr lang="en-IN" u="sng" dirty="0">
              <a:latin typeface="Algerian" pitchFamily="82" charset="0"/>
            </a:endParaRPr>
          </a:p>
        </p:txBody>
      </p:sp>
      <p:sp>
        <p:nvSpPr>
          <p:cNvPr id="3" name="Content Placeholder 2"/>
          <p:cNvSpPr>
            <a:spLocks noGrp="1"/>
          </p:cNvSpPr>
          <p:nvPr>
            <p:ph idx="1"/>
          </p:nvPr>
        </p:nvSpPr>
        <p:spPr/>
        <p:txBody>
          <a:bodyPr anchor="t"/>
          <a:lstStyle/>
          <a:p>
            <a:pPr>
              <a:buFont typeface="Wingdings" pitchFamily="2" charset="2"/>
              <a:buChar char="q"/>
            </a:pPr>
            <a:r>
              <a:rPr lang="en-US" dirty="0" smtClean="0"/>
              <a:t>What is a house price model?</a:t>
            </a:r>
          </a:p>
          <a:p>
            <a:pPr>
              <a:buFont typeface="Wingdings" pitchFamily="2" charset="2"/>
              <a:buChar char="q"/>
            </a:pPr>
            <a:r>
              <a:rPr lang="en-US" dirty="0" smtClean="0"/>
              <a:t>Why demand of house price is so day by day?</a:t>
            </a:r>
          </a:p>
          <a:p>
            <a:pPr>
              <a:buFont typeface="Wingdings" pitchFamily="2" charset="2"/>
              <a:buChar char="q"/>
            </a:pPr>
            <a:r>
              <a:rPr lang="en-US" dirty="0" smtClean="0"/>
              <a:t>Factor of house price model</a:t>
            </a:r>
          </a:p>
          <a:p>
            <a:pPr>
              <a:buFont typeface="Wingdings" pitchFamily="2" charset="2"/>
              <a:buChar char="q"/>
            </a:pPr>
            <a:r>
              <a:rPr lang="en-US" dirty="0" smtClean="0"/>
              <a:t>Prediction vary day by day</a:t>
            </a:r>
          </a:p>
          <a:p>
            <a:pPr>
              <a:buFont typeface="Wingdings" pitchFamily="2" charset="2"/>
              <a:buChar char="q"/>
            </a:pPr>
            <a:r>
              <a:rPr lang="en-US" dirty="0" smtClean="0"/>
              <a:t>Challenges for data scientist</a:t>
            </a:r>
          </a:p>
          <a:p>
            <a:pPr>
              <a:buFont typeface="Wingdings" pitchFamily="2" charset="2"/>
              <a:buChar char="q"/>
            </a:pPr>
            <a:r>
              <a:rPr lang="en-US" dirty="0" smtClean="0"/>
              <a:t>This model build by which method?</a:t>
            </a:r>
          </a:p>
        </p:txBody>
      </p:sp>
    </p:spTree>
    <p:extLst>
      <p:ext uri="{BB962C8B-B14F-4D97-AF65-F5344CB8AC3E}">
        <p14:creationId xmlns:p14="http://schemas.microsoft.com/office/powerpoint/2010/main" val="28461763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u="sng" dirty="0" smtClean="0">
                <a:latin typeface="Algerian" pitchFamily="82" charset="0"/>
              </a:rPr>
              <a:t>RELATED WORK</a:t>
            </a:r>
            <a:endParaRPr lang="en-IN" u="sng" dirty="0">
              <a:latin typeface="Algerian" pitchFamily="82" charset="0"/>
            </a:endParaRPr>
          </a:p>
        </p:txBody>
      </p:sp>
      <p:sp>
        <p:nvSpPr>
          <p:cNvPr id="3" name="Content Placeholder 2"/>
          <p:cNvSpPr>
            <a:spLocks noGrp="1"/>
          </p:cNvSpPr>
          <p:nvPr>
            <p:ph idx="1"/>
          </p:nvPr>
        </p:nvSpPr>
        <p:spPr>
          <a:xfrm>
            <a:off x="457200" y="1066800"/>
            <a:ext cx="8229600" cy="5334000"/>
          </a:xfrm>
        </p:spPr>
        <p:txBody>
          <a:bodyPr>
            <a:noAutofit/>
          </a:bodyPr>
          <a:lstStyle/>
          <a:p>
            <a:pPr marL="0" indent="0">
              <a:buNone/>
            </a:pPr>
            <a:r>
              <a:rPr lang="en-IN" sz="2000" b="1" dirty="0">
                <a:latin typeface="Arial Rounded MT Bold" pitchFamily="34" charset="0"/>
              </a:rPr>
              <a:t>By the decade of 1990, the increasing popularity of the Internet made it suitable for hosting advertisements which previously were published in newspapers and magazines. As of today, there is a huge number of property advertisements in the Web and exploiting knowledge from them is a topic which is observed in the recent ML literature [Wu and </a:t>
            </a:r>
            <a:r>
              <a:rPr lang="en-IN" sz="2000" b="1" dirty="0" err="1">
                <a:latin typeface="Arial Rounded MT Bold" pitchFamily="34" charset="0"/>
              </a:rPr>
              <a:t>Brynjolfsson</a:t>
            </a:r>
            <a:r>
              <a:rPr lang="en-IN" sz="2000" b="1" dirty="0">
                <a:latin typeface="Arial Rounded MT Bold" pitchFamily="34" charset="0"/>
              </a:rPr>
              <a:t> 2015, </a:t>
            </a:r>
            <a:r>
              <a:rPr lang="en-IN" sz="2000" b="1" dirty="0" err="1">
                <a:latin typeface="Arial Rounded MT Bold" pitchFamily="34" charset="0"/>
              </a:rPr>
              <a:t>Sirignano</a:t>
            </a:r>
            <a:r>
              <a:rPr lang="en-IN" sz="2000" b="1" dirty="0">
                <a:latin typeface="Arial Rounded MT Bold" pitchFamily="34" charset="0"/>
              </a:rPr>
              <a:t> et al. 2016]. Due to the large amounts of data from these advertisements, deep learning approaches seem to perform feature extraction for housing prices prediction with good performance [</a:t>
            </a:r>
            <a:r>
              <a:rPr lang="en-IN" sz="2000" b="1" dirty="0" err="1">
                <a:latin typeface="Arial Rounded MT Bold" pitchFamily="34" charset="0"/>
              </a:rPr>
              <a:t>Poursaeed</a:t>
            </a:r>
            <a:r>
              <a:rPr lang="en-IN" sz="2000" b="1" dirty="0">
                <a:latin typeface="Arial Rounded MT Bold" pitchFamily="34" charset="0"/>
              </a:rPr>
              <a:t> et al. 2018]. Statistical models have been a common approach to </a:t>
            </a:r>
            <a:r>
              <a:rPr lang="en-IN" sz="2000" b="1" dirty="0" err="1">
                <a:latin typeface="Arial Rounded MT Bold" pitchFamily="34" charset="0"/>
              </a:rPr>
              <a:t>analyze</a:t>
            </a:r>
            <a:r>
              <a:rPr lang="en-IN" sz="2000" b="1" dirty="0">
                <a:latin typeface="Arial Rounded MT Bold" pitchFamily="34" charset="0"/>
              </a:rPr>
              <a:t> and predict property prices for a long time. In [</a:t>
            </a:r>
            <a:r>
              <a:rPr lang="en-IN" sz="2000" b="1" dirty="0" err="1">
                <a:latin typeface="Arial Rounded MT Bold" pitchFamily="34" charset="0"/>
              </a:rPr>
              <a:t>Fik</a:t>
            </a:r>
            <a:r>
              <a:rPr lang="en-IN" sz="2000" b="1" dirty="0">
                <a:latin typeface="Arial Rounded MT Bold" pitchFamily="34" charset="0"/>
              </a:rPr>
              <a:t> et al. 2003] a study to explain the housing prices variation was conducted by </a:t>
            </a:r>
            <a:r>
              <a:rPr lang="en-IN" sz="2000" b="1" dirty="0" err="1">
                <a:latin typeface="Arial Rounded MT Bold" pitchFamily="34" charset="0"/>
              </a:rPr>
              <a:t>analyzing</a:t>
            </a:r>
            <a:r>
              <a:rPr lang="en-IN" sz="2000" b="1" dirty="0">
                <a:latin typeface="Arial Rounded MT Bold" pitchFamily="34" charset="0"/>
              </a:rPr>
              <a:t> the influence of location features on the property prices. [Goodman and </a:t>
            </a:r>
            <a:r>
              <a:rPr lang="en-IN" sz="2000" b="1" dirty="0" err="1">
                <a:latin typeface="Arial Rounded MT Bold" pitchFamily="34" charset="0"/>
              </a:rPr>
              <a:t>Thibodeau</a:t>
            </a:r>
            <a:r>
              <a:rPr lang="en-IN" sz="2000" b="1" dirty="0">
                <a:latin typeface="Arial Rounded MT Bold" pitchFamily="34" charset="0"/>
              </a:rPr>
              <a:t> 2003] employed hierarchical linear models.</a:t>
            </a:r>
          </a:p>
          <a:p>
            <a:pPr marL="0" indent="0">
              <a:buNone/>
            </a:pPr>
            <a:endParaRPr lang="en-IN" sz="2000" dirty="0"/>
          </a:p>
        </p:txBody>
      </p:sp>
    </p:spTree>
    <p:extLst>
      <p:ext uri="{BB962C8B-B14F-4D97-AF65-F5344CB8AC3E}">
        <p14:creationId xmlns:p14="http://schemas.microsoft.com/office/powerpoint/2010/main" val="166204399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smtClean="0">
                <a:latin typeface="Algerian" pitchFamily="82" charset="0"/>
              </a:rPr>
              <a:t>Tools and Technology</a:t>
            </a:r>
            <a:endParaRPr lang="en-IN" u="sng" dirty="0">
              <a:latin typeface="Algerian" pitchFamily="82" charset="0"/>
            </a:endParaRPr>
          </a:p>
        </p:txBody>
      </p:sp>
      <p:sp>
        <p:nvSpPr>
          <p:cNvPr id="3" name="Content Placeholder 2"/>
          <p:cNvSpPr>
            <a:spLocks noGrp="1"/>
          </p:cNvSpPr>
          <p:nvPr>
            <p:ph idx="1"/>
          </p:nvPr>
        </p:nvSpPr>
        <p:spPr>
          <a:xfrm>
            <a:off x="381000" y="1219200"/>
            <a:ext cx="8229600" cy="4525963"/>
          </a:xfrm>
        </p:spPr>
        <p:txBody>
          <a:bodyPr>
            <a:normAutofit fontScale="92500" lnSpcReduction="10000"/>
          </a:bodyPr>
          <a:lstStyle/>
          <a:p>
            <a:r>
              <a:rPr lang="en-US" dirty="0" smtClean="0">
                <a:latin typeface="Bahnschrift Condensed" pitchFamily="34" charset="0"/>
              </a:rPr>
              <a:t>We use deep learning and python to build this </a:t>
            </a:r>
          </a:p>
          <a:p>
            <a:pPr marL="0" indent="0">
              <a:buNone/>
            </a:pPr>
            <a:r>
              <a:rPr lang="en-US" dirty="0" smtClean="0">
                <a:latin typeface="Bahnschrift Condensed" pitchFamily="34" charset="0"/>
              </a:rPr>
              <a:t>Model</a:t>
            </a:r>
          </a:p>
          <a:p>
            <a:r>
              <a:rPr lang="en-US" dirty="0" smtClean="0">
                <a:latin typeface="Bahnschrift Condensed" pitchFamily="34" charset="0"/>
              </a:rPr>
              <a:t>Python gives us enormous amount of library to build ml model.</a:t>
            </a:r>
          </a:p>
          <a:p>
            <a:r>
              <a:rPr lang="en-US" dirty="0" smtClean="0">
                <a:latin typeface="Bahnschrift Condensed" pitchFamily="34" charset="0"/>
              </a:rPr>
              <a:t>Here we use </a:t>
            </a:r>
            <a:r>
              <a:rPr lang="en-US" dirty="0" err="1" smtClean="0">
                <a:latin typeface="Bahnschrift Condensed" pitchFamily="34" charset="0"/>
              </a:rPr>
              <a:t>jupyter</a:t>
            </a:r>
            <a:r>
              <a:rPr lang="en-US" dirty="0" smtClean="0">
                <a:latin typeface="Bahnschrift Condensed" pitchFamily="34" charset="0"/>
              </a:rPr>
              <a:t> notebook as our idle</a:t>
            </a:r>
          </a:p>
          <a:p>
            <a:r>
              <a:rPr lang="en-US" dirty="0" smtClean="0">
                <a:latin typeface="Bahnschrift Condensed" pitchFamily="34" charset="0"/>
              </a:rPr>
              <a:t>Here we  use </a:t>
            </a:r>
            <a:r>
              <a:rPr lang="en-US" dirty="0" err="1" smtClean="0">
                <a:latin typeface="Bahnschrift Condensed" pitchFamily="34" charset="0"/>
              </a:rPr>
              <a:t>sklearn</a:t>
            </a:r>
            <a:r>
              <a:rPr lang="en-US" dirty="0" smtClean="0">
                <a:latin typeface="Bahnschrift Condensed" pitchFamily="34" charset="0"/>
              </a:rPr>
              <a:t>, pandas, </a:t>
            </a:r>
            <a:r>
              <a:rPr lang="en-US" dirty="0" err="1" smtClean="0">
                <a:latin typeface="Bahnschrift Condensed" pitchFamily="34" charset="0"/>
              </a:rPr>
              <a:t>numpy</a:t>
            </a:r>
            <a:r>
              <a:rPr lang="en-US" dirty="0" smtClean="0">
                <a:latin typeface="Bahnschrift Condensed" pitchFamily="34" charset="0"/>
              </a:rPr>
              <a:t> module to </a:t>
            </a:r>
            <a:r>
              <a:rPr lang="en-US" dirty="0" err="1" smtClean="0">
                <a:latin typeface="Bahnschrift Condensed" pitchFamily="34" charset="0"/>
              </a:rPr>
              <a:t>bulid</a:t>
            </a:r>
            <a:r>
              <a:rPr lang="en-US" dirty="0" smtClean="0">
                <a:latin typeface="Bahnschrift Condensed" pitchFamily="34" charset="0"/>
              </a:rPr>
              <a:t> our model</a:t>
            </a:r>
          </a:p>
          <a:p>
            <a:r>
              <a:rPr lang="en-US" dirty="0" smtClean="0">
                <a:latin typeface="Bahnschrift Condensed" pitchFamily="34" charset="0"/>
              </a:rPr>
              <a:t>Here we use supervised learning and batch learning method to build our model  </a:t>
            </a:r>
            <a:endParaRPr lang="en-IN" dirty="0">
              <a:latin typeface="Bahnschrift Condensed" pitchFamily="34" charset="0"/>
            </a:endParaRPr>
          </a:p>
        </p:txBody>
      </p:sp>
    </p:spTree>
    <p:extLst>
      <p:ext uri="{BB962C8B-B14F-4D97-AF65-F5344CB8AC3E}">
        <p14:creationId xmlns:p14="http://schemas.microsoft.com/office/powerpoint/2010/main" val="22599761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chemeClr val="bg1"/>
                </a:solidFill>
                <a:latin typeface="Algerian" pitchFamily="82" charset="0"/>
              </a:rPr>
              <a:t>Material and Method</a:t>
            </a:r>
            <a:endParaRPr lang="en-IN" dirty="0">
              <a:solidFill>
                <a:schemeClr val="bg1"/>
              </a:solidFill>
              <a:latin typeface="Algerian" pitchFamily="82" charset="0"/>
            </a:endParaRPr>
          </a:p>
        </p:txBody>
      </p:sp>
      <p:sp>
        <p:nvSpPr>
          <p:cNvPr id="3" name="Content Placeholder 2"/>
          <p:cNvSpPr>
            <a:spLocks noGrp="1"/>
          </p:cNvSpPr>
          <p:nvPr>
            <p:ph idx="1"/>
          </p:nvPr>
        </p:nvSpPr>
        <p:spPr>
          <a:xfrm>
            <a:off x="609600" y="1143000"/>
            <a:ext cx="8229600" cy="4953000"/>
          </a:xfrm>
        </p:spPr>
        <p:txBody>
          <a:bodyPr>
            <a:normAutofit lnSpcReduction="10000"/>
          </a:bodyPr>
          <a:lstStyle/>
          <a:p>
            <a:r>
              <a:rPr lang="en-US" dirty="0" smtClean="0">
                <a:solidFill>
                  <a:schemeClr val="bg1"/>
                </a:solidFill>
                <a:latin typeface="Bahnschrift Condensed" pitchFamily="34" charset="0"/>
              </a:rPr>
              <a:t>Data set we  used to take our </a:t>
            </a:r>
            <a:r>
              <a:rPr lang="en-US" dirty="0" err="1" smtClean="0">
                <a:solidFill>
                  <a:schemeClr val="bg1"/>
                </a:solidFill>
                <a:latin typeface="Bahnschrift Condensed" pitchFamily="34" charset="0"/>
              </a:rPr>
              <a:t>csv</a:t>
            </a:r>
            <a:r>
              <a:rPr lang="en-US" dirty="0" smtClean="0">
                <a:solidFill>
                  <a:schemeClr val="bg1"/>
                </a:solidFill>
                <a:latin typeface="Bahnschrift Condensed" pitchFamily="34" charset="0"/>
              </a:rPr>
              <a:t> data and manipulate here.</a:t>
            </a:r>
          </a:p>
          <a:p>
            <a:r>
              <a:rPr lang="en-US" dirty="0" smtClean="0">
                <a:solidFill>
                  <a:schemeClr val="bg1"/>
                </a:solidFill>
                <a:latin typeface="Bahnschrift Condensed" pitchFamily="34" charset="0"/>
              </a:rPr>
              <a:t>We used missing attribute to manipulate our missing data</a:t>
            </a:r>
          </a:p>
          <a:p>
            <a:r>
              <a:rPr lang="en-US" dirty="0" smtClean="0">
                <a:solidFill>
                  <a:schemeClr val="bg1"/>
                </a:solidFill>
                <a:latin typeface="Bahnschrift Condensed" pitchFamily="34" charset="0"/>
              </a:rPr>
              <a:t>We use impute mean/median for missing value function to fill our missing value</a:t>
            </a:r>
          </a:p>
          <a:p>
            <a:r>
              <a:rPr lang="en-US" dirty="0" smtClean="0">
                <a:solidFill>
                  <a:schemeClr val="bg1"/>
                </a:solidFill>
                <a:latin typeface="Bahnschrift Condensed" pitchFamily="34" charset="0"/>
              </a:rPr>
              <a:t>We use random forest regression method to build our model</a:t>
            </a:r>
          </a:p>
          <a:p>
            <a:r>
              <a:rPr lang="en-US" dirty="0" smtClean="0">
                <a:solidFill>
                  <a:schemeClr val="bg1"/>
                </a:solidFill>
                <a:latin typeface="Bahnschrift Condensed" pitchFamily="34" charset="0"/>
              </a:rPr>
              <a:t>To check performance measure of RF we use RMSE (ROOT-MEAN-SQUARE-ERROR</a:t>
            </a:r>
          </a:p>
          <a:p>
            <a:endParaRPr lang="en-IN" dirty="0"/>
          </a:p>
        </p:txBody>
      </p:sp>
    </p:spTree>
    <p:extLst>
      <p:ext uri="{BB962C8B-B14F-4D97-AF65-F5344CB8AC3E}">
        <p14:creationId xmlns:p14="http://schemas.microsoft.com/office/powerpoint/2010/main" val="251746262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u="sng" dirty="0" smtClean="0">
                <a:solidFill>
                  <a:schemeClr val="bg1"/>
                </a:solidFill>
                <a:latin typeface="Algerian" pitchFamily="82" charset="0"/>
              </a:rPr>
              <a:t>Model architecture</a:t>
            </a:r>
            <a:endParaRPr lang="en-IN" u="sng" dirty="0">
              <a:solidFill>
                <a:schemeClr val="bg1"/>
              </a:solidFill>
              <a:latin typeface="Algerian" pitchFamily="82" charset="0"/>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2961" t="20510" r="24012" b="7860"/>
          <a:stretch/>
        </p:blipFill>
        <p:spPr>
          <a:xfrm>
            <a:off x="990600" y="1371600"/>
            <a:ext cx="7620000" cy="3886200"/>
          </a:xfrm>
        </p:spPr>
      </p:pic>
      <p:sp>
        <p:nvSpPr>
          <p:cNvPr id="5" name="TextBox 4"/>
          <p:cNvSpPr txBox="1"/>
          <p:nvPr/>
        </p:nvSpPr>
        <p:spPr>
          <a:xfrm>
            <a:off x="1371600" y="5638800"/>
            <a:ext cx="6629400" cy="923330"/>
          </a:xfrm>
          <a:prstGeom prst="rect">
            <a:avLst/>
          </a:prstGeom>
          <a:noFill/>
        </p:spPr>
        <p:txBody>
          <a:bodyPr wrap="square" rtlCol="0">
            <a:spAutoFit/>
          </a:bodyPr>
          <a:lstStyle/>
          <a:p>
            <a:r>
              <a:rPr lang="en-IN" dirty="0">
                <a:solidFill>
                  <a:schemeClr val="bg1"/>
                </a:solidFill>
                <a:latin typeface="Arial Rounded MT Bold" pitchFamily="34" charset="0"/>
              </a:rPr>
              <a:t>Here F</a:t>
            </a:r>
            <a:r>
              <a:rPr lang="en-IN" baseline="-25000" dirty="0">
                <a:solidFill>
                  <a:schemeClr val="bg1"/>
                </a:solidFill>
                <a:latin typeface="Arial Rounded MT Bold" pitchFamily="34" charset="0"/>
              </a:rPr>
              <a:t>1</a:t>
            </a:r>
            <a:r>
              <a:rPr lang="en-IN" dirty="0">
                <a:solidFill>
                  <a:schemeClr val="bg1"/>
                </a:solidFill>
                <a:latin typeface="Arial Rounded MT Bold" pitchFamily="34" charset="0"/>
              </a:rPr>
              <a:t> ,F</a:t>
            </a:r>
            <a:r>
              <a:rPr lang="en-IN" baseline="-25000" dirty="0">
                <a:solidFill>
                  <a:schemeClr val="bg1"/>
                </a:solidFill>
                <a:latin typeface="Arial Rounded MT Bold" pitchFamily="34" charset="0"/>
              </a:rPr>
              <a:t>2</a:t>
            </a:r>
            <a:r>
              <a:rPr lang="en-IN" dirty="0">
                <a:solidFill>
                  <a:schemeClr val="bg1"/>
                </a:solidFill>
                <a:latin typeface="Arial Rounded MT Bold" pitchFamily="34" charset="0"/>
              </a:rPr>
              <a:t> ……. </a:t>
            </a:r>
            <a:r>
              <a:rPr lang="en-IN" dirty="0" err="1">
                <a:solidFill>
                  <a:schemeClr val="bg1"/>
                </a:solidFill>
                <a:latin typeface="Arial Rounded MT Bold" pitchFamily="34" charset="0"/>
              </a:rPr>
              <a:t>F</a:t>
            </a:r>
            <a:r>
              <a:rPr lang="en-IN" baseline="-25000" dirty="0" err="1">
                <a:solidFill>
                  <a:schemeClr val="bg1"/>
                </a:solidFill>
                <a:latin typeface="Arial Rounded MT Bold" pitchFamily="34" charset="0"/>
              </a:rPr>
              <a:t>n</a:t>
            </a:r>
            <a:r>
              <a:rPr lang="en-IN" dirty="0">
                <a:solidFill>
                  <a:schemeClr val="bg1"/>
                </a:solidFill>
                <a:latin typeface="Arial Rounded MT Bold" pitchFamily="34" charset="0"/>
              </a:rPr>
              <a:t>  are the Feature by which we train our model  we find  the label  </a:t>
            </a:r>
            <a:r>
              <a:rPr lang="en-IN" dirty="0" err="1">
                <a:solidFill>
                  <a:schemeClr val="bg1"/>
                </a:solidFill>
                <a:latin typeface="Arial Rounded MT Bold" pitchFamily="34" charset="0"/>
              </a:rPr>
              <a:t>I,e</a:t>
            </a:r>
            <a:r>
              <a:rPr lang="en-IN" dirty="0">
                <a:solidFill>
                  <a:schemeClr val="bg1"/>
                </a:solidFill>
                <a:latin typeface="Arial Rounded MT Bold" pitchFamily="34" charset="0"/>
              </a:rPr>
              <a:t> predicted price.</a:t>
            </a:r>
          </a:p>
          <a:p>
            <a:endParaRPr lang="en-IN" dirty="0">
              <a:solidFill>
                <a:schemeClr val="bg1"/>
              </a:solidFill>
            </a:endParaRPr>
          </a:p>
        </p:txBody>
      </p:sp>
    </p:spTree>
    <p:extLst>
      <p:ext uri="{BB962C8B-B14F-4D97-AF65-F5344CB8AC3E}">
        <p14:creationId xmlns:p14="http://schemas.microsoft.com/office/powerpoint/2010/main" val="199954896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1152</Words>
  <Application>Microsoft Office PowerPoint</Application>
  <PresentationFormat>On-screen Show (4:3)</PresentationFormat>
  <Paragraphs>111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HOUSE PRICE PREDICTION MODEL (MACHINE LEARNING BASED PYTHON PROJECT) </vt:lpstr>
      <vt:lpstr>CERTIFICATE</vt:lpstr>
      <vt:lpstr>Acknowledgement</vt:lpstr>
      <vt:lpstr>content</vt:lpstr>
      <vt:lpstr>introduction</vt:lpstr>
      <vt:lpstr>RELATED WORK</vt:lpstr>
      <vt:lpstr>Tools and Technology</vt:lpstr>
      <vt:lpstr>Material and Method</vt:lpstr>
      <vt:lpstr>Model architecture</vt:lpstr>
      <vt:lpstr>Project building</vt:lpstr>
      <vt:lpstr>PowerPoint Presentation</vt:lpstr>
      <vt:lpstr>Pros and cons</vt:lpstr>
      <vt:lpstr>PowerPoint Presentation</vt:lpstr>
      <vt:lpstr>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(MACHINE LEARNING BASED PYTHON PROJECT) </dc:title>
  <dc:creator>Saswata</dc:creator>
  <cp:lastModifiedBy>Saswata</cp:lastModifiedBy>
  <cp:revision>15</cp:revision>
  <dcterms:created xsi:type="dcterms:W3CDTF">2006-08-16T00:00:00Z</dcterms:created>
  <dcterms:modified xsi:type="dcterms:W3CDTF">2022-06-18T14:02:48Z</dcterms:modified>
</cp:coreProperties>
</file>