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721F8A-DF7F-4480-BAAE-AF5DCAC37E55}">
  <a:tblStyle styleId="{A1721F8A-DF7F-4480-BAAE-AF5DCAC37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0bd0b1fb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0bd0b1fb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0bd0b1fb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0bd0b1fb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0bd0b1fb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0bd0b1fb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0bd0b1f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0bd0b1f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0bd0b1fb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0bd0b1fb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80c6679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80c6679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80c6679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80c6679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d0011a6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d0011a6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d0011a68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d0011a68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d0011a68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d0011a68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d0011a68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d0011a68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d0011a68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d0011a68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d0011a68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d0011a68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document/9501104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abstract/document/9000185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abstract/document/10252364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2310.0827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5050" y="908200"/>
            <a:ext cx="5652300" cy="22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Probabilistic</a:t>
            </a:r>
            <a:r>
              <a:rPr lang="en" sz="3200"/>
              <a:t> Load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Forecasting Using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Foundational Model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Lag-LLAMA</a:t>
            </a:r>
            <a:endParaRPr b="1"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60250" y="4092125"/>
            <a:ext cx="18171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Group-2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169625" y="17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Zero shot vs </a:t>
            </a:r>
            <a:r>
              <a:rPr b="1" lang="en"/>
              <a:t>Fine-tuning Results </a:t>
            </a:r>
            <a:r>
              <a:rPr b="1" lang="en"/>
              <a:t>(10 points):</a:t>
            </a:r>
            <a:endParaRPr b="1"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28576" l="31412" r="960" t="27715"/>
          <a:stretch/>
        </p:blipFill>
        <p:spPr>
          <a:xfrm>
            <a:off x="511850" y="822425"/>
            <a:ext cx="45910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 rotWithShape="1">
          <a:blip r:embed="rId4">
            <a:alphaModFix/>
          </a:blip>
          <a:srcRect b="30829" l="30768" r="962" t="23612"/>
          <a:stretch/>
        </p:blipFill>
        <p:spPr>
          <a:xfrm>
            <a:off x="511850" y="2949950"/>
            <a:ext cx="4591050" cy="191734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5939500" y="1461750"/>
            <a:ext cx="2220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Zero Shot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948650" y="3595025"/>
            <a:ext cx="2201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7171650" y="2338800"/>
            <a:ext cx="1881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point = 9 min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169625" y="17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Zero shot vs Fine-tuning Results (40points):</a:t>
            </a:r>
            <a:endParaRPr b="1"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38779" l="31250" r="1122" t="23313"/>
          <a:stretch/>
        </p:blipFill>
        <p:spPr>
          <a:xfrm>
            <a:off x="355200" y="978950"/>
            <a:ext cx="59436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 rotWithShape="1">
          <a:blip r:embed="rId4">
            <a:alphaModFix/>
          </a:blip>
          <a:srcRect b="39558" l="30768" r="962" t="22506"/>
          <a:stretch/>
        </p:blipFill>
        <p:spPr>
          <a:xfrm>
            <a:off x="394275" y="2952725"/>
            <a:ext cx="5904525" cy="20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6468200" y="1598775"/>
            <a:ext cx="2220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Zero Shot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477350" y="3661100"/>
            <a:ext cx="2201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262100" y="2466675"/>
            <a:ext cx="1881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point = 9 min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24"/>
          <p:cNvGraphicFramePr/>
          <p:nvPr/>
        </p:nvGraphicFramePr>
        <p:xfrm>
          <a:off x="2134900" y="11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{A1721F8A-DF7F-4480-BAAE-AF5DCAC37E55}</a:tableStyleId>
              </a:tblPr>
              <a:tblGrid>
                <a:gridCol w="1467900"/>
                <a:gridCol w="1467900"/>
                <a:gridCol w="1467900"/>
                <a:gridCol w="1467900"/>
              </a:tblGrid>
              <a:tr h="669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 length(9min)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Finetuneing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 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CRPS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408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Zero-shot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0.1707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0.0605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x10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Zero-shot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0.8879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0.1175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x40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Zero-shot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0.6831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0.1162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Fine-tuned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0.1868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0.0825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x10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Fine-tuned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0.8969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0.1522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x40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Fine-tuned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0.9866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0.1655</a:t>
                      </a:r>
                      <a:endParaRPr b="1" sz="145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24"/>
          <p:cNvSpPr txBox="1"/>
          <p:nvPr/>
        </p:nvSpPr>
        <p:spPr>
          <a:xfrm>
            <a:off x="1361250" y="310625"/>
            <a:ext cx="489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Error Metrics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6 point prediction for hourly data:(Fine tuned)</a:t>
            </a:r>
            <a:endParaRPr sz="2700"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750" y="938125"/>
            <a:ext cx="6646500" cy="25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1422275" y="3724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MSE: 0.8643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CRPS: 0.1535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465950" y="4293850"/>
            <a:ext cx="5901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can say that, When the interval of the data and the prediction length is comparable to the input data time framework, we get better results.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532150" y="3709175"/>
            <a:ext cx="1881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point = 1hour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1760">
                <a:latin typeface="Times New Roman"/>
                <a:ea typeface="Times New Roman"/>
                <a:cs typeface="Times New Roman"/>
                <a:sym typeface="Times New Roman"/>
              </a:rPr>
              <a:t>Limitations and Future Work:</a:t>
            </a:r>
            <a:endParaRPr b="1" sz="1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731075" y="1576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We've noted that fine-tuning the models leads to a decline in model performance and reduces the variance of the predicted load distribution. Therefore, future efforts could focus on exploring improved fine-tuning methods, possibly enhancing the loss function to boost prediction accuracy.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Survey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58750" y="1077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Machine Learning Based Short-Term Load Forecasting for Smart Meter Energy Consumption Data in London Households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chemeClr val="hlink"/>
                </a:solidFill>
                <a:hlinkClick r:id="rId3"/>
              </a:rPr>
              <a:t>https://ieeexplore.ieee.org/document/9501104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275" y="2434300"/>
            <a:ext cx="5342624" cy="22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</a:t>
            </a:r>
            <a:r>
              <a:rPr b="1" lang="en"/>
              <a:t> Survey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96363" y="1021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Short-term Load Forecasting on Smart Meter via Deep Learning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hlink"/>
                </a:solidFill>
                <a:hlinkClick r:id="rId3"/>
              </a:rPr>
              <a:t>https://ieeexplore.ieee.org/abstract/document/9000185</a:t>
            </a:r>
            <a:endParaRPr b="1"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925" y="1830500"/>
            <a:ext cx="5212524" cy="28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108050" y="254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Survey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08050" y="921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Probabilistic Individual Short-Term Load Forecasting Using Conditional Variational Autoencoder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chemeClr val="hlink"/>
                </a:solidFill>
                <a:hlinkClick r:id="rId3"/>
              </a:rPr>
              <a:t>https://ieeexplore.ieee.org/abstract/document/10252364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975" y="2220225"/>
            <a:ext cx="3880077" cy="25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366500" y="1611775"/>
            <a:ext cx="70389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604"/>
              <a:t>Why are we using foundational models like Lag-Lamma?</a:t>
            </a:r>
            <a:endParaRPr b="1" sz="1604"/>
          </a:p>
        </p:txBody>
      </p:sp>
      <p:sp>
        <p:nvSpPr>
          <p:cNvPr id="162" name="Google Shape;162;p17"/>
          <p:cNvSpPr txBox="1"/>
          <p:nvPr/>
        </p:nvSpPr>
        <p:spPr>
          <a:xfrm>
            <a:off x="1366500" y="2109475"/>
            <a:ext cx="72777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foundation model is a machine learning model that is trained on broad data such that it can be applied across a wide range of use cases.Foundation models have transformed artificial intelligence (AI), powering prominent generative AI applications like ChatGPT.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Lag-Llama is the first open-source foundation model for time series forecasting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https://arxiv.org/abs/2310.08278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438275" y="200025"/>
            <a:ext cx="7277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Lag-Llama: Towards Foundation Models for Probabilistic Time Series Forecasting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400" y="1132100"/>
            <a:ext cx="4467923" cy="266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595975" y="3950900"/>
            <a:ext cx="63570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a time series, we depict the tokenization at the timestep t of the value x</a:t>
            </a:r>
            <a:r>
              <a:rPr baseline="-25000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contains lag features constructed using an example set of lag indices L, where each value in the vector is from the past of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(in blue), and F possible temporal covariates (date-time features) constructed from timestamp t (red).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Tokenization: Lag Features</a:t>
            </a:r>
            <a:endParaRPr b="1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31425" y="214975"/>
            <a:ext cx="862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Lag-Llama architecture-2.85million </a:t>
            </a:r>
            <a:r>
              <a:rPr b="1" lang="en"/>
              <a:t>parameter</a:t>
            </a:r>
            <a:r>
              <a:rPr b="1" lang="en"/>
              <a:t> model</a:t>
            </a:r>
            <a:endParaRPr b="1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00" y="1307850"/>
            <a:ext cx="3337407" cy="341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0" y="1535713"/>
            <a:ext cx="1795700" cy="3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004" y="2067813"/>
            <a:ext cx="2134450" cy="3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000" y="2563050"/>
            <a:ext cx="2134450" cy="3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8450" y="2557986"/>
            <a:ext cx="1356768" cy="34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4974000" y="3457450"/>
            <a:ext cx="34695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 = no. of future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ϕ represents the parameters of a par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ametric distribution.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= sub-sample fixed context window size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lang="en"/>
              <a:t>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=neural network 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Training </a:t>
            </a:r>
            <a:endParaRPr b="1" sz="22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168000" y="1068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27 time series datasets</a:t>
            </a:r>
            <a:r>
              <a:rPr b="1" lang="en" sz="1500"/>
              <a:t> </a:t>
            </a:r>
            <a:r>
              <a:rPr lang="en"/>
              <a:t>from several sources across six different semantically grouped domains such as energy, transportation, economics, nature, air quality and cloud operations; each dataset has a different set of characteristics, such as prediction lengths, number of series, lengths of each series, and frequencies were used to train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Pretraining corpus comprises a total of 7, 965 different univariate time series, each of different lengths, when put together, comprising a total of around </a:t>
            </a:r>
            <a:r>
              <a:rPr b="1" lang="en" sz="1500" u="sng"/>
              <a:t>352 millio</a:t>
            </a:r>
            <a:r>
              <a:rPr b="1" lang="en" sz="1600" u="sng"/>
              <a:t>n </a:t>
            </a:r>
            <a:r>
              <a:rPr b="1" lang="en" sz="1400" u="sng"/>
              <a:t>data windows (tokens) </a:t>
            </a:r>
            <a:r>
              <a:rPr lang="en"/>
              <a:t>for the model to train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used a single </a:t>
            </a:r>
            <a:r>
              <a:rPr b="1" lang="en" sz="1400" u="sng"/>
              <a:t>Nvidia Tesla-P100 GPU</a:t>
            </a:r>
            <a:r>
              <a:rPr lang="en" sz="1400"/>
              <a:t> </a:t>
            </a:r>
            <a:r>
              <a:rPr lang="en"/>
              <a:t>with 12 GB of memory, 4 CPU cores, and 24 GB of RAM for training.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17901" l="8010" r="964" t="22761"/>
          <a:stretch/>
        </p:blipFill>
        <p:spPr>
          <a:xfrm>
            <a:off x="502475" y="775225"/>
            <a:ext cx="43212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7116850" y="2242900"/>
            <a:ext cx="1881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point = 9 min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1178775" y="101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Zero shot vs Fine-tuning Results (2 points):</a:t>
            </a:r>
            <a:endParaRPr b="1"/>
          </a:p>
        </p:txBody>
      </p:sp>
      <p:sp>
        <p:nvSpPr>
          <p:cNvPr id="195" name="Google Shape;195;p21"/>
          <p:cNvSpPr txBox="1"/>
          <p:nvPr/>
        </p:nvSpPr>
        <p:spPr>
          <a:xfrm>
            <a:off x="5189175" y="1452600"/>
            <a:ext cx="22200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Zero Shot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303375" y="3540200"/>
            <a:ext cx="2201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4">
            <a:alphaModFix/>
          </a:blip>
          <a:srcRect b="32735" l="30607" r="964" t="23529"/>
          <a:stretch/>
        </p:blipFill>
        <p:spPr>
          <a:xfrm>
            <a:off x="446525" y="2910500"/>
            <a:ext cx="43772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