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65D3B-AABB-4085-809F-50B239F096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47580D-6CF7-4FC3-8C60-35CA3D099E54}">
      <dgm:prSet/>
      <dgm:spPr/>
      <dgm:t>
        <a:bodyPr/>
        <a:lstStyle/>
        <a:p>
          <a:r>
            <a:rPr lang="en-US"/>
            <a:t>Project Overview:</a:t>
          </a:r>
        </a:p>
      </dgm:t>
    </dgm:pt>
    <dgm:pt modelId="{66105FA2-AD76-4D2C-98CD-F85B0AFC82D6}" type="parTrans" cxnId="{4C6A7386-84A7-4E6D-8945-73792245BD77}">
      <dgm:prSet/>
      <dgm:spPr/>
      <dgm:t>
        <a:bodyPr/>
        <a:lstStyle/>
        <a:p>
          <a:endParaRPr lang="en-US"/>
        </a:p>
      </dgm:t>
    </dgm:pt>
    <dgm:pt modelId="{4605DF33-0B02-4BC0-B4E2-2A04AC2F2089}" type="sibTrans" cxnId="{4C6A7386-84A7-4E6D-8945-73792245BD77}">
      <dgm:prSet/>
      <dgm:spPr/>
      <dgm:t>
        <a:bodyPr/>
        <a:lstStyle/>
        <a:p>
          <a:endParaRPr lang="en-US"/>
        </a:p>
      </dgm:t>
    </dgm:pt>
    <dgm:pt modelId="{2A0907C5-42CB-4AD2-8E20-1F83631B8369}">
      <dgm:prSet/>
      <dgm:spPr/>
      <dgm:t>
        <a:bodyPr/>
        <a:lstStyle/>
        <a:p>
          <a:r>
            <a:rPr lang="en-US"/>
            <a:t>Development and implementation of an advanced predictive analytics framework</a:t>
          </a:r>
        </a:p>
      </dgm:t>
    </dgm:pt>
    <dgm:pt modelId="{F1560196-F4CE-4778-8368-A9FEBEA65356}" type="parTrans" cxnId="{41F6FC33-4278-4B9F-9F9D-378C5334D7E6}">
      <dgm:prSet/>
      <dgm:spPr/>
      <dgm:t>
        <a:bodyPr/>
        <a:lstStyle/>
        <a:p>
          <a:endParaRPr lang="en-US"/>
        </a:p>
      </dgm:t>
    </dgm:pt>
    <dgm:pt modelId="{B8DC121E-65E8-4DA7-A587-BA607B5194D6}" type="sibTrans" cxnId="{41F6FC33-4278-4B9F-9F9D-378C5334D7E6}">
      <dgm:prSet/>
      <dgm:spPr/>
      <dgm:t>
        <a:bodyPr/>
        <a:lstStyle/>
        <a:p>
          <a:endParaRPr lang="en-US"/>
        </a:p>
      </dgm:t>
    </dgm:pt>
    <dgm:pt modelId="{17DD6BA1-4642-498F-847C-CA952FB8E4EF}">
      <dgm:prSet/>
      <dgm:spPr/>
      <dgm:t>
        <a:bodyPr/>
        <a:lstStyle/>
        <a:p>
          <a:r>
            <a:rPr lang="en-US"/>
            <a:t>Utilizing Pyspark (Big data tools) and machine learning techniques</a:t>
          </a:r>
        </a:p>
      </dgm:t>
    </dgm:pt>
    <dgm:pt modelId="{9204F9CB-054F-43B2-ACCE-C20BB306A61B}" type="parTrans" cxnId="{9DA5704D-FBEC-4542-8719-7C6A52D27760}">
      <dgm:prSet/>
      <dgm:spPr/>
      <dgm:t>
        <a:bodyPr/>
        <a:lstStyle/>
        <a:p>
          <a:endParaRPr lang="en-US"/>
        </a:p>
      </dgm:t>
    </dgm:pt>
    <dgm:pt modelId="{56CD243A-0DBA-42A1-9E6F-E1F927476D3D}" type="sibTrans" cxnId="{9DA5704D-FBEC-4542-8719-7C6A52D27760}">
      <dgm:prSet/>
      <dgm:spPr/>
      <dgm:t>
        <a:bodyPr/>
        <a:lstStyle/>
        <a:p>
          <a:endParaRPr lang="en-US"/>
        </a:p>
      </dgm:t>
    </dgm:pt>
    <dgm:pt modelId="{DE2410A7-6F2D-41DE-94BF-61D13F95C1C2}">
      <dgm:prSet/>
      <dgm:spPr/>
      <dgm:t>
        <a:bodyPr/>
        <a:lstStyle/>
        <a:p>
          <a:r>
            <a:rPr lang="en-US"/>
            <a:t>Focus on forecasting outcomes of NBA basketball games</a:t>
          </a:r>
        </a:p>
      </dgm:t>
    </dgm:pt>
    <dgm:pt modelId="{3AC58A07-F9D1-4130-8FF8-0A472149CEC1}" type="parTrans" cxnId="{0F3C0964-9D48-4372-B01B-4833AA7BEE21}">
      <dgm:prSet/>
      <dgm:spPr/>
      <dgm:t>
        <a:bodyPr/>
        <a:lstStyle/>
        <a:p>
          <a:endParaRPr lang="en-US"/>
        </a:p>
      </dgm:t>
    </dgm:pt>
    <dgm:pt modelId="{57F718BC-7960-4100-BCDB-F6E7321795E6}" type="sibTrans" cxnId="{0F3C0964-9D48-4372-B01B-4833AA7BEE21}">
      <dgm:prSet/>
      <dgm:spPr/>
      <dgm:t>
        <a:bodyPr/>
        <a:lstStyle/>
        <a:p>
          <a:endParaRPr lang="en-US"/>
        </a:p>
      </dgm:t>
    </dgm:pt>
    <dgm:pt modelId="{4BF1032C-EEA9-448D-ADAE-A8D626C89641}">
      <dgm:prSet/>
      <dgm:spPr/>
      <dgm:t>
        <a:bodyPr/>
        <a:lstStyle/>
        <a:p>
          <a:r>
            <a:rPr lang="en-US"/>
            <a:t>Core Objective:</a:t>
          </a:r>
        </a:p>
      </dgm:t>
    </dgm:pt>
    <dgm:pt modelId="{E5A2E8DD-F583-4344-A2B6-EEAAFEE69EDA}" type="parTrans" cxnId="{6C3287C6-A74D-4BD5-9006-8CCBF4101C56}">
      <dgm:prSet/>
      <dgm:spPr/>
      <dgm:t>
        <a:bodyPr/>
        <a:lstStyle/>
        <a:p>
          <a:endParaRPr lang="en-US"/>
        </a:p>
      </dgm:t>
    </dgm:pt>
    <dgm:pt modelId="{ABB49FE4-F1F1-430C-9078-0F5FD706C6B2}" type="sibTrans" cxnId="{6C3287C6-A74D-4BD5-9006-8CCBF4101C56}">
      <dgm:prSet/>
      <dgm:spPr/>
      <dgm:t>
        <a:bodyPr/>
        <a:lstStyle/>
        <a:p>
          <a:endParaRPr lang="en-US"/>
        </a:p>
      </dgm:t>
    </dgm:pt>
    <dgm:pt modelId="{0B14F791-47A3-4A2E-9BA9-E0A0949C8AE6}">
      <dgm:prSet/>
      <dgm:spPr/>
      <dgm:t>
        <a:bodyPr/>
        <a:lstStyle/>
        <a:p>
          <a:r>
            <a:rPr lang="en-US"/>
            <a:t>Analyze real-time game data to predict outcomes with high accuracy</a:t>
          </a:r>
        </a:p>
      </dgm:t>
    </dgm:pt>
    <dgm:pt modelId="{E648430B-3A22-4C4F-A553-7C8E4983D35C}" type="parTrans" cxnId="{521E0E06-CF88-4000-B457-3EDB27426B04}">
      <dgm:prSet/>
      <dgm:spPr/>
      <dgm:t>
        <a:bodyPr/>
        <a:lstStyle/>
        <a:p>
          <a:endParaRPr lang="en-US"/>
        </a:p>
      </dgm:t>
    </dgm:pt>
    <dgm:pt modelId="{812F644E-D0BC-42D1-87F0-3B8D9982BBEE}" type="sibTrans" cxnId="{521E0E06-CF88-4000-B457-3EDB27426B04}">
      <dgm:prSet/>
      <dgm:spPr/>
      <dgm:t>
        <a:bodyPr/>
        <a:lstStyle/>
        <a:p>
          <a:endParaRPr lang="en-US"/>
        </a:p>
      </dgm:t>
    </dgm:pt>
    <dgm:pt modelId="{3F235E97-DEE0-46F2-8DA7-8645E7E5E886}">
      <dgm:prSet/>
      <dgm:spPr/>
      <dgm:t>
        <a:bodyPr/>
        <a:lstStyle/>
        <a:p>
          <a:r>
            <a:rPr lang="en-US"/>
            <a:t>Data Utilized:</a:t>
          </a:r>
        </a:p>
      </dgm:t>
    </dgm:pt>
    <dgm:pt modelId="{F100C6B1-9121-46B4-9869-E0C2FD5238BD}" type="parTrans" cxnId="{7136554E-20A6-40A6-BF72-C95B82A46A79}">
      <dgm:prSet/>
      <dgm:spPr/>
      <dgm:t>
        <a:bodyPr/>
        <a:lstStyle/>
        <a:p>
          <a:endParaRPr lang="en-US"/>
        </a:p>
      </dgm:t>
    </dgm:pt>
    <dgm:pt modelId="{B3750B57-6212-44B1-A6E9-A74A05799A9C}" type="sibTrans" cxnId="{7136554E-20A6-40A6-BF72-C95B82A46A79}">
      <dgm:prSet/>
      <dgm:spPr/>
      <dgm:t>
        <a:bodyPr/>
        <a:lstStyle/>
        <a:p>
          <a:endParaRPr lang="en-US"/>
        </a:p>
      </dgm:t>
    </dgm:pt>
    <dgm:pt modelId="{36865CD2-CD8F-4C7B-BC25-CB1A10A5522F}">
      <dgm:prSet/>
      <dgm:spPr/>
      <dgm:t>
        <a:bodyPr/>
        <a:lstStyle/>
        <a:p>
          <a:r>
            <a:rPr lang="en-US" dirty="0"/>
            <a:t>Comprehensive dataset including historical game performances, Player statistics, Team dynamics</a:t>
          </a:r>
        </a:p>
      </dgm:t>
    </dgm:pt>
    <dgm:pt modelId="{C61C14DA-D5C7-4838-AB67-91088449ED3C}" type="parTrans" cxnId="{24FBE774-B1BF-42F6-960A-E08B94E5E3BC}">
      <dgm:prSet/>
      <dgm:spPr/>
      <dgm:t>
        <a:bodyPr/>
        <a:lstStyle/>
        <a:p>
          <a:endParaRPr lang="en-US"/>
        </a:p>
      </dgm:t>
    </dgm:pt>
    <dgm:pt modelId="{31465CC2-5685-4B37-B933-FD4AE05422E7}" type="sibTrans" cxnId="{24FBE774-B1BF-42F6-960A-E08B94E5E3BC}">
      <dgm:prSet/>
      <dgm:spPr/>
      <dgm:t>
        <a:bodyPr/>
        <a:lstStyle/>
        <a:p>
          <a:endParaRPr lang="en-US"/>
        </a:p>
      </dgm:t>
    </dgm:pt>
    <dgm:pt modelId="{53216A52-4EC3-4938-B12A-47B8698DC900}">
      <dgm:prSet/>
      <dgm:spPr/>
      <dgm:t>
        <a:bodyPr/>
        <a:lstStyle/>
        <a:p>
          <a:r>
            <a:rPr lang="en-US"/>
            <a:t>Model Development:</a:t>
          </a:r>
        </a:p>
      </dgm:t>
    </dgm:pt>
    <dgm:pt modelId="{9D628B9B-F6D4-46A4-BE6D-7FB11BA3EFB6}" type="parTrans" cxnId="{7AE38EAA-7264-417E-A52D-E2F3968B7B72}">
      <dgm:prSet/>
      <dgm:spPr/>
      <dgm:t>
        <a:bodyPr/>
        <a:lstStyle/>
        <a:p>
          <a:endParaRPr lang="en-US"/>
        </a:p>
      </dgm:t>
    </dgm:pt>
    <dgm:pt modelId="{7394243A-368E-4815-B545-0EE5B5B48C9F}" type="sibTrans" cxnId="{7AE38EAA-7264-417E-A52D-E2F3968B7B72}">
      <dgm:prSet/>
      <dgm:spPr/>
      <dgm:t>
        <a:bodyPr/>
        <a:lstStyle/>
        <a:p>
          <a:endParaRPr lang="en-US"/>
        </a:p>
      </dgm:t>
    </dgm:pt>
    <dgm:pt modelId="{03CD36D5-45CD-4F63-88A8-6395E8782268}">
      <dgm:prSet/>
      <dgm:spPr/>
      <dgm:t>
        <a:bodyPr/>
        <a:lstStyle/>
        <a:p>
          <a:r>
            <a:rPr lang="en-US" dirty="0"/>
            <a:t>Integration of a system for acquiring and processing live streaming data from ongoing NBA matches</a:t>
          </a:r>
        </a:p>
      </dgm:t>
    </dgm:pt>
    <dgm:pt modelId="{36BCB9E9-1E7A-456A-A481-47F113B053D6}" type="parTrans" cxnId="{7EC9CFD4-FE23-42FC-97DF-F4A14C15F084}">
      <dgm:prSet/>
      <dgm:spPr/>
      <dgm:t>
        <a:bodyPr/>
        <a:lstStyle/>
        <a:p>
          <a:endParaRPr lang="en-US"/>
        </a:p>
      </dgm:t>
    </dgm:pt>
    <dgm:pt modelId="{F01CA032-B2FC-4D55-A426-52C579F0FB16}" type="sibTrans" cxnId="{7EC9CFD4-FE23-42FC-97DF-F4A14C15F084}">
      <dgm:prSet/>
      <dgm:spPr/>
      <dgm:t>
        <a:bodyPr/>
        <a:lstStyle/>
        <a:p>
          <a:endParaRPr lang="en-US"/>
        </a:p>
      </dgm:t>
    </dgm:pt>
    <dgm:pt modelId="{12E39D69-A098-4CF1-B9D7-4BFB7A540CA8}">
      <dgm:prSet/>
      <dgm:spPr/>
      <dgm:t>
        <a:bodyPr/>
        <a:lstStyle/>
        <a:p>
          <a:r>
            <a:rPr lang="en-US" dirty="0"/>
            <a:t>Meticulous preprocessing phase to cleanse and format data for compatibility with trained models</a:t>
          </a:r>
        </a:p>
      </dgm:t>
    </dgm:pt>
    <dgm:pt modelId="{B6ACF36F-575E-4101-A2B3-9ED045CCD511}" type="parTrans" cxnId="{111338F7-BE0B-4A7B-A9EA-16987BA04869}">
      <dgm:prSet/>
      <dgm:spPr/>
      <dgm:t>
        <a:bodyPr/>
        <a:lstStyle/>
        <a:p>
          <a:endParaRPr lang="en-US"/>
        </a:p>
      </dgm:t>
    </dgm:pt>
    <dgm:pt modelId="{F49AB7F2-263E-47F1-AED3-7269BFA7824B}" type="sibTrans" cxnId="{111338F7-BE0B-4A7B-A9EA-16987BA04869}">
      <dgm:prSet/>
      <dgm:spPr/>
      <dgm:t>
        <a:bodyPr/>
        <a:lstStyle/>
        <a:p>
          <a:endParaRPr lang="en-US"/>
        </a:p>
      </dgm:t>
    </dgm:pt>
    <dgm:pt modelId="{100974D6-EBF1-4D1A-A591-34D6F2D30FE0}">
      <dgm:prSet/>
      <dgm:spPr/>
      <dgm:t>
        <a:bodyPr/>
        <a:lstStyle/>
        <a:p>
          <a:r>
            <a:rPr lang="en-US"/>
            <a:t>Anticipated Outcome:</a:t>
          </a:r>
        </a:p>
      </dgm:t>
    </dgm:pt>
    <dgm:pt modelId="{2C737F83-ECD6-425C-828A-41A39F2FC7A8}" type="parTrans" cxnId="{68C00BF0-453E-4F2E-B0A4-92F7FE487CC4}">
      <dgm:prSet/>
      <dgm:spPr/>
      <dgm:t>
        <a:bodyPr/>
        <a:lstStyle/>
        <a:p>
          <a:endParaRPr lang="en-US"/>
        </a:p>
      </dgm:t>
    </dgm:pt>
    <dgm:pt modelId="{C107FEDC-4763-4C36-A14E-FE71C3FC3071}" type="sibTrans" cxnId="{68C00BF0-453E-4F2E-B0A4-92F7FE487CC4}">
      <dgm:prSet/>
      <dgm:spPr/>
      <dgm:t>
        <a:bodyPr/>
        <a:lstStyle/>
        <a:p>
          <a:endParaRPr lang="en-US"/>
        </a:p>
      </dgm:t>
    </dgm:pt>
    <dgm:pt modelId="{F746A052-43F1-4589-892D-86BDB8D2C9CB}">
      <dgm:prSet/>
      <dgm:spPr/>
      <dgm:t>
        <a:bodyPr/>
        <a:lstStyle/>
        <a:p>
          <a:r>
            <a:rPr lang="en-US" dirty="0"/>
            <a:t>Establishment of a robust predictive tool</a:t>
          </a:r>
        </a:p>
      </dgm:t>
    </dgm:pt>
    <dgm:pt modelId="{F7FAF9DD-449C-4D28-9024-56C73B54ACB8}" type="parTrans" cxnId="{836D8C56-5B9D-4F6D-B958-E8311A065998}">
      <dgm:prSet/>
      <dgm:spPr/>
      <dgm:t>
        <a:bodyPr/>
        <a:lstStyle/>
        <a:p>
          <a:endParaRPr lang="en-US"/>
        </a:p>
      </dgm:t>
    </dgm:pt>
    <dgm:pt modelId="{D90A944F-208C-4CA5-B57E-AF648321D183}" type="sibTrans" cxnId="{836D8C56-5B9D-4F6D-B958-E8311A065998}">
      <dgm:prSet/>
      <dgm:spPr/>
      <dgm:t>
        <a:bodyPr/>
        <a:lstStyle/>
        <a:p>
          <a:endParaRPr lang="en-US"/>
        </a:p>
      </dgm:t>
    </dgm:pt>
    <dgm:pt modelId="{D02D86D3-C9B4-4E6D-AD03-F10C3DEE3978}">
      <dgm:prSet/>
      <dgm:spPr/>
      <dgm:t>
        <a:bodyPr/>
        <a:lstStyle/>
        <a:p>
          <a:r>
            <a:rPr lang="en-US"/>
            <a:t>Contribution to Industries:</a:t>
          </a:r>
        </a:p>
      </dgm:t>
    </dgm:pt>
    <dgm:pt modelId="{EDC06F8F-E2D3-4587-83F1-9EFBEA52B0EB}" type="parTrans" cxnId="{6FF9DD3F-9792-4512-8915-D35EBD7E0244}">
      <dgm:prSet/>
      <dgm:spPr/>
      <dgm:t>
        <a:bodyPr/>
        <a:lstStyle/>
        <a:p>
          <a:endParaRPr lang="en-US"/>
        </a:p>
      </dgm:t>
    </dgm:pt>
    <dgm:pt modelId="{28184424-21D6-4649-AA99-A39693177D72}" type="sibTrans" cxnId="{6FF9DD3F-9792-4512-8915-D35EBD7E0244}">
      <dgm:prSet/>
      <dgm:spPr/>
      <dgm:t>
        <a:bodyPr/>
        <a:lstStyle/>
        <a:p>
          <a:endParaRPr lang="en-US"/>
        </a:p>
      </dgm:t>
    </dgm:pt>
    <dgm:pt modelId="{ED4FD185-C0D5-477F-85B0-C8597228DAFF}">
      <dgm:prSet/>
      <dgm:spPr/>
      <dgm:t>
        <a:bodyPr/>
        <a:lstStyle/>
        <a:p>
          <a:r>
            <a:rPr lang="en-US"/>
            <a:t>Enhancing decision-making processes for coaches, players, sports analysts, and betting companies</a:t>
          </a:r>
        </a:p>
      </dgm:t>
    </dgm:pt>
    <dgm:pt modelId="{5441739B-AF05-4278-A398-7653BAB2AB8A}" type="parTrans" cxnId="{DEFF915E-7B25-46D8-B3EA-BF06A295DAD9}">
      <dgm:prSet/>
      <dgm:spPr/>
      <dgm:t>
        <a:bodyPr/>
        <a:lstStyle/>
        <a:p>
          <a:endParaRPr lang="en-US"/>
        </a:p>
      </dgm:t>
    </dgm:pt>
    <dgm:pt modelId="{F307C664-BEF4-4ED5-BC77-BB859E6A081F}" type="sibTrans" cxnId="{DEFF915E-7B25-46D8-B3EA-BF06A295DAD9}">
      <dgm:prSet/>
      <dgm:spPr/>
      <dgm:t>
        <a:bodyPr/>
        <a:lstStyle/>
        <a:p>
          <a:endParaRPr lang="en-US"/>
        </a:p>
      </dgm:t>
    </dgm:pt>
    <dgm:pt modelId="{36E1D8F9-CBB9-4D3B-8D73-DCFE2A2F4FD9}">
      <dgm:prSet/>
      <dgm:spPr/>
      <dgm:t>
        <a:bodyPr/>
        <a:lstStyle/>
        <a:p>
          <a:r>
            <a:rPr lang="en-US"/>
            <a:t>Providing insights into probable results of basketball games</a:t>
          </a:r>
          <a:br>
            <a:rPr lang="en-US"/>
          </a:br>
          <a:endParaRPr lang="en-US"/>
        </a:p>
      </dgm:t>
    </dgm:pt>
    <dgm:pt modelId="{6C792D76-815B-45CE-A674-B1D5D25DE653}" type="parTrans" cxnId="{ED002AFA-A4A3-453E-AD08-5DEA84E82690}">
      <dgm:prSet/>
      <dgm:spPr/>
      <dgm:t>
        <a:bodyPr/>
        <a:lstStyle/>
        <a:p>
          <a:endParaRPr lang="en-US"/>
        </a:p>
      </dgm:t>
    </dgm:pt>
    <dgm:pt modelId="{EF99809B-9A9C-4F09-A2EF-B6346937C828}" type="sibTrans" cxnId="{ED002AFA-A4A3-453E-AD08-5DEA84E82690}">
      <dgm:prSet/>
      <dgm:spPr/>
      <dgm:t>
        <a:bodyPr/>
        <a:lstStyle/>
        <a:p>
          <a:endParaRPr lang="en-US"/>
        </a:p>
      </dgm:t>
    </dgm:pt>
    <dgm:pt modelId="{739BECDA-D089-4898-999F-060665407978}">
      <dgm:prSet/>
      <dgm:spPr/>
      <dgm:t>
        <a:bodyPr/>
        <a:lstStyle/>
        <a:p>
          <a:r>
            <a:rPr lang="en-US" dirty="0"/>
            <a:t>Training sophisticated ML models during the model training phase</a:t>
          </a:r>
        </a:p>
      </dgm:t>
    </dgm:pt>
    <dgm:pt modelId="{BD124712-C0B4-44D4-99FF-D2658FAF72EC}" type="parTrans" cxnId="{28470C71-03AB-4922-8736-E27979F3D5AC}">
      <dgm:prSet/>
      <dgm:spPr/>
    </dgm:pt>
    <dgm:pt modelId="{DAD765DB-0FB3-4592-88EA-31F738B14FA8}" type="sibTrans" cxnId="{28470C71-03AB-4922-8736-E27979F3D5AC}">
      <dgm:prSet/>
      <dgm:spPr/>
    </dgm:pt>
    <dgm:pt modelId="{A8D303E6-2736-41B9-8170-3B383079E4C0}" type="pres">
      <dgm:prSet presAssocID="{3D565D3B-AABB-4085-809F-50B239F09608}" presName="linear" presStyleCnt="0">
        <dgm:presLayoutVars>
          <dgm:animLvl val="lvl"/>
          <dgm:resizeHandles val="exact"/>
        </dgm:presLayoutVars>
      </dgm:prSet>
      <dgm:spPr/>
    </dgm:pt>
    <dgm:pt modelId="{42487170-FB5D-4571-BF60-4E3177B001EE}" type="pres">
      <dgm:prSet presAssocID="{9547580D-6CF7-4FC3-8C60-35CA3D099E54}" presName="parentText" presStyleLbl="node1" presStyleIdx="0" presStyleCnt="6">
        <dgm:presLayoutVars>
          <dgm:chMax val="0"/>
          <dgm:bulletEnabled val="1"/>
        </dgm:presLayoutVars>
      </dgm:prSet>
      <dgm:spPr/>
    </dgm:pt>
    <dgm:pt modelId="{49F60122-180D-43B1-B089-49B373A1FD42}" type="pres">
      <dgm:prSet presAssocID="{9547580D-6CF7-4FC3-8C60-35CA3D099E54}" presName="childText" presStyleLbl="revTx" presStyleIdx="0" presStyleCnt="6">
        <dgm:presLayoutVars>
          <dgm:bulletEnabled val="1"/>
        </dgm:presLayoutVars>
      </dgm:prSet>
      <dgm:spPr/>
    </dgm:pt>
    <dgm:pt modelId="{D3FF7954-D40C-4EF2-9768-236BF3685B44}" type="pres">
      <dgm:prSet presAssocID="{4BF1032C-EEA9-448D-ADAE-A8D626C89641}" presName="parentText" presStyleLbl="node1" presStyleIdx="1" presStyleCnt="6">
        <dgm:presLayoutVars>
          <dgm:chMax val="0"/>
          <dgm:bulletEnabled val="1"/>
        </dgm:presLayoutVars>
      </dgm:prSet>
      <dgm:spPr/>
    </dgm:pt>
    <dgm:pt modelId="{DFC94A08-7337-432D-B4BA-3F4011BB8508}" type="pres">
      <dgm:prSet presAssocID="{4BF1032C-EEA9-448D-ADAE-A8D626C89641}" presName="childText" presStyleLbl="revTx" presStyleIdx="1" presStyleCnt="6">
        <dgm:presLayoutVars>
          <dgm:bulletEnabled val="1"/>
        </dgm:presLayoutVars>
      </dgm:prSet>
      <dgm:spPr/>
    </dgm:pt>
    <dgm:pt modelId="{D174C482-7815-4308-84FC-2340ABEC12DE}" type="pres">
      <dgm:prSet presAssocID="{3F235E97-DEE0-46F2-8DA7-8645E7E5E886}" presName="parentText" presStyleLbl="node1" presStyleIdx="2" presStyleCnt="6">
        <dgm:presLayoutVars>
          <dgm:chMax val="0"/>
          <dgm:bulletEnabled val="1"/>
        </dgm:presLayoutVars>
      </dgm:prSet>
      <dgm:spPr/>
    </dgm:pt>
    <dgm:pt modelId="{32E3DAF8-DACF-44BE-B18D-B8B5616F12A3}" type="pres">
      <dgm:prSet presAssocID="{3F235E97-DEE0-46F2-8DA7-8645E7E5E886}" presName="childText" presStyleLbl="revTx" presStyleIdx="2" presStyleCnt="6">
        <dgm:presLayoutVars>
          <dgm:bulletEnabled val="1"/>
        </dgm:presLayoutVars>
      </dgm:prSet>
      <dgm:spPr/>
    </dgm:pt>
    <dgm:pt modelId="{0F9289F2-1817-4F72-A26A-1F6E5FC080A4}" type="pres">
      <dgm:prSet presAssocID="{53216A52-4EC3-4938-B12A-47B8698DC900}" presName="parentText" presStyleLbl="node1" presStyleIdx="3" presStyleCnt="6">
        <dgm:presLayoutVars>
          <dgm:chMax val="0"/>
          <dgm:bulletEnabled val="1"/>
        </dgm:presLayoutVars>
      </dgm:prSet>
      <dgm:spPr/>
    </dgm:pt>
    <dgm:pt modelId="{F3B292BA-2AEF-4408-B40B-325D36C9C51D}" type="pres">
      <dgm:prSet presAssocID="{53216A52-4EC3-4938-B12A-47B8698DC900}" presName="childText" presStyleLbl="revTx" presStyleIdx="3" presStyleCnt="6">
        <dgm:presLayoutVars>
          <dgm:bulletEnabled val="1"/>
        </dgm:presLayoutVars>
      </dgm:prSet>
      <dgm:spPr/>
    </dgm:pt>
    <dgm:pt modelId="{0536FD92-7D90-4040-AF82-3512BDAC7685}" type="pres">
      <dgm:prSet presAssocID="{100974D6-EBF1-4D1A-A591-34D6F2D30FE0}" presName="parentText" presStyleLbl="node1" presStyleIdx="4" presStyleCnt="6">
        <dgm:presLayoutVars>
          <dgm:chMax val="0"/>
          <dgm:bulletEnabled val="1"/>
        </dgm:presLayoutVars>
      </dgm:prSet>
      <dgm:spPr/>
    </dgm:pt>
    <dgm:pt modelId="{6334572C-8789-4821-AFE8-A212D05789D5}" type="pres">
      <dgm:prSet presAssocID="{100974D6-EBF1-4D1A-A591-34D6F2D30FE0}" presName="childText" presStyleLbl="revTx" presStyleIdx="4" presStyleCnt="6">
        <dgm:presLayoutVars>
          <dgm:bulletEnabled val="1"/>
        </dgm:presLayoutVars>
      </dgm:prSet>
      <dgm:spPr/>
    </dgm:pt>
    <dgm:pt modelId="{DA5F80CA-592B-4275-BDEE-9994F9D05695}" type="pres">
      <dgm:prSet presAssocID="{D02D86D3-C9B4-4E6D-AD03-F10C3DEE3978}" presName="parentText" presStyleLbl="node1" presStyleIdx="5" presStyleCnt="6">
        <dgm:presLayoutVars>
          <dgm:chMax val="0"/>
          <dgm:bulletEnabled val="1"/>
        </dgm:presLayoutVars>
      </dgm:prSet>
      <dgm:spPr/>
    </dgm:pt>
    <dgm:pt modelId="{D44187AE-EE8A-4C52-871C-44CCF481FC6B}" type="pres">
      <dgm:prSet presAssocID="{D02D86D3-C9B4-4E6D-AD03-F10C3DEE3978}" presName="childText" presStyleLbl="revTx" presStyleIdx="5" presStyleCnt="6">
        <dgm:presLayoutVars>
          <dgm:bulletEnabled val="1"/>
        </dgm:presLayoutVars>
      </dgm:prSet>
      <dgm:spPr/>
    </dgm:pt>
  </dgm:ptLst>
  <dgm:cxnLst>
    <dgm:cxn modelId="{9F99BC00-5572-4E93-8261-CF64C6FEFE34}" type="presOf" srcId="{36865CD2-CD8F-4C7B-BC25-CB1A10A5522F}" destId="{32E3DAF8-DACF-44BE-B18D-B8B5616F12A3}" srcOrd="0" destOrd="0" presId="urn:microsoft.com/office/officeart/2005/8/layout/vList2"/>
    <dgm:cxn modelId="{521E0E06-CF88-4000-B457-3EDB27426B04}" srcId="{4BF1032C-EEA9-448D-ADAE-A8D626C89641}" destId="{0B14F791-47A3-4A2E-9BA9-E0A0949C8AE6}" srcOrd="0" destOrd="0" parTransId="{E648430B-3A22-4C4F-A553-7C8E4983D35C}" sibTransId="{812F644E-D0BC-42D1-87F0-3B8D9982BBEE}"/>
    <dgm:cxn modelId="{4E2AFE0F-2B4C-4583-9FE9-91BE4F826713}" type="presOf" srcId="{4BF1032C-EEA9-448D-ADAE-A8D626C89641}" destId="{D3FF7954-D40C-4EF2-9768-236BF3685B44}" srcOrd="0" destOrd="0" presId="urn:microsoft.com/office/officeart/2005/8/layout/vList2"/>
    <dgm:cxn modelId="{6F9A1929-2FCD-426A-BBEC-BCB48FCBB01C}" type="presOf" srcId="{3F235E97-DEE0-46F2-8DA7-8645E7E5E886}" destId="{D174C482-7815-4308-84FC-2340ABEC12DE}" srcOrd="0" destOrd="0" presId="urn:microsoft.com/office/officeart/2005/8/layout/vList2"/>
    <dgm:cxn modelId="{41F6FC33-4278-4B9F-9F9D-378C5334D7E6}" srcId="{9547580D-6CF7-4FC3-8C60-35CA3D099E54}" destId="{2A0907C5-42CB-4AD2-8E20-1F83631B8369}" srcOrd="0" destOrd="0" parTransId="{F1560196-F4CE-4778-8368-A9FEBEA65356}" sibTransId="{B8DC121E-65E8-4DA7-A587-BA607B5194D6}"/>
    <dgm:cxn modelId="{947D3D35-5C1E-45DC-9ED3-FD94F016A136}" type="presOf" srcId="{ED4FD185-C0D5-477F-85B0-C8597228DAFF}" destId="{D44187AE-EE8A-4C52-871C-44CCF481FC6B}" srcOrd="0" destOrd="0" presId="urn:microsoft.com/office/officeart/2005/8/layout/vList2"/>
    <dgm:cxn modelId="{8AFE7238-EE62-4348-8D38-A5F2B5BD2D51}" type="presOf" srcId="{03CD36D5-45CD-4F63-88A8-6395E8782268}" destId="{F3B292BA-2AEF-4408-B40B-325D36C9C51D}" srcOrd="0" destOrd="0" presId="urn:microsoft.com/office/officeart/2005/8/layout/vList2"/>
    <dgm:cxn modelId="{6FF9DD3F-9792-4512-8915-D35EBD7E0244}" srcId="{3D565D3B-AABB-4085-809F-50B239F09608}" destId="{D02D86D3-C9B4-4E6D-AD03-F10C3DEE3978}" srcOrd="5" destOrd="0" parTransId="{EDC06F8F-E2D3-4587-83F1-9EFBEA52B0EB}" sibTransId="{28184424-21D6-4649-AA99-A39693177D72}"/>
    <dgm:cxn modelId="{DEFF915E-7B25-46D8-B3EA-BF06A295DAD9}" srcId="{D02D86D3-C9B4-4E6D-AD03-F10C3DEE3978}" destId="{ED4FD185-C0D5-477F-85B0-C8597228DAFF}" srcOrd="0" destOrd="0" parTransId="{5441739B-AF05-4278-A398-7653BAB2AB8A}" sibTransId="{F307C664-BEF4-4ED5-BC77-BB859E6A081F}"/>
    <dgm:cxn modelId="{0F3C0964-9D48-4372-B01B-4833AA7BEE21}" srcId="{9547580D-6CF7-4FC3-8C60-35CA3D099E54}" destId="{DE2410A7-6F2D-41DE-94BF-61D13F95C1C2}" srcOrd="2" destOrd="0" parTransId="{3AC58A07-F9D1-4130-8FF8-0A472149CEC1}" sibTransId="{57F718BC-7960-4100-BCDB-F6E7321795E6}"/>
    <dgm:cxn modelId="{F997B849-D8A1-48F2-A8BF-58A30F748D03}" type="presOf" srcId="{F746A052-43F1-4589-892D-86BDB8D2C9CB}" destId="{6334572C-8789-4821-AFE8-A212D05789D5}" srcOrd="0" destOrd="0" presId="urn:microsoft.com/office/officeart/2005/8/layout/vList2"/>
    <dgm:cxn modelId="{148DD74A-B93B-4E3A-A3EC-6B9BE0F94F73}" type="presOf" srcId="{100974D6-EBF1-4D1A-A591-34D6F2D30FE0}" destId="{0536FD92-7D90-4040-AF82-3512BDAC7685}" srcOrd="0" destOrd="0" presId="urn:microsoft.com/office/officeart/2005/8/layout/vList2"/>
    <dgm:cxn modelId="{9DA5704D-FBEC-4542-8719-7C6A52D27760}" srcId="{9547580D-6CF7-4FC3-8C60-35CA3D099E54}" destId="{17DD6BA1-4642-498F-847C-CA952FB8E4EF}" srcOrd="1" destOrd="0" parTransId="{9204F9CB-054F-43B2-ACCE-C20BB306A61B}" sibTransId="{56CD243A-0DBA-42A1-9E6F-E1F927476D3D}"/>
    <dgm:cxn modelId="{7136554E-20A6-40A6-BF72-C95B82A46A79}" srcId="{3D565D3B-AABB-4085-809F-50B239F09608}" destId="{3F235E97-DEE0-46F2-8DA7-8645E7E5E886}" srcOrd="2" destOrd="0" parTransId="{F100C6B1-9121-46B4-9869-E0C2FD5238BD}" sibTransId="{B3750B57-6212-44B1-A6E9-A74A05799A9C}"/>
    <dgm:cxn modelId="{28470C71-03AB-4922-8736-E27979F3D5AC}" srcId="{53216A52-4EC3-4938-B12A-47B8698DC900}" destId="{739BECDA-D089-4898-999F-060665407978}" srcOrd="2" destOrd="0" parTransId="{BD124712-C0B4-44D4-99FF-D2658FAF72EC}" sibTransId="{DAD765DB-0FB3-4592-88EA-31F738B14FA8}"/>
    <dgm:cxn modelId="{F478C553-1358-4609-9F73-8334AC49D4AB}" type="presOf" srcId="{36E1D8F9-CBB9-4D3B-8D73-DCFE2A2F4FD9}" destId="{D44187AE-EE8A-4C52-871C-44CCF481FC6B}" srcOrd="0" destOrd="1" presId="urn:microsoft.com/office/officeart/2005/8/layout/vList2"/>
    <dgm:cxn modelId="{24FBE774-B1BF-42F6-960A-E08B94E5E3BC}" srcId="{3F235E97-DEE0-46F2-8DA7-8645E7E5E886}" destId="{36865CD2-CD8F-4C7B-BC25-CB1A10A5522F}" srcOrd="0" destOrd="0" parTransId="{C61C14DA-D5C7-4838-AB67-91088449ED3C}" sibTransId="{31465CC2-5685-4B37-B933-FD4AE05422E7}"/>
    <dgm:cxn modelId="{836D8C56-5B9D-4F6D-B958-E8311A065998}" srcId="{100974D6-EBF1-4D1A-A591-34D6F2D30FE0}" destId="{F746A052-43F1-4589-892D-86BDB8D2C9CB}" srcOrd="0" destOrd="0" parTransId="{F7FAF9DD-449C-4D28-9024-56C73B54ACB8}" sibTransId="{D90A944F-208C-4CA5-B57E-AF648321D183}"/>
    <dgm:cxn modelId="{2DF8E157-BC6F-400D-8942-9786BA1DDF1B}" type="presOf" srcId="{2A0907C5-42CB-4AD2-8E20-1F83631B8369}" destId="{49F60122-180D-43B1-B089-49B373A1FD42}" srcOrd="0" destOrd="0" presId="urn:microsoft.com/office/officeart/2005/8/layout/vList2"/>
    <dgm:cxn modelId="{EB59C47A-C36C-4D72-8A5F-8161ACDFF847}" type="presOf" srcId="{D02D86D3-C9B4-4E6D-AD03-F10C3DEE3978}" destId="{DA5F80CA-592B-4275-BDEE-9994F9D05695}" srcOrd="0" destOrd="0" presId="urn:microsoft.com/office/officeart/2005/8/layout/vList2"/>
    <dgm:cxn modelId="{4C6A7386-84A7-4E6D-8945-73792245BD77}" srcId="{3D565D3B-AABB-4085-809F-50B239F09608}" destId="{9547580D-6CF7-4FC3-8C60-35CA3D099E54}" srcOrd="0" destOrd="0" parTransId="{66105FA2-AD76-4D2C-98CD-F85B0AFC82D6}" sibTransId="{4605DF33-0B02-4BC0-B4E2-2A04AC2F2089}"/>
    <dgm:cxn modelId="{37ADD59F-14C9-4649-98AE-64C5AD0AC0B9}" type="presOf" srcId="{3D565D3B-AABB-4085-809F-50B239F09608}" destId="{A8D303E6-2736-41B9-8170-3B383079E4C0}" srcOrd="0" destOrd="0" presId="urn:microsoft.com/office/officeart/2005/8/layout/vList2"/>
    <dgm:cxn modelId="{F87F4CA1-7BCE-4639-9A3C-FE83906079DC}" type="presOf" srcId="{9547580D-6CF7-4FC3-8C60-35CA3D099E54}" destId="{42487170-FB5D-4571-BF60-4E3177B001EE}" srcOrd="0" destOrd="0" presId="urn:microsoft.com/office/officeart/2005/8/layout/vList2"/>
    <dgm:cxn modelId="{7AE38EAA-7264-417E-A52D-E2F3968B7B72}" srcId="{3D565D3B-AABB-4085-809F-50B239F09608}" destId="{53216A52-4EC3-4938-B12A-47B8698DC900}" srcOrd="3" destOrd="0" parTransId="{9D628B9B-F6D4-46A4-BE6D-7FB11BA3EFB6}" sibTransId="{7394243A-368E-4815-B545-0EE5B5B48C9F}"/>
    <dgm:cxn modelId="{97D181AC-9236-4C9B-870C-D7A36711455C}" type="presOf" srcId="{53216A52-4EC3-4938-B12A-47B8698DC900}" destId="{0F9289F2-1817-4F72-A26A-1F6E5FC080A4}" srcOrd="0" destOrd="0" presId="urn:microsoft.com/office/officeart/2005/8/layout/vList2"/>
    <dgm:cxn modelId="{E42C4EAE-0EBD-403E-A1D7-5C24321666E4}" type="presOf" srcId="{0B14F791-47A3-4A2E-9BA9-E0A0949C8AE6}" destId="{DFC94A08-7337-432D-B4BA-3F4011BB8508}" srcOrd="0" destOrd="0" presId="urn:microsoft.com/office/officeart/2005/8/layout/vList2"/>
    <dgm:cxn modelId="{0B26D2C4-14F2-41EC-A971-FA85608206EE}" type="presOf" srcId="{12E39D69-A098-4CF1-B9D7-4BFB7A540CA8}" destId="{F3B292BA-2AEF-4408-B40B-325D36C9C51D}" srcOrd="0" destOrd="1" presId="urn:microsoft.com/office/officeart/2005/8/layout/vList2"/>
    <dgm:cxn modelId="{6C3287C6-A74D-4BD5-9006-8CCBF4101C56}" srcId="{3D565D3B-AABB-4085-809F-50B239F09608}" destId="{4BF1032C-EEA9-448D-ADAE-A8D626C89641}" srcOrd="1" destOrd="0" parTransId="{E5A2E8DD-F583-4344-A2B6-EEAAFEE69EDA}" sibTransId="{ABB49FE4-F1F1-430C-9078-0F5FD706C6B2}"/>
    <dgm:cxn modelId="{7EC9CFD4-FE23-42FC-97DF-F4A14C15F084}" srcId="{53216A52-4EC3-4938-B12A-47B8698DC900}" destId="{03CD36D5-45CD-4F63-88A8-6395E8782268}" srcOrd="0" destOrd="0" parTransId="{36BCB9E9-1E7A-456A-A481-47F113B053D6}" sibTransId="{F01CA032-B2FC-4D55-A426-52C579F0FB16}"/>
    <dgm:cxn modelId="{E37ABFDF-AA51-4512-BBF5-F496C026FFCB}" type="presOf" srcId="{17DD6BA1-4642-498F-847C-CA952FB8E4EF}" destId="{49F60122-180D-43B1-B089-49B373A1FD42}" srcOrd="0" destOrd="1" presId="urn:microsoft.com/office/officeart/2005/8/layout/vList2"/>
    <dgm:cxn modelId="{51FE33E2-EA1D-43CD-A9A5-3A5412F6F618}" type="presOf" srcId="{DE2410A7-6F2D-41DE-94BF-61D13F95C1C2}" destId="{49F60122-180D-43B1-B089-49B373A1FD42}" srcOrd="0" destOrd="2" presId="urn:microsoft.com/office/officeart/2005/8/layout/vList2"/>
    <dgm:cxn modelId="{68C00BF0-453E-4F2E-B0A4-92F7FE487CC4}" srcId="{3D565D3B-AABB-4085-809F-50B239F09608}" destId="{100974D6-EBF1-4D1A-A591-34D6F2D30FE0}" srcOrd="4" destOrd="0" parTransId="{2C737F83-ECD6-425C-828A-41A39F2FC7A8}" sibTransId="{C107FEDC-4763-4C36-A14E-FE71C3FC3071}"/>
    <dgm:cxn modelId="{111338F7-BE0B-4A7B-A9EA-16987BA04869}" srcId="{53216A52-4EC3-4938-B12A-47B8698DC900}" destId="{12E39D69-A098-4CF1-B9D7-4BFB7A540CA8}" srcOrd="1" destOrd="0" parTransId="{B6ACF36F-575E-4101-A2B3-9ED045CCD511}" sibTransId="{F49AB7F2-263E-47F1-AED3-7269BFA7824B}"/>
    <dgm:cxn modelId="{23970FF9-AEA0-4A95-AD6D-D92B6C1C7105}" type="presOf" srcId="{739BECDA-D089-4898-999F-060665407978}" destId="{F3B292BA-2AEF-4408-B40B-325D36C9C51D}" srcOrd="0" destOrd="2" presId="urn:microsoft.com/office/officeart/2005/8/layout/vList2"/>
    <dgm:cxn modelId="{ED002AFA-A4A3-453E-AD08-5DEA84E82690}" srcId="{D02D86D3-C9B4-4E6D-AD03-F10C3DEE3978}" destId="{36E1D8F9-CBB9-4D3B-8D73-DCFE2A2F4FD9}" srcOrd="1" destOrd="0" parTransId="{6C792D76-815B-45CE-A674-B1D5D25DE653}" sibTransId="{EF99809B-9A9C-4F09-A2EF-B6346937C828}"/>
    <dgm:cxn modelId="{C525F7CF-81B1-49C3-B2EA-67BA154B6C55}" type="presParOf" srcId="{A8D303E6-2736-41B9-8170-3B383079E4C0}" destId="{42487170-FB5D-4571-BF60-4E3177B001EE}" srcOrd="0" destOrd="0" presId="urn:microsoft.com/office/officeart/2005/8/layout/vList2"/>
    <dgm:cxn modelId="{1B422889-35CF-4DF1-9AD9-9DD8FC897405}" type="presParOf" srcId="{A8D303E6-2736-41B9-8170-3B383079E4C0}" destId="{49F60122-180D-43B1-B089-49B373A1FD42}" srcOrd="1" destOrd="0" presId="urn:microsoft.com/office/officeart/2005/8/layout/vList2"/>
    <dgm:cxn modelId="{147D90A6-61C3-45DC-B220-4D997526A6E2}" type="presParOf" srcId="{A8D303E6-2736-41B9-8170-3B383079E4C0}" destId="{D3FF7954-D40C-4EF2-9768-236BF3685B44}" srcOrd="2" destOrd="0" presId="urn:microsoft.com/office/officeart/2005/8/layout/vList2"/>
    <dgm:cxn modelId="{58F22EF0-9EA9-4AB8-A281-0FA3CB96114F}" type="presParOf" srcId="{A8D303E6-2736-41B9-8170-3B383079E4C0}" destId="{DFC94A08-7337-432D-B4BA-3F4011BB8508}" srcOrd="3" destOrd="0" presId="urn:microsoft.com/office/officeart/2005/8/layout/vList2"/>
    <dgm:cxn modelId="{C534BA34-2E73-4947-9021-593190B9999A}" type="presParOf" srcId="{A8D303E6-2736-41B9-8170-3B383079E4C0}" destId="{D174C482-7815-4308-84FC-2340ABEC12DE}" srcOrd="4" destOrd="0" presId="urn:microsoft.com/office/officeart/2005/8/layout/vList2"/>
    <dgm:cxn modelId="{5F186727-5820-4A7E-9FE5-BA2FC23B7490}" type="presParOf" srcId="{A8D303E6-2736-41B9-8170-3B383079E4C0}" destId="{32E3DAF8-DACF-44BE-B18D-B8B5616F12A3}" srcOrd="5" destOrd="0" presId="urn:microsoft.com/office/officeart/2005/8/layout/vList2"/>
    <dgm:cxn modelId="{60E95494-3108-493C-9900-9FBF39D1C1DD}" type="presParOf" srcId="{A8D303E6-2736-41B9-8170-3B383079E4C0}" destId="{0F9289F2-1817-4F72-A26A-1F6E5FC080A4}" srcOrd="6" destOrd="0" presId="urn:microsoft.com/office/officeart/2005/8/layout/vList2"/>
    <dgm:cxn modelId="{AC0C2C6D-F96B-4F2A-8B26-E9BA425F41F6}" type="presParOf" srcId="{A8D303E6-2736-41B9-8170-3B383079E4C0}" destId="{F3B292BA-2AEF-4408-B40B-325D36C9C51D}" srcOrd="7" destOrd="0" presId="urn:microsoft.com/office/officeart/2005/8/layout/vList2"/>
    <dgm:cxn modelId="{2DD709A1-7E1D-4E10-8AD4-B1FFFEF2C018}" type="presParOf" srcId="{A8D303E6-2736-41B9-8170-3B383079E4C0}" destId="{0536FD92-7D90-4040-AF82-3512BDAC7685}" srcOrd="8" destOrd="0" presId="urn:microsoft.com/office/officeart/2005/8/layout/vList2"/>
    <dgm:cxn modelId="{E019AA64-883F-4767-8E9D-5A70C0B5B5BD}" type="presParOf" srcId="{A8D303E6-2736-41B9-8170-3B383079E4C0}" destId="{6334572C-8789-4821-AFE8-A212D05789D5}" srcOrd="9" destOrd="0" presId="urn:microsoft.com/office/officeart/2005/8/layout/vList2"/>
    <dgm:cxn modelId="{4C1E2713-7C1E-43EC-B0DD-3AA18FF16E0D}" type="presParOf" srcId="{A8D303E6-2736-41B9-8170-3B383079E4C0}" destId="{DA5F80CA-592B-4275-BDEE-9994F9D05695}" srcOrd="10" destOrd="0" presId="urn:microsoft.com/office/officeart/2005/8/layout/vList2"/>
    <dgm:cxn modelId="{3CAA1311-B213-43CA-BF64-8DB74360C562}" type="presParOf" srcId="{A8D303E6-2736-41B9-8170-3B383079E4C0}" destId="{D44187AE-EE8A-4C52-871C-44CCF481FC6B}"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7170-FB5D-4571-BF60-4E3177B001EE}">
      <dsp:nvSpPr>
        <dsp:cNvPr id="0" name=""/>
        <dsp:cNvSpPr/>
      </dsp:nvSpPr>
      <dsp:spPr>
        <a:xfrm>
          <a:off x="0" y="72869"/>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Project Overview:</a:t>
          </a:r>
        </a:p>
      </dsp:txBody>
      <dsp:txXfrm>
        <a:off x="22246" y="95115"/>
        <a:ext cx="11721174" cy="411223"/>
      </dsp:txXfrm>
    </dsp:sp>
    <dsp:sp modelId="{49F60122-180D-43B1-B089-49B373A1FD42}">
      <dsp:nvSpPr>
        <dsp:cNvPr id="0" name=""/>
        <dsp:cNvSpPr/>
      </dsp:nvSpPr>
      <dsp:spPr>
        <a:xfrm>
          <a:off x="0" y="528584"/>
          <a:ext cx="1176566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Development and implementation of an advanced predictive analytics framework</a:t>
          </a:r>
        </a:p>
        <a:p>
          <a:pPr marL="114300" lvl="1" indent="-114300" algn="l" defTabSz="666750">
            <a:lnSpc>
              <a:spcPct val="90000"/>
            </a:lnSpc>
            <a:spcBef>
              <a:spcPct val="0"/>
            </a:spcBef>
            <a:spcAft>
              <a:spcPct val="20000"/>
            </a:spcAft>
            <a:buChar char="•"/>
          </a:pPr>
          <a:r>
            <a:rPr lang="en-US" sz="1500" kern="1200"/>
            <a:t>Utilizing Pyspark (Big data tools) and machine learning techniques</a:t>
          </a:r>
        </a:p>
        <a:p>
          <a:pPr marL="114300" lvl="1" indent="-114300" algn="l" defTabSz="666750">
            <a:lnSpc>
              <a:spcPct val="90000"/>
            </a:lnSpc>
            <a:spcBef>
              <a:spcPct val="0"/>
            </a:spcBef>
            <a:spcAft>
              <a:spcPct val="20000"/>
            </a:spcAft>
            <a:buChar char="•"/>
          </a:pPr>
          <a:r>
            <a:rPr lang="en-US" sz="1500" kern="1200"/>
            <a:t>Focus on forecasting outcomes of NBA basketball games</a:t>
          </a:r>
        </a:p>
      </dsp:txBody>
      <dsp:txXfrm>
        <a:off x="0" y="528584"/>
        <a:ext cx="11765666" cy="786599"/>
      </dsp:txXfrm>
    </dsp:sp>
    <dsp:sp modelId="{D3FF7954-D40C-4EF2-9768-236BF3685B44}">
      <dsp:nvSpPr>
        <dsp:cNvPr id="0" name=""/>
        <dsp:cNvSpPr/>
      </dsp:nvSpPr>
      <dsp:spPr>
        <a:xfrm>
          <a:off x="0" y="1315184"/>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Core Objective:</a:t>
          </a:r>
        </a:p>
      </dsp:txBody>
      <dsp:txXfrm>
        <a:off x="22246" y="1337430"/>
        <a:ext cx="11721174" cy="411223"/>
      </dsp:txXfrm>
    </dsp:sp>
    <dsp:sp modelId="{DFC94A08-7337-432D-B4BA-3F4011BB8508}">
      <dsp:nvSpPr>
        <dsp:cNvPr id="0" name=""/>
        <dsp:cNvSpPr/>
      </dsp:nvSpPr>
      <dsp:spPr>
        <a:xfrm>
          <a:off x="0" y="1770899"/>
          <a:ext cx="1176566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Analyze real-time game data to predict outcomes with high accuracy</a:t>
          </a:r>
        </a:p>
      </dsp:txBody>
      <dsp:txXfrm>
        <a:off x="0" y="1770899"/>
        <a:ext cx="11765666" cy="314640"/>
      </dsp:txXfrm>
    </dsp:sp>
    <dsp:sp modelId="{D174C482-7815-4308-84FC-2340ABEC12DE}">
      <dsp:nvSpPr>
        <dsp:cNvPr id="0" name=""/>
        <dsp:cNvSpPr/>
      </dsp:nvSpPr>
      <dsp:spPr>
        <a:xfrm>
          <a:off x="0" y="2085539"/>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Utilized:</a:t>
          </a:r>
        </a:p>
      </dsp:txBody>
      <dsp:txXfrm>
        <a:off x="22246" y="2107785"/>
        <a:ext cx="11721174" cy="411223"/>
      </dsp:txXfrm>
    </dsp:sp>
    <dsp:sp modelId="{32E3DAF8-DACF-44BE-B18D-B8B5616F12A3}">
      <dsp:nvSpPr>
        <dsp:cNvPr id="0" name=""/>
        <dsp:cNvSpPr/>
      </dsp:nvSpPr>
      <dsp:spPr>
        <a:xfrm>
          <a:off x="0" y="2541254"/>
          <a:ext cx="1176566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Comprehensive dataset including historical game performances, Player statistics, Team dynamics</a:t>
          </a:r>
        </a:p>
      </dsp:txBody>
      <dsp:txXfrm>
        <a:off x="0" y="2541254"/>
        <a:ext cx="11765666" cy="314640"/>
      </dsp:txXfrm>
    </dsp:sp>
    <dsp:sp modelId="{0F9289F2-1817-4F72-A26A-1F6E5FC080A4}">
      <dsp:nvSpPr>
        <dsp:cNvPr id="0" name=""/>
        <dsp:cNvSpPr/>
      </dsp:nvSpPr>
      <dsp:spPr>
        <a:xfrm>
          <a:off x="0" y="2855894"/>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Model Development:</a:t>
          </a:r>
        </a:p>
      </dsp:txBody>
      <dsp:txXfrm>
        <a:off x="22246" y="2878140"/>
        <a:ext cx="11721174" cy="411223"/>
      </dsp:txXfrm>
    </dsp:sp>
    <dsp:sp modelId="{F3B292BA-2AEF-4408-B40B-325D36C9C51D}">
      <dsp:nvSpPr>
        <dsp:cNvPr id="0" name=""/>
        <dsp:cNvSpPr/>
      </dsp:nvSpPr>
      <dsp:spPr>
        <a:xfrm>
          <a:off x="0" y="3311609"/>
          <a:ext cx="1176566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Integration of a system for acquiring and processing live streaming data from ongoing NBA matches</a:t>
          </a:r>
        </a:p>
        <a:p>
          <a:pPr marL="114300" lvl="1" indent="-114300" algn="l" defTabSz="666750">
            <a:lnSpc>
              <a:spcPct val="90000"/>
            </a:lnSpc>
            <a:spcBef>
              <a:spcPct val="0"/>
            </a:spcBef>
            <a:spcAft>
              <a:spcPct val="20000"/>
            </a:spcAft>
            <a:buChar char="•"/>
          </a:pPr>
          <a:r>
            <a:rPr lang="en-US" sz="1500" kern="1200" dirty="0"/>
            <a:t>Meticulous preprocessing phase to cleanse and format data for compatibility with trained models</a:t>
          </a:r>
        </a:p>
        <a:p>
          <a:pPr marL="114300" lvl="1" indent="-114300" algn="l" defTabSz="666750">
            <a:lnSpc>
              <a:spcPct val="90000"/>
            </a:lnSpc>
            <a:spcBef>
              <a:spcPct val="0"/>
            </a:spcBef>
            <a:spcAft>
              <a:spcPct val="20000"/>
            </a:spcAft>
            <a:buChar char="•"/>
          </a:pPr>
          <a:r>
            <a:rPr lang="en-US" sz="1500" kern="1200" dirty="0"/>
            <a:t>Training sophisticated ML models during the model training phase</a:t>
          </a:r>
        </a:p>
      </dsp:txBody>
      <dsp:txXfrm>
        <a:off x="0" y="3311609"/>
        <a:ext cx="11765666" cy="786599"/>
      </dsp:txXfrm>
    </dsp:sp>
    <dsp:sp modelId="{0536FD92-7D90-4040-AF82-3512BDAC7685}">
      <dsp:nvSpPr>
        <dsp:cNvPr id="0" name=""/>
        <dsp:cNvSpPr/>
      </dsp:nvSpPr>
      <dsp:spPr>
        <a:xfrm>
          <a:off x="0" y="4098209"/>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Anticipated Outcome:</a:t>
          </a:r>
        </a:p>
      </dsp:txBody>
      <dsp:txXfrm>
        <a:off x="22246" y="4120455"/>
        <a:ext cx="11721174" cy="411223"/>
      </dsp:txXfrm>
    </dsp:sp>
    <dsp:sp modelId="{6334572C-8789-4821-AFE8-A212D05789D5}">
      <dsp:nvSpPr>
        <dsp:cNvPr id="0" name=""/>
        <dsp:cNvSpPr/>
      </dsp:nvSpPr>
      <dsp:spPr>
        <a:xfrm>
          <a:off x="0" y="4553924"/>
          <a:ext cx="1176566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Establishment of a robust predictive tool</a:t>
          </a:r>
        </a:p>
      </dsp:txBody>
      <dsp:txXfrm>
        <a:off x="0" y="4553924"/>
        <a:ext cx="11765666" cy="314640"/>
      </dsp:txXfrm>
    </dsp:sp>
    <dsp:sp modelId="{DA5F80CA-592B-4275-BDEE-9994F9D05695}">
      <dsp:nvSpPr>
        <dsp:cNvPr id="0" name=""/>
        <dsp:cNvSpPr/>
      </dsp:nvSpPr>
      <dsp:spPr>
        <a:xfrm>
          <a:off x="0" y="4868564"/>
          <a:ext cx="1176566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Contribution to Industries:</a:t>
          </a:r>
        </a:p>
      </dsp:txBody>
      <dsp:txXfrm>
        <a:off x="22246" y="4890810"/>
        <a:ext cx="11721174" cy="411223"/>
      </dsp:txXfrm>
    </dsp:sp>
    <dsp:sp modelId="{D44187AE-EE8A-4C52-871C-44CCF481FC6B}">
      <dsp:nvSpPr>
        <dsp:cNvPr id="0" name=""/>
        <dsp:cNvSpPr/>
      </dsp:nvSpPr>
      <dsp:spPr>
        <a:xfrm>
          <a:off x="0" y="5324279"/>
          <a:ext cx="11765666"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56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Enhancing decision-making processes for coaches, players, sports analysts, and betting companies</a:t>
          </a:r>
        </a:p>
        <a:p>
          <a:pPr marL="114300" lvl="1" indent="-114300" algn="l" defTabSz="666750">
            <a:lnSpc>
              <a:spcPct val="90000"/>
            </a:lnSpc>
            <a:spcBef>
              <a:spcPct val="0"/>
            </a:spcBef>
            <a:spcAft>
              <a:spcPct val="20000"/>
            </a:spcAft>
            <a:buChar char="•"/>
          </a:pPr>
          <a:r>
            <a:rPr lang="en-US" sz="1500" kern="1200"/>
            <a:t>Providing insights into probable results of basketball games</a:t>
          </a:r>
          <a:br>
            <a:rPr lang="en-US" sz="1500" kern="1200"/>
          </a:br>
          <a:endParaRPr lang="en-US" sz="1500" kern="1200"/>
        </a:p>
      </dsp:txBody>
      <dsp:txXfrm>
        <a:off x="0" y="5324279"/>
        <a:ext cx="11765666" cy="727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D59C-95C9-217B-ACED-1ABC7DFC3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C3AEBD-11D5-F642-537F-8F83FEB18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E517F-5170-70A6-BF60-24D8EDCA6C70}"/>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8FD03334-25E5-D2B0-E7A5-64E3FFB2F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B4270-FB33-76ED-619E-DBC6010104AF}"/>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15424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A6C9-0202-4225-34ED-CA0AEE9BB3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BAD65D-ED23-876A-0CB3-AC36F6901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BA238-8681-CE28-CEAC-9DBFDE9015F4}"/>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23D3BFCE-F468-12C9-3626-FE34CD1F3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A18A4-50E0-6F94-E08D-29973F0912E0}"/>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319180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29471-7996-010B-933D-3C733099F6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1A5E46-3CC6-AE61-99EF-D26CAB5B5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1F215-4ADE-9461-590E-07141B17B628}"/>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712C7EB5-4282-8538-E704-B951395E4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C770E-ED03-A6E9-297F-0825F9A83884}"/>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93689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3B7A-57E2-2622-75EE-E75726966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780366-B8C7-0A63-52CD-72A7926EA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C7EE0-0675-67A2-C57F-3D615DBE9CE5}"/>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F1D39412-2CE2-1155-5C4B-29221E907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977EC-D27E-26F3-6AAF-F094254C2C16}"/>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38908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EC72-C7B2-43C6-B026-459B80C57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65029C-ED23-2716-7CB7-C05DB2E85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672FD-9173-702B-E8D0-6335E79D873B}"/>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D3C21BC5-B524-76BD-F620-140672E04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0541B-B7A9-B60F-FE0F-18787A527853}"/>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191764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4218-CB32-BD60-3829-91A75952F0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11920-3A9F-9008-4195-BA53CB72C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D5605C-E9AC-A3F4-4AE0-91CE16E7E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EF80F0-A45E-C224-8C68-926911F36AF9}"/>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6" name="Footer Placeholder 5">
            <a:extLst>
              <a:ext uri="{FF2B5EF4-FFF2-40B4-BE49-F238E27FC236}">
                <a16:creationId xmlns:a16="http://schemas.microsoft.com/office/drawing/2014/main" id="{109807CC-B051-16B4-717D-D47958F54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60AF9-2EAF-A42D-E412-020889FFEDE8}"/>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55522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86E2-4B6C-46B4-836A-813FDA671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5D3255-2B43-0A8F-410D-0B26EAE88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5BE7C6-C6AA-6221-6D99-02D488C8F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87B0C2-B7AE-6E30-BDB1-D46BE0140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1D0A9-AB66-1D94-FAB5-E243EC210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162DF7-26F0-B0AC-91A3-1CF91B8551A6}"/>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8" name="Footer Placeholder 7">
            <a:extLst>
              <a:ext uri="{FF2B5EF4-FFF2-40B4-BE49-F238E27FC236}">
                <a16:creationId xmlns:a16="http://schemas.microsoft.com/office/drawing/2014/main" id="{D4A3E9F4-BC6F-2212-D5EB-0FABFA1DB3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CE70A0-B7DD-9F52-3D86-6170473EAB03}"/>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220678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7625-D5A8-C548-938E-0A75D57A33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DF2A13-D167-41EF-F5A0-38D45B0FFC61}"/>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4" name="Footer Placeholder 3">
            <a:extLst>
              <a:ext uri="{FF2B5EF4-FFF2-40B4-BE49-F238E27FC236}">
                <a16:creationId xmlns:a16="http://schemas.microsoft.com/office/drawing/2014/main" id="{929B2438-00F3-8344-C1AA-A8C06B0CF2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DCD8A6-9860-107E-7C15-5AE23E341CC4}"/>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4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B09F0-E1FC-0EFC-525D-AD748C5CE074}"/>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3" name="Footer Placeholder 2">
            <a:extLst>
              <a:ext uri="{FF2B5EF4-FFF2-40B4-BE49-F238E27FC236}">
                <a16:creationId xmlns:a16="http://schemas.microsoft.com/office/drawing/2014/main" id="{71B4B532-CC2D-C42E-2749-C3CE23EB86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6AAC65-C5F5-6105-76E2-678E87804789}"/>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197344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3687-10B3-D91C-DE2A-965C683F2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922E1B-C440-9B3D-6D56-23CAAE6B6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9152CC-96A8-3DE5-6587-4383F9F83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44B47-5DB5-3DB3-C3A2-0574F2A00A70}"/>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6" name="Footer Placeholder 5">
            <a:extLst>
              <a:ext uri="{FF2B5EF4-FFF2-40B4-BE49-F238E27FC236}">
                <a16:creationId xmlns:a16="http://schemas.microsoft.com/office/drawing/2014/main" id="{8927F850-5E5E-BB0B-961C-845C1E33C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A16F1-4309-5160-2C68-4F19FD27D523}"/>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54347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BFD7-0F0E-5753-A026-919E9CCDD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447045-44FE-A0A0-F6A4-A7FA23E2F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0AF0E6-A1F7-D27D-505E-BD46B2139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76CD4-1B34-C948-FC20-5EE10A4BAFD4}"/>
              </a:ext>
            </a:extLst>
          </p:cNvPr>
          <p:cNvSpPr>
            <a:spLocks noGrp="1"/>
          </p:cNvSpPr>
          <p:nvPr>
            <p:ph type="dt" sz="half" idx="10"/>
          </p:nvPr>
        </p:nvSpPr>
        <p:spPr/>
        <p:txBody>
          <a:bodyPr/>
          <a:lstStyle/>
          <a:p>
            <a:fld id="{51DD103C-D3C2-43FD-91D6-E081A0A88480}" type="datetimeFigureOut">
              <a:rPr lang="en-IN" smtClean="0"/>
              <a:t>11-03-2024</a:t>
            </a:fld>
            <a:endParaRPr lang="en-IN"/>
          </a:p>
        </p:txBody>
      </p:sp>
      <p:sp>
        <p:nvSpPr>
          <p:cNvPr id="6" name="Footer Placeholder 5">
            <a:extLst>
              <a:ext uri="{FF2B5EF4-FFF2-40B4-BE49-F238E27FC236}">
                <a16:creationId xmlns:a16="http://schemas.microsoft.com/office/drawing/2014/main" id="{966DC32E-8400-B8A9-3FA7-CF8145E00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9702D-E579-5E9E-456C-51EC85EDB076}"/>
              </a:ext>
            </a:extLst>
          </p:cNvPr>
          <p:cNvSpPr>
            <a:spLocks noGrp="1"/>
          </p:cNvSpPr>
          <p:nvPr>
            <p:ph type="sldNum" sz="quarter" idx="12"/>
          </p:nvPr>
        </p:nvSpPr>
        <p:spPr/>
        <p:txBody>
          <a:bodyPr/>
          <a:lstStyle/>
          <a:p>
            <a:fld id="{2516C540-DEBD-4D1D-8DF4-A4B7A3B02849}" type="slidenum">
              <a:rPr lang="en-IN" smtClean="0"/>
              <a:t>‹#›</a:t>
            </a:fld>
            <a:endParaRPr lang="en-IN"/>
          </a:p>
        </p:txBody>
      </p:sp>
    </p:spTree>
    <p:extLst>
      <p:ext uri="{BB962C8B-B14F-4D97-AF65-F5344CB8AC3E}">
        <p14:creationId xmlns:p14="http://schemas.microsoft.com/office/powerpoint/2010/main" val="202110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154E2-E6ED-9B31-1C85-BF12C999D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466AB-8CAF-39AD-38E8-5DB0A75BD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ABF0E-C55C-BA03-88D4-3F1402BAB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D103C-D3C2-43FD-91D6-E081A0A88480}" type="datetimeFigureOut">
              <a:rPr lang="en-IN" smtClean="0"/>
              <a:t>11-03-2024</a:t>
            </a:fld>
            <a:endParaRPr lang="en-IN"/>
          </a:p>
        </p:txBody>
      </p:sp>
      <p:sp>
        <p:nvSpPr>
          <p:cNvPr id="5" name="Footer Placeholder 4">
            <a:extLst>
              <a:ext uri="{FF2B5EF4-FFF2-40B4-BE49-F238E27FC236}">
                <a16:creationId xmlns:a16="http://schemas.microsoft.com/office/drawing/2014/main" id="{A50B2C0B-FAAE-25A8-64E0-847B96C8D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C7BD6F-591A-857A-1582-C38AA4892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6C540-DEBD-4D1D-8DF4-A4B7A3B02849}" type="slidenum">
              <a:rPr lang="en-IN" smtClean="0"/>
              <a:t>‹#›</a:t>
            </a:fld>
            <a:endParaRPr lang="en-IN"/>
          </a:p>
        </p:txBody>
      </p:sp>
    </p:spTree>
    <p:extLst>
      <p:ext uri="{BB962C8B-B14F-4D97-AF65-F5344CB8AC3E}">
        <p14:creationId xmlns:p14="http://schemas.microsoft.com/office/powerpoint/2010/main" val="394718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3846-248C-3DE9-20A8-331F3653B095}"/>
              </a:ext>
            </a:extLst>
          </p:cNvPr>
          <p:cNvSpPr>
            <a:spLocks noGrp="1"/>
          </p:cNvSpPr>
          <p:nvPr>
            <p:ph type="ctrTitle"/>
          </p:nvPr>
        </p:nvSpPr>
        <p:spPr>
          <a:xfrm>
            <a:off x="4657165" y="348028"/>
            <a:ext cx="7534835" cy="847165"/>
          </a:xfrm>
        </p:spPr>
        <p:txBody>
          <a:bodyPr>
            <a:noAutofit/>
          </a:bodyPr>
          <a:lstStyle/>
          <a:p>
            <a:pPr algn="just"/>
            <a:r>
              <a:rPr lang="en-US" sz="3200" dirty="0">
                <a:latin typeface="Times New Roman" panose="02020603050405020304" pitchFamily="18" charset="0"/>
                <a:cs typeface="Times New Roman" panose="02020603050405020304" pitchFamily="18" charset="0"/>
              </a:rPr>
              <a:t>Data 603 Platforms for Big Data Processing</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C5E94D-B806-9319-A792-2227A7DF75FE}"/>
              </a:ext>
            </a:extLst>
          </p:cNvPr>
          <p:cNvSpPr>
            <a:spLocks noGrp="1"/>
          </p:cNvSpPr>
          <p:nvPr>
            <p:ph type="subTitle" idx="1"/>
          </p:nvPr>
        </p:nvSpPr>
        <p:spPr>
          <a:xfrm>
            <a:off x="977153" y="4791457"/>
            <a:ext cx="9144000" cy="1655762"/>
          </a:xfrm>
        </p:spPr>
        <p:txBody>
          <a:bodyPr/>
          <a:lstStyle/>
          <a:p>
            <a:pPr algn="l"/>
            <a:r>
              <a:rPr lang="en-US" dirty="0">
                <a:latin typeface="Times New Roman" panose="02020603050405020304" pitchFamily="18" charset="0"/>
                <a:cs typeface="Times New Roman" panose="02020603050405020304" pitchFamily="18" charset="0"/>
              </a:rPr>
              <a:t>Students:</a:t>
            </a:r>
          </a:p>
          <a:p>
            <a:pPr algn="l"/>
            <a:r>
              <a:rPr lang="en-US" dirty="0">
                <a:latin typeface="Times New Roman" panose="02020603050405020304" pitchFamily="18" charset="0"/>
                <a:cs typeface="Times New Roman" panose="02020603050405020304" pitchFamily="18" charset="0"/>
              </a:rPr>
              <a:t>Bharath Kumar</a:t>
            </a:r>
          </a:p>
          <a:p>
            <a:pPr algn="l"/>
            <a:r>
              <a:rPr lang="en-US" dirty="0">
                <a:latin typeface="Times New Roman" panose="02020603050405020304" pitchFamily="18" charset="0"/>
                <a:cs typeface="Times New Roman" panose="02020603050405020304" pitchFamily="18" charset="0"/>
              </a:rPr>
              <a:t>Satheesh Meadi</a:t>
            </a:r>
          </a:p>
        </p:txBody>
      </p:sp>
      <p:pic>
        <p:nvPicPr>
          <p:cNvPr id="4" name="Picture 2" descr="Image result for umbc">
            <a:extLst>
              <a:ext uri="{FF2B5EF4-FFF2-40B4-BE49-F238E27FC236}">
                <a16:creationId xmlns:a16="http://schemas.microsoft.com/office/drawing/2014/main" id="{08807697-9B50-12B8-840E-019E99231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5" y="223924"/>
            <a:ext cx="4191000" cy="1095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D6270B-1B29-ADDD-B876-DC2F865F6325}"/>
              </a:ext>
            </a:extLst>
          </p:cNvPr>
          <p:cNvSpPr txBox="1"/>
          <p:nvPr/>
        </p:nvSpPr>
        <p:spPr>
          <a:xfrm>
            <a:off x="654424" y="1842247"/>
            <a:ext cx="9314330" cy="1815882"/>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Title: Dribble, Predict, Win: Leveraging </a:t>
            </a:r>
            <a:r>
              <a:rPr lang="en-IN" sz="2800" dirty="0" err="1">
                <a:latin typeface="Times New Roman" panose="02020603050405020304" pitchFamily="18" charset="0"/>
                <a:cs typeface="Times New Roman" panose="02020603050405020304" pitchFamily="18" charset="0"/>
              </a:rPr>
              <a:t>PySpark</a:t>
            </a:r>
            <a:r>
              <a:rPr lang="en-IN" sz="2800" dirty="0">
                <a:latin typeface="Times New Roman" panose="02020603050405020304" pitchFamily="18" charset="0"/>
                <a:cs typeface="Times New Roman" panose="02020603050405020304" pitchFamily="18" charset="0"/>
              </a:rPr>
              <a:t> &amp; ML for Real-Time NBA Game Forecasts</a:t>
            </a:r>
          </a:p>
          <a:p>
            <a:pPr algn="ct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7C36FE2-A6EB-4A77-AD05-D3AEE67EF92A}"/>
              </a:ext>
            </a:extLst>
          </p:cNvPr>
          <p:cNvSpPr txBox="1"/>
          <p:nvPr/>
        </p:nvSpPr>
        <p:spPr>
          <a:xfrm>
            <a:off x="977153" y="3765578"/>
            <a:ext cx="467061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Under the Professor: Haritha Yanam</a:t>
            </a:r>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DA96DE-54A2-1A69-B7CC-C71BD415D661}"/>
              </a:ext>
            </a:extLst>
          </p:cNvPr>
          <p:cNvPicPr>
            <a:picLocks noChangeAspect="1"/>
          </p:cNvPicPr>
          <p:nvPr/>
        </p:nvPicPr>
        <p:blipFill>
          <a:blip r:embed="rId3"/>
          <a:stretch>
            <a:fillRect/>
          </a:stretch>
        </p:blipFill>
        <p:spPr>
          <a:xfrm>
            <a:off x="8059273" y="2504721"/>
            <a:ext cx="3600924" cy="3600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139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BA1D-6231-2802-B38F-71AEEF1EBA37}"/>
              </a:ext>
            </a:extLst>
          </p:cNvPr>
          <p:cNvSpPr>
            <a:spLocks noGrp="1"/>
          </p:cNvSpPr>
          <p:nvPr>
            <p:ph type="title"/>
          </p:nvPr>
        </p:nvSpPr>
        <p:spPr>
          <a:xfrm>
            <a:off x="672353" y="1165412"/>
            <a:ext cx="10833847" cy="4957482"/>
          </a:xfrm>
        </p:spPr>
        <p:txBody>
          <a:bodyPr>
            <a:normAutofit/>
          </a:bodyPr>
          <a:lstStyle/>
          <a:p>
            <a:pPr algn="just"/>
            <a:r>
              <a:rPr lang="en-IN" sz="2000" dirty="0">
                <a:latin typeface="Times New Roman" panose="02020603050405020304" pitchFamily="18" charset="0"/>
                <a:cs typeface="Times New Roman" panose="02020603050405020304" pitchFamily="18" charset="0"/>
              </a:rPr>
              <a:t>	This project proposes the development and implementation of an advanced predictive analytics framework, utilizing </a:t>
            </a:r>
            <a:r>
              <a:rPr lang="en-IN" sz="2000" dirty="0" err="1">
                <a:latin typeface="Times New Roman" panose="02020603050405020304" pitchFamily="18" charset="0"/>
                <a:cs typeface="Times New Roman" panose="02020603050405020304" pitchFamily="18" charset="0"/>
              </a:rPr>
              <a:t>Pyspark</a:t>
            </a:r>
            <a:r>
              <a:rPr lang="en-IN" sz="2000" dirty="0">
                <a:latin typeface="Times New Roman" panose="02020603050405020304" pitchFamily="18" charset="0"/>
                <a:cs typeface="Times New Roman" panose="02020603050405020304" pitchFamily="18" charset="0"/>
              </a:rPr>
              <a:t>(Big data tools) and machine learning (ML) techniques, to forecast the outcomes of NBA basketball games. The initiative aims to leverage a comprehensive dataset encompassing historical game performances, player statistics, and team dynamics to train sophisticated ML models. Following the model training phase, the project will integrate a system for acquiring and processing live streaming data from ongoing NBA matches. This involves a meticulous preprocessing phase to cleanse and format the data, ensuring its compatibility with the trained models.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The core objective is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real-time game data to predict game outcomes with a high degree of accuracy, thereby contributing to the fields of sports analytics and betting industries. The anticipated outcome of the project includes the establishment of a robust predictive tool that enhances decision-making processes for coaches, players, sports analysts, and betting companies by providing insights into the probable results of basketball games. This </a:t>
            </a:r>
            <a:r>
              <a:rPr lang="en-IN" sz="2000" dirty="0" err="1">
                <a:latin typeface="Times New Roman" panose="02020603050405020304" pitchFamily="18" charset="0"/>
                <a:cs typeface="Times New Roman" panose="02020603050405020304" pitchFamily="18" charset="0"/>
              </a:rPr>
              <a:t>endeavor</a:t>
            </a:r>
            <a:r>
              <a:rPr lang="en-IN" sz="2000" dirty="0">
                <a:latin typeface="Times New Roman" panose="02020603050405020304" pitchFamily="18" charset="0"/>
                <a:cs typeface="Times New Roman" panose="02020603050405020304" pitchFamily="18" charset="0"/>
              </a:rPr>
              <a:t> not only advances the application of machine learning in sports analytics but also paves the way for future research and development in real-time sports data analysis and prediction.</a:t>
            </a:r>
          </a:p>
        </p:txBody>
      </p:sp>
      <p:sp>
        <p:nvSpPr>
          <p:cNvPr id="7" name="Title 1">
            <a:extLst>
              <a:ext uri="{FF2B5EF4-FFF2-40B4-BE49-F238E27FC236}">
                <a16:creationId xmlns:a16="http://schemas.microsoft.com/office/drawing/2014/main" id="{BA4F26E5-A170-DF2A-0BFC-DBCA0A46AABC}"/>
              </a:ext>
            </a:extLst>
          </p:cNvPr>
          <p:cNvSpPr txBox="1">
            <a:spLocks/>
          </p:cNvSpPr>
          <p:nvPr/>
        </p:nvSpPr>
        <p:spPr>
          <a:xfrm>
            <a:off x="990600" y="347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Times New Roman" panose="02020603050405020304" pitchFamily="18" charset="0"/>
                <a:cs typeface="Times New Roman" panose="02020603050405020304" pitchFamily="18" charset="0"/>
              </a:rPr>
              <a:t>Proposal:</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68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067725C-E7ED-3AB2-23D6-78FEC357A902}"/>
              </a:ext>
            </a:extLst>
          </p:cNvPr>
          <p:cNvGraphicFramePr/>
          <p:nvPr>
            <p:extLst>
              <p:ext uri="{D42A27DB-BD31-4B8C-83A1-F6EECF244321}">
                <p14:modId xmlns:p14="http://schemas.microsoft.com/office/powerpoint/2010/main" val="572792534"/>
              </p:ext>
            </p:extLst>
          </p:nvPr>
        </p:nvGraphicFramePr>
        <p:xfrm>
          <a:off x="225706" y="266218"/>
          <a:ext cx="11765666" cy="612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73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389</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Data 603 Platforms for Big Data Processing</vt:lpstr>
      <vt:lpstr> This project proposes the development and implementation of an advanced predictive analytics framework, utilizing Pyspark(Big data tools) and machine learning (ML) techniques, to forecast the outcomes of NBA basketball games. The initiative aims to leverage a comprehensive dataset encompassing historical game performances, player statistics, and team dynamics to train sophisticated ML models. Following the model training phase, the project will integrate a system for acquiring and processing live streaming data from ongoing NBA matches. This involves a meticulous preprocessing phase to cleanse and format the data, ensuring its compatibility with the trained models.     The core objective is to analyze real-time game data to predict game outcomes with a high degree of accuracy, thereby contributing to the fields of sports analytics and betting industries. The anticipated outcome of the project includes the establishment of a robust predictive tool that enhances decision-making processes for coaches, players, sports analysts, and betting companies by providing insights into the probable results of basketball games. This endeavor not only advances the application of machine learning in sports analytics but also paves the way for future research and development in real-time sports data analysis and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Platforms for Big Data Processing</dc:title>
  <dc:creator>M. Satheesh</dc:creator>
  <cp:lastModifiedBy>Bharath Kumar Swargam</cp:lastModifiedBy>
  <cp:revision>3</cp:revision>
  <dcterms:created xsi:type="dcterms:W3CDTF">2024-03-11T19:44:49Z</dcterms:created>
  <dcterms:modified xsi:type="dcterms:W3CDTF">2024-03-12T00:24:36Z</dcterms:modified>
</cp:coreProperties>
</file>