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Preet\OneDrive\Desktop\IBM%20project%202.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c:style val="2"/>
  <c:pivotSource>
    <c:name>[IBM project 2.xlsx]Pivot table!PivotTable2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manualLayout>
          <c:xMode val="edge"/>
          <c:yMode val="edge"/>
          <c:x val="0.26891826583054451"/>
          <c:y val="0.17331410003154521"/>
        </c:manualLayout>
      </c:layout>
      <c:overlay val="1"/>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1"/>
        <c:ser>
          <c:idx val="0"/>
          <c:order val="0"/>
          <c:tx>
            <c:strRef>
              <c:f>'Pivot table'!$B$3:$B$4</c:f>
              <c:strCache>
                <c:ptCount val="1"/>
                <c:pt idx="0">
                  <c:v>HIGH</c:v>
                </c:pt>
              </c:strCache>
            </c:strRef>
          </c:tx>
          <c:spPr>
            <a:solidFill>
              <a:schemeClr val="accent1"/>
            </a:solidFill>
            <a:ln>
              <a:noFill/>
            </a:ln>
            <a:effectLst/>
          </c:spPr>
          <c:invertIfNegative val="1"/>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table'!$B$5:$B$15</c:f>
              <c:numCache>
                <c:formatCode>General</c:formatCode>
                <c:ptCount val="10"/>
                <c:pt idx="0">
                  <c:v>8</c:v>
                </c:pt>
                <c:pt idx="1">
                  <c:v>7</c:v>
                </c:pt>
                <c:pt idx="2">
                  <c:v>15</c:v>
                </c:pt>
                <c:pt idx="3">
                  <c:v>10</c:v>
                </c:pt>
                <c:pt idx="4">
                  <c:v>9</c:v>
                </c:pt>
                <c:pt idx="5">
                  <c:v>14</c:v>
                </c:pt>
                <c:pt idx="6">
                  <c:v>14</c:v>
                </c:pt>
                <c:pt idx="7">
                  <c:v>19</c:v>
                </c:pt>
                <c:pt idx="8">
                  <c:v>10</c:v>
                </c:pt>
                <c:pt idx="9">
                  <c:v>11</c:v>
                </c:pt>
              </c:numCache>
            </c:numRef>
          </c:val>
          <c:extLst>
            <c:ext xmlns:c14="http://schemas.microsoft.com/office/drawing/2007/8/2/chart" uri="{6F2FDCE9-48DA-4B69-8628-5D25D57E5C99}">
              <c14:invertSolidFillFmt>
                <c14:spPr xmlns:c14="http://schemas.microsoft.com/office/drawing/2007/8/2/chart">
                  <a:solidFill>
                    <a:srgbClr val="FFFFFF"/>
                  </a:solidFill>
                  <a:ln>
                    <a:noFill/>
                  </a:ln>
                  <a:effectLst/>
                </c14:spPr>
              </c14:invertSolidFillFmt>
            </c:ext>
            <c:ext xmlns:c16="http://schemas.microsoft.com/office/drawing/2014/chart" uri="{C3380CC4-5D6E-409C-BE32-E72D297353CC}">
              <c16:uniqueId val="{00000000-7F26-4827-8A76-E517AAD34B4B}"/>
            </c:ext>
          </c:extLst>
        </c:ser>
        <c:ser>
          <c:idx val="1"/>
          <c:order val="1"/>
          <c:tx>
            <c:strRef>
              <c:f>'Pivot table'!$C$3:$C$4</c:f>
              <c:strCache>
                <c:ptCount val="1"/>
                <c:pt idx="0">
                  <c:v>LOW</c:v>
                </c:pt>
              </c:strCache>
            </c:strRef>
          </c:tx>
          <c:spPr>
            <a:solidFill>
              <a:schemeClr val="accent2"/>
            </a:solidFill>
            <a:ln>
              <a:noFill/>
            </a:ln>
            <a:effectLst/>
          </c:spPr>
          <c:invertIfNegative val="1"/>
          <c:trendline>
            <c:spPr>
              <a:ln w="19050" cap="rnd">
                <a:solidFill>
                  <a:schemeClr val="accent2"/>
                </a:solidFill>
                <a:prstDash val="sysDot"/>
              </a:ln>
              <a:effectLst/>
            </c:spPr>
            <c:trendlineType val="exp"/>
            <c:dispRSqr val="1"/>
            <c:dispEq val="1"/>
            <c:trendlineLbl>
              <c:numFmt formatCode="General" sourceLinked="0"/>
            </c:trendlineLbl>
          </c:trendline>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table'!$C$5:$C$15</c:f>
              <c:numCache>
                <c:formatCode>General</c:formatCode>
                <c:ptCount val="10"/>
                <c:pt idx="0">
                  <c:v>17</c:v>
                </c:pt>
                <c:pt idx="1">
                  <c:v>20</c:v>
                </c:pt>
                <c:pt idx="2">
                  <c:v>21</c:v>
                </c:pt>
                <c:pt idx="3">
                  <c:v>16</c:v>
                </c:pt>
                <c:pt idx="4">
                  <c:v>18</c:v>
                </c:pt>
                <c:pt idx="5">
                  <c:v>16</c:v>
                </c:pt>
                <c:pt idx="6">
                  <c:v>19</c:v>
                </c:pt>
                <c:pt idx="7">
                  <c:v>25</c:v>
                </c:pt>
                <c:pt idx="8">
                  <c:v>24</c:v>
                </c:pt>
                <c:pt idx="9">
                  <c:v>18</c:v>
                </c:pt>
              </c:numCache>
            </c:numRef>
          </c:val>
          <c:extLst>
            <c:ext xmlns:c14="http://schemas.microsoft.com/office/drawing/2007/8/2/chart" uri="{6F2FDCE9-48DA-4B69-8628-5D25D57E5C99}">
              <c14:invertSolidFillFmt>
                <c14:spPr xmlns:c14="http://schemas.microsoft.com/office/drawing/2007/8/2/chart">
                  <a:solidFill>
                    <a:srgbClr val="FFFFFF"/>
                  </a:solidFill>
                  <a:ln>
                    <a:noFill/>
                  </a:ln>
                  <a:effectLst/>
                </c14:spPr>
              </c14:invertSolidFillFmt>
            </c:ext>
            <c:ext xmlns:c16="http://schemas.microsoft.com/office/drawing/2014/chart" uri="{C3380CC4-5D6E-409C-BE32-E72D297353CC}">
              <c16:uniqueId val="{00000002-7F26-4827-8A76-E517AAD34B4B}"/>
            </c:ext>
          </c:extLst>
        </c:ser>
        <c:ser>
          <c:idx val="2"/>
          <c:order val="2"/>
          <c:tx>
            <c:strRef>
              <c:f>'Pivot table'!$D$3:$D$4</c:f>
              <c:strCache>
                <c:ptCount val="1"/>
                <c:pt idx="0">
                  <c:v>MEDIUM</c:v>
                </c:pt>
              </c:strCache>
            </c:strRef>
          </c:tx>
          <c:spPr>
            <a:solidFill>
              <a:schemeClr val="accent3"/>
            </a:solidFill>
            <a:ln>
              <a:noFill/>
            </a:ln>
            <a:effectLst/>
          </c:spPr>
          <c:invertIfNegative val="1"/>
          <c:trendline>
            <c:spPr>
              <a:ln w="19050" cap="rnd">
                <a:solidFill>
                  <a:schemeClr val="accent3"/>
                </a:solidFill>
                <a:prstDash val="sysDot"/>
              </a:ln>
              <a:effectLst/>
            </c:spPr>
            <c:trendlineType val="linear"/>
            <c:dispRSqr val="1"/>
            <c:dispEq val="1"/>
            <c:trendlineLbl>
              <c:numFmt formatCode="General" sourceLinked="0"/>
            </c:trendlineLbl>
          </c:trendline>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table'!$D$5:$D$15</c:f>
              <c:numCache>
                <c:formatCode>General</c:formatCode>
                <c:ptCount val="10"/>
                <c:pt idx="0">
                  <c:v>53</c:v>
                </c:pt>
                <c:pt idx="1">
                  <c:v>45</c:v>
                </c:pt>
                <c:pt idx="2">
                  <c:v>52</c:v>
                </c:pt>
                <c:pt idx="3">
                  <c:v>52</c:v>
                </c:pt>
                <c:pt idx="4">
                  <c:v>45</c:v>
                </c:pt>
                <c:pt idx="5">
                  <c:v>43</c:v>
                </c:pt>
                <c:pt idx="6">
                  <c:v>48</c:v>
                </c:pt>
                <c:pt idx="7">
                  <c:v>49</c:v>
                </c:pt>
                <c:pt idx="8">
                  <c:v>38</c:v>
                </c:pt>
                <c:pt idx="9">
                  <c:v>52</c:v>
                </c:pt>
              </c:numCache>
            </c:numRef>
          </c:val>
          <c:extLst>
            <c:ext xmlns:c14="http://schemas.microsoft.com/office/drawing/2007/8/2/chart" uri="{6F2FDCE9-48DA-4B69-8628-5D25D57E5C99}">
              <c14:invertSolidFillFmt>
                <c14:spPr xmlns:c14="http://schemas.microsoft.com/office/drawing/2007/8/2/chart">
                  <a:solidFill>
                    <a:srgbClr val="FFFFFF"/>
                  </a:solidFill>
                  <a:ln>
                    <a:noFill/>
                  </a:ln>
                  <a:effectLst/>
                </c14:spPr>
              </c14:invertSolidFillFmt>
            </c:ext>
            <c:ext xmlns:c16="http://schemas.microsoft.com/office/drawing/2014/chart" uri="{C3380CC4-5D6E-409C-BE32-E72D297353CC}">
              <c16:uniqueId val="{00000004-7F26-4827-8A76-E517AAD34B4B}"/>
            </c:ext>
          </c:extLst>
        </c:ser>
        <c:ser>
          <c:idx val="3"/>
          <c:order val="3"/>
          <c:tx>
            <c:strRef>
              <c:f>'Pivot table'!$E$3:$E$4</c:f>
              <c:strCache>
                <c:ptCount val="1"/>
                <c:pt idx="0">
                  <c:v>VERY HIGH</c:v>
                </c:pt>
              </c:strCache>
            </c:strRef>
          </c:tx>
          <c:spPr>
            <a:solidFill>
              <a:schemeClr val="accent4"/>
            </a:solidFill>
            <a:ln>
              <a:noFill/>
            </a:ln>
            <a:effectLst/>
          </c:spPr>
          <c:invertIfNegative val="1"/>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table'!$E$5:$E$15</c:f>
              <c:numCache>
                <c:formatCode>General</c:formatCode>
                <c:ptCount val="10"/>
                <c:pt idx="0">
                  <c:v>10</c:v>
                </c:pt>
                <c:pt idx="1">
                  <c:v>9</c:v>
                </c:pt>
                <c:pt idx="2">
                  <c:v>8</c:v>
                </c:pt>
                <c:pt idx="3">
                  <c:v>4</c:v>
                </c:pt>
                <c:pt idx="4">
                  <c:v>7</c:v>
                </c:pt>
                <c:pt idx="5">
                  <c:v>7</c:v>
                </c:pt>
                <c:pt idx="6">
                  <c:v>5</c:v>
                </c:pt>
                <c:pt idx="7">
                  <c:v>11</c:v>
                </c:pt>
                <c:pt idx="8">
                  <c:v>9</c:v>
                </c:pt>
                <c:pt idx="9">
                  <c:v>7</c:v>
                </c:pt>
              </c:numCache>
            </c:numRef>
          </c:val>
          <c:extLst>
            <c:ext xmlns:c14="http://schemas.microsoft.com/office/drawing/2007/8/2/chart" uri="{6F2FDCE9-48DA-4B69-8628-5D25D57E5C99}">
              <c14:invertSolidFillFmt>
                <c14:spPr xmlns:c14="http://schemas.microsoft.com/office/drawing/2007/8/2/chart">
                  <a:solidFill>
                    <a:srgbClr val="FFFFFF"/>
                  </a:solidFill>
                  <a:ln>
                    <a:noFill/>
                  </a:ln>
                  <a:effectLst/>
                </c14:spPr>
              </c14:invertSolidFillFmt>
            </c:ext>
            <c:ext xmlns:c16="http://schemas.microsoft.com/office/drawing/2014/chart" uri="{C3380CC4-5D6E-409C-BE32-E72D297353CC}">
              <c16:uniqueId val="{00000005-7F26-4827-8A76-E517AAD34B4B}"/>
            </c:ext>
          </c:extLst>
        </c:ser>
        <c:dLbls>
          <c:showLegendKey val="0"/>
          <c:showVal val="0"/>
          <c:showCatName val="0"/>
          <c:showSerName val="0"/>
          <c:showPercent val="0"/>
          <c:showBubbleSize val="0"/>
        </c:dLbls>
        <c:gapWidth val="219"/>
        <c:overlap val="-27"/>
        <c:axId val="105067648"/>
        <c:axId val="105069184"/>
      </c:barChart>
      <c:catAx>
        <c:axId val="105067648"/>
        <c:scaling>
          <c:orientation val="minMax"/>
        </c:scaling>
        <c:delete val="1"/>
        <c:axPos val="b"/>
        <c:numFmt formatCode="General" sourceLinked="1"/>
        <c:majorTickMark val="none"/>
        <c:minorTickMark val="cross"/>
        <c:tickLblPos val="nextTo"/>
        <c:crossAx val="105069184"/>
        <c:crosses val="autoZero"/>
        <c:auto val="1"/>
        <c:lblAlgn val="ctr"/>
        <c:lblOffset val="100"/>
        <c:noMultiLvlLbl val="1"/>
      </c:catAx>
      <c:valAx>
        <c:axId val="1050691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cross"/>
        <c:tickLblPos val="nextTo"/>
        <c:crossAx val="105067648"/>
        <c:crosses val="autoZero"/>
        <c:crossBetween val="between"/>
      </c:valAx>
      <c:spPr>
        <a:noFill/>
        <a:ln>
          <a:noFill/>
        </a:ln>
        <a:effectLst/>
      </c:spPr>
    </c:plotArea>
    <c:legend>
      <c:legendPos val="r"/>
      <c:layout>
        <c:manualLayout>
          <c:xMode val="edge"/>
          <c:yMode val="edge"/>
          <c:x val="0.80279676125390009"/>
          <c:y val="0.34816272965879302"/>
          <c:w val="0.18266524909622187"/>
          <c:h val="0.54951779283403457"/>
        </c:manualLayout>
      </c:layout>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1"/>
  </c:chart>
  <c:spPr>
    <a:noFill/>
    <a:ln>
      <a:noFill/>
    </a:ln>
    <a:effectLst/>
  </c:spPr>
  <c:txPr>
    <a:bodyPr/>
    <a:lstStyle/>
    <a:p>
      <a:pPr>
        <a:defRPr/>
      </a:pPr>
      <a:endParaRPr lang="en-US"/>
    </a:p>
  </c:txPr>
  <c:externalData r:id="rId1">
    <c:autoUpdate val="1"/>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1</a:t>
            </a:fld>
            <a:endParaRPr/>
          </a:p>
        </p:txBody>
      </p:sp>
      <p:sp>
        <p:nvSpPr>
          <p:cNvPr id="36" name="Google Shape;36;p1"/>
          <p:cNvSpPr txBox="1"/>
          <p:nvPr/>
        </p:nvSpPr>
        <p:spPr>
          <a:xfrm>
            <a:off x="2554542" y="3314150"/>
            <a:ext cx="86106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GB" sz="2400" dirty="0">
                <a:solidFill>
                  <a:schemeClr val="dk1"/>
                </a:solidFill>
                <a:latin typeface="Calibri"/>
                <a:ea typeface="Calibri"/>
                <a:cs typeface="Calibri"/>
                <a:sym typeface="Calibri"/>
              </a:rPr>
              <a:t> SATHISH KUMAR R </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a:t>
            </a:r>
            <a:r>
              <a:rPr lang="en-GB" sz="2400" dirty="0">
                <a:solidFill>
                  <a:schemeClr val="dk1"/>
                </a:solidFill>
                <a:latin typeface="Calibri"/>
                <a:ea typeface="Calibri"/>
                <a:cs typeface="Calibri"/>
                <a:sym typeface="Calibri"/>
              </a:rPr>
              <a:t>122200709/asunm133122200709</a:t>
            </a:r>
            <a:endParaRPr lang="en-GB">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B.COM CORPORATE SECRETARYSHIP</a:t>
            </a:r>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:ASAN MEMORIAL COLLEGE OF ARTS AND SCIENCE</a:t>
            </a:r>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464234" y="1294228"/>
            <a:ext cx="8679766" cy="2308324"/>
          </a:xfrm>
          <a:prstGeom prst="rect">
            <a:avLst/>
          </a:prstGeom>
        </p:spPr>
        <p:txBody>
          <a:bodyPr wrap="square">
            <a:spAutoFit/>
          </a:bodyPr>
          <a:lstStyle/>
          <a:p>
            <a:pPr>
              <a:buFont typeface="Arial" panose="020B0604020202020204" pitchFamily="34" charset="0"/>
              <a:buChar char="•"/>
            </a:pPr>
            <a:r>
              <a:rPr lang="en-US" sz="1600" dirty="0">
                <a:solidFill>
                  <a:srgbClr val="0D0D0D"/>
                </a:solidFill>
                <a:latin typeface="Times New Roman" panose="02020603050405020304" pitchFamily="18" charset="0"/>
                <a:cs typeface="Times New Roman" panose="02020603050405020304" pitchFamily="18" charset="0"/>
              </a:rPr>
              <a:t>.</a:t>
            </a:r>
            <a:r>
              <a:rPr lang="en-US" sz="2400" dirty="0">
                <a:solidFill>
                  <a:srgbClr val="0D0D0D"/>
                </a:solidFill>
                <a:latin typeface="Times New Roman" panose="02020603050405020304" pitchFamily="18" charset="0"/>
                <a:cs typeface="Times New Roman" panose="02020603050405020304" pitchFamily="18" charset="0"/>
              </a:rPr>
              <a:t>Data collection – </a:t>
            </a:r>
            <a:r>
              <a:rPr lang="en-US" sz="2400" dirty="0" err="1">
                <a:solidFill>
                  <a:srgbClr val="0D0D0D"/>
                </a:solidFill>
                <a:latin typeface="Times New Roman" panose="02020603050405020304" pitchFamily="18" charset="0"/>
                <a:cs typeface="Times New Roman" panose="02020603050405020304" pitchFamily="18" charset="0"/>
              </a:rPr>
              <a:t>Kaggle</a:t>
            </a:r>
            <a:endParaRPr lang="en-US" sz="2400" dirty="0">
              <a:solidFill>
                <a:srgbClr val="0D0D0D"/>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Technique used – conditional formatting</a:t>
            </a:r>
          </a:p>
          <a:p>
            <a:pPr>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Filter</a:t>
            </a:r>
          </a:p>
          <a:p>
            <a:pPr>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Pivot table</a:t>
            </a:r>
          </a:p>
          <a:p>
            <a:pPr>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Slicer</a:t>
            </a:r>
          </a:p>
          <a:p>
            <a:pPr>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Graph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4260052E-85FF-DB1B-90C0-3E6BC3B3510D}"/>
              </a:ext>
            </a:extLst>
          </p:cNvPr>
          <p:cNvGraphicFramePr>
            <a:graphicFrameLocks/>
          </p:cNvGraphicFramePr>
          <p:nvPr>
            <p:extLst>
              <p:ext uri="{D42A27DB-BD31-4B8C-83A1-F6EECF244321}">
                <p14:modId xmlns:p14="http://schemas.microsoft.com/office/powerpoint/2010/main" val="927547592"/>
              </p:ext>
            </p:extLst>
          </p:nvPr>
        </p:nvGraphicFramePr>
        <p:xfrm>
          <a:off x="1388806" y="975421"/>
          <a:ext cx="7981950" cy="5410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829994" y="1322363"/>
            <a:ext cx="8314006" cy="3416320"/>
          </a:xfrm>
          <a:prstGeom prst="rect">
            <a:avLst/>
          </a:prstGeom>
        </p:spPr>
        <p:txBody>
          <a:bodyPr wrap="square">
            <a:spAutoFit/>
          </a:bodyPr>
          <a:lstStyle/>
          <a:p>
            <a:r>
              <a:rPr lang="en-IN" sz="2400" dirty="0"/>
              <a:t>The graph shows that most employees across business units fall into the "Medium" performance category. "Low" performance varies by unit, with some having a high proportion of underperformers. "High" performance is less common, while "Very High" performance is rare across all units. This indicates that most employees are performing at an average level, with few excelling. There is significant room for improvement, especially in units with higher low-performing employees. Focusing on development could enhance overall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492369" y="1688123"/>
            <a:ext cx="7554351" cy="3416320"/>
          </a:xfrm>
          <a:prstGeom prst="rect">
            <a:avLst/>
          </a:prstGeom>
        </p:spPr>
        <p:txBody>
          <a:bodyPr wrap="square">
            <a:spAutoFit/>
          </a:bodyPr>
          <a:lstStyle/>
          <a:p>
            <a:pPr>
              <a:buFont typeface="Arial" pitchFamily="34" charset="0"/>
              <a:buChar char="•"/>
            </a:pPr>
            <a:r>
              <a:rPr lang="en-US" sz="2400" dirty="0">
                <a:latin typeface="Times New Roman" panose="02020603050405020304" pitchFamily="18" charset="0"/>
                <a:cs typeface="Times New Roman" panose="02020603050405020304" pitchFamily="18" charset="0"/>
              </a:rPr>
              <a:t>Employee data analysis is done to identify employee performance, recognize hard work, and offer appropriate incentives or rewards. It helps organizations optimize workforce management, improve retention, boost productivity, and enhance employee satisfaction.</a:t>
            </a:r>
          </a:p>
          <a:p>
            <a:pPr>
              <a:buFont typeface="Arial"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itchFamily="34" charset="0"/>
              <a:buChar char="•"/>
            </a:pPr>
            <a:r>
              <a:rPr lang="en-US" sz="2400" dirty="0">
                <a:latin typeface="Times New Roman" panose="02020603050405020304" pitchFamily="18" charset="0"/>
                <a:cs typeface="Times New Roman" panose="02020603050405020304" pitchFamily="18" charset="0"/>
              </a:rPr>
              <a:t> By analyzing this data, companies can make better decisions that drive business success and create a more motivated workforce</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745588" y="2124222"/>
            <a:ext cx="7920110" cy="2677656"/>
          </a:xfrm>
          <a:prstGeom prst="rect">
            <a:avLst/>
          </a:prstGeom>
        </p:spPr>
        <p:txBody>
          <a:bodyPr wrap="square">
            <a:spAutoFit/>
          </a:bodyPr>
          <a:lstStyle/>
          <a:p>
            <a:pPr>
              <a:buFont typeface="Arial" pitchFamily="34" charset="0"/>
              <a:buChar char="•"/>
            </a:pPr>
            <a:r>
              <a:rPr lang="en-US" sz="2400" dirty="0">
                <a:latin typeface="Times New Roman" panose="02020603050405020304" pitchFamily="18" charset="0"/>
                <a:cs typeface="Times New Roman" panose="02020603050405020304" pitchFamily="18" charset="0"/>
              </a:rPr>
              <a:t>       Employee data analysis is done to identify employee performance, recognize hard work, and offer appropriate incentives or rewards. It helps organizations optimize workforce management, improve retention, boost productivity, and enhance employee satisfaction. By analyzing this data, companies can make better decisions that drive business success and create a more motivated workforce.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Rectangle 9"/>
          <p:cNvSpPr/>
          <p:nvPr/>
        </p:nvSpPr>
        <p:spPr>
          <a:xfrm>
            <a:off x="956603" y="1871003"/>
            <a:ext cx="8187397" cy="1938992"/>
          </a:xfrm>
          <a:prstGeom prst="rect">
            <a:avLst/>
          </a:prstGeom>
        </p:spPr>
        <p:txBody>
          <a:bodyPr wrap="square">
            <a:spAutoFit/>
          </a:bodyPr>
          <a:lstStyle/>
          <a:p>
            <a:pPr>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HR Departments</a:t>
            </a:r>
          </a:p>
          <a:p>
            <a:pPr>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Managers and Team Leaders</a:t>
            </a:r>
          </a:p>
          <a:p>
            <a:pPr>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Executives and Senior Leadership</a:t>
            </a:r>
          </a:p>
          <a:p>
            <a:pPr>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Compensation and Benefits Team</a:t>
            </a:r>
          </a:p>
          <a:p>
            <a:pPr>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Employees</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3048000" y="2582615"/>
            <a:ext cx="6096000" cy="2062103"/>
          </a:xfrm>
          <a:prstGeom prst="rect">
            <a:avLst/>
          </a:prstGeom>
        </p:spPr>
        <p:txBody>
          <a:bodyPr>
            <a:spAutoFit/>
          </a:bodyPr>
          <a:lstStyle/>
          <a:p>
            <a:pPr>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 Conditional formatting – Missing values</a:t>
            </a:r>
          </a:p>
          <a:p>
            <a:pPr>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 Filter – To remove</a:t>
            </a:r>
          </a:p>
          <a:p>
            <a:pPr>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 Formula – Performance</a:t>
            </a:r>
          </a:p>
          <a:p>
            <a:pPr>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 Pivot Table – Summary</a:t>
            </a:r>
          </a:p>
          <a:p>
            <a:pPr>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 Graph – Data visualization</a:t>
            </a:r>
          </a:p>
          <a:p>
            <a:endParaRPr lang="en-US" sz="2400" dirty="0">
              <a:solidFill>
                <a:srgbClr val="0D0D0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858129" y="1533378"/>
            <a:ext cx="8285871" cy="2554545"/>
          </a:xfrm>
          <a:prstGeom prst="rect">
            <a:avLst/>
          </a:prstGeom>
        </p:spPr>
        <p:txBody>
          <a:bodyPr wrap="square">
            <a:spAutoFit/>
          </a:bodyPr>
          <a:lstStyle/>
          <a:p>
            <a:pPr>
              <a:buFont typeface="Arial"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Employee – </a:t>
            </a:r>
            <a:r>
              <a:rPr lang="en-US" sz="2000" dirty="0" err="1">
                <a:solidFill>
                  <a:srgbClr val="0D0D0D"/>
                </a:solidFill>
                <a:latin typeface="Times New Roman" panose="02020603050405020304" pitchFamily="18" charset="0"/>
                <a:cs typeface="Times New Roman" panose="02020603050405020304" pitchFamily="18" charset="0"/>
              </a:rPr>
              <a:t>Kaggle</a:t>
            </a:r>
            <a:endParaRPr lang="en-US" sz="2000" dirty="0">
              <a:solidFill>
                <a:srgbClr val="0D0D0D"/>
              </a:solidFill>
              <a:latin typeface="Times New Roman" panose="02020603050405020304" pitchFamily="18" charset="0"/>
              <a:cs typeface="Times New Roman" panose="02020603050405020304" pitchFamily="18" charset="0"/>
            </a:endParaRPr>
          </a:p>
          <a:p>
            <a:pPr>
              <a:buFont typeface="Arial"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  Total features – 26</a:t>
            </a:r>
          </a:p>
          <a:p>
            <a:pPr>
              <a:buFont typeface="Arial"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  Used features – 9</a:t>
            </a:r>
          </a:p>
          <a:p>
            <a:pPr>
              <a:buFont typeface="Arial"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  Employee ID – number</a:t>
            </a:r>
          </a:p>
          <a:p>
            <a:pPr>
              <a:buFont typeface="Arial"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  First and last name – text</a:t>
            </a:r>
          </a:p>
          <a:p>
            <a:pPr>
              <a:buFont typeface="Arial"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  Performance level – formula</a:t>
            </a:r>
          </a:p>
          <a:p>
            <a:pPr>
              <a:buFont typeface="Arial"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  Gender – text</a:t>
            </a:r>
          </a:p>
          <a:p>
            <a:pPr>
              <a:buFont typeface="Arial"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  Employee rating number – text</a:t>
            </a: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547446" y="2349305"/>
            <a:ext cx="7596554" cy="892552"/>
          </a:xfrm>
          <a:prstGeom prst="rect">
            <a:avLst/>
          </a:prstGeom>
        </p:spPr>
        <p:txBody>
          <a:bodyPr wrap="square">
            <a:spAutoFit/>
          </a:bodyPr>
          <a:lstStyle/>
          <a:p>
            <a:pPr>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a:t>
            </a:r>
            <a:r>
              <a:rPr lang="en-US" sz="2400" dirty="0">
                <a:solidFill>
                  <a:srgbClr val="0D0D0D"/>
                </a:solidFill>
                <a:latin typeface="Times New Roman" panose="02020603050405020304" pitchFamily="18" charset="0"/>
                <a:cs typeface="Times New Roman" panose="02020603050405020304" pitchFamily="18" charset="0"/>
              </a:rPr>
              <a:t>Performance level = IFS(Z8&gt;=“VERY           HIGH”,Z8&gt;=4,”HIGH”,Z8&gt;=3,”MED”,TRUE,”LOW”)</a:t>
            </a:r>
            <a:endParaRPr lang="en-US" sz="2800" dirty="0">
              <a:solidFill>
                <a:srgbClr val="0D0D0D"/>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439</Words>
  <Application>Microsoft Office PowerPoint</Application>
  <PresentationFormat>Widescreen</PresentationFormat>
  <Paragraphs>72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sathishkumar250dj@gmail.com</cp:lastModifiedBy>
  <cp:revision>5</cp:revision>
  <dcterms:modified xsi:type="dcterms:W3CDTF">2024-09-13T03:58:05Z</dcterms:modified>
</cp:coreProperties>
</file>