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3" r:id="rId5"/>
    <p:sldId id="259" r:id="rId6"/>
    <p:sldId id="264" r:id="rId7"/>
    <p:sldId id="267" r:id="rId8"/>
    <p:sldId id="266" r:id="rId9"/>
    <p:sldId id="268" r:id="rId10"/>
    <p:sldId id="269" r:id="rId11"/>
    <p:sldId id="261" r:id="rId12"/>
  </p:sldIdLst>
  <p:sldSz cx="18288000" cy="10287000"/>
  <p:notesSz cx="18288000" cy="10287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29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5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5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5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4F4F4"/>
          </a:solidFill>
        </p:spPr>
        <p:txBody>
          <a:bodyPr wrap="square" lIns="0" tIns="0" rIns="0" bIns="0" rtlCol="0"/>
          <a:lstStyle/>
          <a:p>
            <a:endParaRPr/>
          </a:p>
        </p:txBody>
      </p:sp>
      <p:sp>
        <p:nvSpPr>
          <p:cNvPr id="2" name="Holder 2"/>
          <p:cNvSpPr>
            <a:spLocks noGrp="1"/>
          </p:cNvSpPr>
          <p:nvPr>
            <p:ph type="title"/>
          </p:nvPr>
        </p:nvSpPr>
        <p:spPr>
          <a:xfrm>
            <a:off x="1016000" y="887480"/>
            <a:ext cx="16256000" cy="1320800"/>
          </a:xfrm>
          <a:prstGeom prst="rect">
            <a:avLst/>
          </a:prstGeom>
        </p:spPr>
        <p:txBody>
          <a:bodyPr wrap="square" lIns="0" tIns="0" rIns="0" bIns="0">
            <a:spAutoFit/>
          </a:bodyPr>
          <a:lstStyle>
            <a:lvl1pPr>
              <a:defRPr sz="85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1016000" y="2428538"/>
            <a:ext cx="16256000" cy="65976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16/j.measurement.2017.03.029"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doi.org/10.1016/j.measurement.2020.107954" TargetMode="External"/><Relationship Id="rId4" Type="http://schemas.openxmlformats.org/officeDocument/2006/relationships/hyperlink" Target="https://doi.org/10.1016/j.measurement.2019.03.055"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3714290"/>
            <a:ext cx="10485120" cy="3406775"/>
          </a:xfrm>
          <a:prstGeom prst="rect">
            <a:avLst/>
          </a:prstGeom>
        </p:spPr>
        <p:txBody>
          <a:bodyPr vert="horz" wrap="square" lIns="0" tIns="12700" rIns="0" bIns="0" rtlCol="0">
            <a:spAutoFit/>
          </a:bodyPr>
          <a:lstStyle/>
          <a:p>
            <a:pPr marL="12700">
              <a:lnSpc>
                <a:spcPct val="100000"/>
              </a:lnSpc>
              <a:spcBef>
                <a:spcPts val="100"/>
              </a:spcBef>
            </a:pPr>
            <a:r>
              <a:rPr sz="12000" b="1" spc="-80" dirty="0">
                <a:latin typeface="Trebuchet MS" panose="020B0603020202020204"/>
                <a:cs typeface="Trebuchet MS" panose="020B0603020202020204"/>
              </a:rPr>
              <a:t>Intelli</a:t>
            </a:r>
            <a:r>
              <a:rPr sz="12000" b="1" spc="-800" dirty="0">
                <a:latin typeface="Trebuchet MS" panose="020B0603020202020204"/>
                <a:cs typeface="Trebuchet MS" panose="020B0603020202020204"/>
              </a:rPr>
              <a:t> </a:t>
            </a:r>
            <a:r>
              <a:rPr sz="12000" b="1" spc="475" dirty="0">
                <a:latin typeface="Trebuchet MS" panose="020B0603020202020204"/>
                <a:cs typeface="Trebuchet MS" panose="020B0603020202020204"/>
              </a:rPr>
              <a:t>-</a:t>
            </a:r>
            <a:r>
              <a:rPr sz="12000" b="1" spc="-795" dirty="0">
                <a:latin typeface="Trebuchet MS" panose="020B0603020202020204"/>
                <a:cs typeface="Trebuchet MS" panose="020B0603020202020204"/>
              </a:rPr>
              <a:t> </a:t>
            </a:r>
            <a:r>
              <a:rPr sz="12000" b="1" spc="-175" dirty="0">
                <a:latin typeface="Trebuchet MS" panose="020B0603020202020204"/>
                <a:cs typeface="Trebuchet MS" panose="020B0603020202020204"/>
              </a:rPr>
              <a:t>Helmet</a:t>
            </a:r>
            <a:endParaRPr sz="12000" dirty="0">
              <a:latin typeface="Trebuchet MS" panose="020B0603020202020204"/>
              <a:cs typeface="Trebuchet MS" panose="020B0603020202020204"/>
            </a:endParaRPr>
          </a:p>
          <a:p>
            <a:pPr marL="12700" marR="1162685">
              <a:lnSpc>
                <a:spcPct val="116000"/>
              </a:lnSpc>
              <a:spcBef>
                <a:spcPts val="2175"/>
              </a:spcBef>
            </a:pPr>
            <a:r>
              <a:rPr sz="3600" spc="-90" dirty="0"/>
              <a:t>A</a:t>
            </a:r>
            <a:r>
              <a:rPr sz="3600" spc="-85" dirty="0"/>
              <a:t> </a:t>
            </a:r>
            <a:r>
              <a:rPr sz="3600" spc="10" dirty="0"/>
              <a:t>Smart</a:t>
            </a:r>
            <a:r>
              <a:rPr sz="3600" spc="-85" dirty="0"/>
              <a:t> </a:t>
            </a:r>
            <a:r>
              <a:rPr sz="3600" spc="-30" dirty="0"/>
              <a:t>Helmet</a:t>
            </a:r>
            <a:r>
              <a:rPr sz="3600" spc="-85" dirty="0"/>
              <a:t> </a:t>
            </a:r>
            <a:r>
              <a:rPr sz="3600" spc="-40" dirty="0"/>
              <a:t>for</a:t>
            </a:r>
            <a:r>
              <a:rPr sz="3600" spc="-85" dirty="0"/>
              <a:t> </a:t>
            </a:r>
            <a:r>
              <a:rPr sz="3600" spc="35" dirty="0"/>
              <a:t>a</a:t>
            </a:r>
            <a:r>
              <a:rPr sz="3600" spc="-85" dirty="0"/>
              <a:t> </a:t>
            </a:r>
            <a:r>
              <a:rPr sz="3600" spc="-5" dirty="0"/>
              <a:t>Safer</a:t>
            </a:r>
            <a:r>
              <a:rPr sz="3600" spc="-85" dirty="0"/>
              <a:t> </a:t>
            </a:r>
            <a:r>
              <a:rPr sz="3600" spc="90" dirty="0"/>
              <a:t>and</a:t>
            </a:r>
            <a:r>
              <a:rPr sz="3600" spc="-85" dirty="0"/>
              <a:t> </a:t>
            </a:r>
            <a:r>
              <a:rPr sz="3600" spc="60" dirty="0"/>
              <a:t>More</a:t>
            </a:r>
            <a:r>
              <a:rPr sz="3600" spc="-85" dirty="0"/>
              <a:t> Efficient </a:t>
            </a:r>
            <a:r>
              <a:rPr sz="3600" spc="-1070" dirty="0"/>
              <a:t> </a:t>
            </a:r>
            <a:r>
              <a:rPr sz="3600" spc="-25" dirty="0"/>
              <a:t>Workplace</a:t>
            </a:r>
            <a:r>
              <a:rPr sz="3600" spc="-90" dirty="0"/>
              <a:t> </a:t>
            </a:r>
            <a:r>
              <a:rPr sz="3600" spc="40" dirty="0"/>
              <a:t>in</a:t>
            </a:r>
            <a:r>
              <a:rPr sz="3600" spc="-85" dirty="0"/>
              <a:t> </a:t>
            </a:r>
            <a:r>
              <a:rPr sz="3600" spc="-35" dirty="0"/>
              <a:t>the</a:t>
            </a:r>
            <a:r>
              <a:rPr sz="3600" spc="-90" dirty="0"/>
              <a:t> </a:t>
            </a:r>
            <a:r>
              <a:rPr sz="3600" spc="40" dirty="0"/>
              <a:t>mining</a:t>
            </a:r>
            <a:r>
              <a:rPr sz="3600" spc="-85" dirty="0"/>
              <a:t> </a:t>
            </a:r>
            <a:r>
              <a:rPr sz="3600" spc="20" dirty="0"/>
              <a:t>industry</a:t>
            </a:r>
            <a:endParaRPr sz="3600" dirty="0"/>
          </a:p>
        </p:txBody>
      </p:sp>
      <p:grpSp>
        <p:nvGrpSpPr>
          <p:cNvPr id="3" name="object 3"/>
          <p:cNvGrpSpPr/>
          <p:nvPr/>
        </p:nvGrpSpPr>
        <p:grpSpPr>
          <a:xfrm>
            <a:off x="12167189" y="373605"/>
            <a:ext cx="6165215" cy="9913620"/>
            <a:chOff x="12122944" y="373605"/>
            <a:chExt cx="6165215" cy="9913620"/>
          </a:xfrm>
        </p:grpSpPr>
        <p:sp>
          <p:nvSpPr>
            <p:cNvPr id="4" name="object 4"/>
            <p:cNvSpPr/>
            <p:nvPr/>
          </p:nvSpPr>
          <p:spPr>
            <a:xfrm>
              <a:off x="14328902" y="2317172"/>
              <a:ext cx="3959225" cy="6340475"/>
            </a:xfrm>
            <a:custGeom>
              <a:avLst/>
              <a:gdLst/>
              <a:ahLst/>
              <a:cxnLst/>
              <a:rect l="l" t="t" r="r" b="b"/>
              <a:pathLst>
                <a:path w="3959225" h="6340475">
                  <a:moveTo>
                    <a:pt x="3959097" y="6340048"/>
                  </a:moveTo>
                  <a:lnTo>
                    <a:pt x="1830194" y="6340048"/>
                  </a:lnTo>
                  <a:lnTo>
                    <a:pt x="0" y="3170023"/>
                  </a:lnTo>
                  <a:lnTo>
                    <a:pt x="1830193" y="0"/>
                  </a:lnTo>
                  <a:lnTo>
                    <a:pt x="3959097" y="0"/>
                  </a:lnTo>
                  <a:lnTo>
                    <a:pt x="3959097" y="6340048"/>
                  </a:lnTo>
                  <a:close/>
                </a:path>
              </a:pathLst>
            </a:custGeom>
            <a:solidFill>
              <a:srgbClr val="004550"/>
            </a:solidFill>
          </p:spPr>
          <p:txBody>
            <a:bodyPr wrap="square" lIns="0" tIns="0" rIns="0" bIns="0" rtlCol="0"/>
            <a:lstStyle/>
            <a:p>
              <a:endParaRPr dirty="0"/>
            </a:p>
          </p:txBody>
        </p:sp>
        <p:sp>
          <p:nvSpPr>
            <p:cNvPr id="5" name="object 5"/>
            <p:cNvSpPr/>
            <p:nvPr/>
          </p:nvSpPr>
          <p:spPr>
            <a:xfrm>
              <a:off x="12122944" y="7035126"/>
              <a:ext cx="4970145" cy="3252470"/>
            </a:xfrm>
            <a:custGeom>
              <a:avLst/>
              <a:gdLst/>
              <a:ahLst/>
              <a:cxnLst/>
              <a:rect l="l" t="t" r="r" b="b"/>
              <a:pathLst>
                <a:path w="4970144" h="3252470">
                  <a:moveTo>
                    <a:pt x="4335200" y="3251873"/>
                  </a:moveTo>
                  <a:lnTo>
                    <a:pt x="634953" y="3251873"/>
                  </a:lnTo>
                  <a:lnTo>
                    <a:pt x="0" y="2152088"/>
                  </a:lnTo>
                  <a:lnTo>
                    <a:pt x="1242494" y="0"/>
                  </a:lnTo>
                  <a:lnTo>
                    <a:pt x="3727485" y="0"/>
                  </a:lnTo>
                  <a:lnTo>
                    <a:pt x="4969979" y="2151786"/>
                  </a:lnTo>
                  <a:lnTo>
                    <a:pt x="4969979" y="2152391"/>
                  </a:lnTo>
                  <a:lnTo>
                    <a:pt x="4335200" y="3251873"/>
                  </a:lnTo>
                  <a:close/>
                </a:path>
              </a:pathLst>
            </a:custGeom>
            <a:solidFill>
              <a:srgbClr val="00A181"/>
            </a:solidFill>
          </p:spPr>
          <p:txBody>
            <a:bodyPr wrap="square" lIns="0" tIns="0" rIns="0" bIns="0" rtlCol="0"/>
            <a:lstStyle/>
            <a:p>
              <a:endParaRPr dirty="0"/>
            </a:p>
          </p:txBody>
        </p:sp>
        <p:sp>
          <p:nvSpPr>
            <p:cNvPr id="6" name="object 6"/>
            <p:cNvSpPr/>
            <p:nvPr/>
          </p:nvSpPr>
          <p:spPr>
            <a:xfrm>
              <a:off x="12336422" y="5954841"/>
              <a:ext cx="2272030" cy="1967864"/>
            </a:xfrm>
            <a:custGeom>
              <a:avLst/>
              <a:gdLst/>
              <a:ahLst/>
              <a:cxnLst/>
              <a:rect l="l" t="t" r="r" b="b"/>
              <a:pathLst>
                <a:path w="2272030" h="1967865">
                  <a:moveTo>
                    <a:pt x="1703699" y="1967285"/>
                  </a:moveTo>
                  <a:lnTo>
                    <a:pt x="567819" y="1967285"/>
                  </a:lnTo>
                  <a:lnTo>
                    <a:pt x="0" y="983782"/>
                  </a:lnTo>
                  <a:lnTo>
                    <a:pt x="0" y="983502"/>
                  </a:lnTo>
                  <a:lnTo>
                    <a:pt x="567819" y="0"/>
                  </a:lnTo>
                  <a:lnTo>
                    <a:pt x="1703618" y="0"/>
                  </a:lnTo>
                  <a:lnTo>
                    <a:pt x="2271518" y="983502"/>
                  </a:lnTo>
                  <a:lnTo>
                    <a:pt x="2271518" y="983782"/>
                  </a:lnTo>
                  <a:lnTo>
                    <a:pt x="1703699" y="1967285"/>
                  </a:lnTo>
                  <a:close/>
                </a:path>
              </a:pathLst>
            </a:custGeom>
            <a:solidFill>
              <a:srgbClr val="A3E373"/>
            </a:solidFill>
          </p:spPr>
          <p:txBody>
            <a:bodyPr wrap="square" lIns="0" tIns="0" rIns="0" bIns="0" rtlCol="0"/>
            <a:lstStyle/>
            <a:p>
              <a:endParaRPr dirty="0"/>
            </a:p>
          </p:txBody>
        </p:sp>
        <p:sp>
          <p:nvSpPr>
            <p:cNvPr id="7" name="object 7"/>
            <p:cNvSpPr/>
            <p:nvPr/>
          </p:nvSpPr>
          <p:spPr>
            <a:xfrm>
              <a:off x="13737768" y="373605"/>
              <a:ext cx="3799840" cy="3290570"/>
            </a:xfrm>
            <a:custGeom>
              <a:avLst/>
              <a:gdLst/>
              <a:ahLst/>
              <a:cxnLst/>
              <a:rect l="l" t="t" r="r" b="b"/>
              <a:pathLst>
                <a:path w="3799840" h="3290570">
                  <a:moveTo>
                    <a:pt x="2849747" y="3290487"/>
                  </a:moveTo>
                  <a:lnTo>
                    <a:pt x="949871" y="3290487"/>
                  </a:lnTo>
                  <a:lnTo>
                    <a:pt x="0" y="1645243"/>
                  </a:lnTo>
                  <a:lnTo>
                    <a:pt x="949871" y="0"/>
                  </a:lnTo>
                  <a:lnTo>
                    <a:pt x="2849613" y="0"/>
                  </a:lnTo>
                  <a:lnTo>
                    <a:pt x="3799485" y="1645012"/>
                  </a:lnTo>
                  <a:lnTo>
                    <a:pt x="3799485" y="1645475"/>
                  </a:lnTo>
                  <a:lnTo>
                    <a:pt x="2849747" y="3290487"/>
                  </a:lnTo>
                  <a:close/>
                </a:path>
              </a:pathLst>
            </a:custGeom>
            <a:solidFill>
              <a:srgbClr val="00A181"/>
            </a:solidFill>
          </p:spPr>
          <p:txBody>
            <a:bodyPr wrap="square" lIns="0" tIns="0" rIns="0" bIns="0" rtlCol="0"/>
            <a:lstStyle/>
            <a:p>
              <a:endParaRPr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23714" y="5803479"/>
            <a:ext cx="5564505" cy="4483735"/>
          </a:xfrm>
          <a:custGeom>
            <a:avLst/>
            <a:gdLst/>
            <a:ahLst/>
            <a:cxnLst/>
            <a:rect l="l" t="t" r="r" b="b"/>
            <a:pathLst>
              <a:path w="5564505" h="4483734">
                <a:moveTo>
                  <a:pt x="1846855" y="0"/>
                </a:moveTo>
                <a:lnTo>
                  <a:pt x="5541347" y="0"/>
                </a:lnTo>
                <a:lnTo>
                  <a:pt x="5564284" y="39729"/>
                </a:lnTo>
                <a:lnTo>
                  <a:pt x="5564284" y="4483520"/>
                </a:lnTo>
                <a:lnTo>
                  <a:pt x="741262" y="4483520"/>
                </a:lnTo>
                <a:lnTo>
                  <a:pt x="0" y="3199781"/>
                </a:lnTo>
                <a:lnTo>
                  <a:pt x="0" y="3198885"/>
                </a:lnTo>
                <a:lnTo>
                  <a:pt x="1846855" y="0"/>
                </a:lnTo>
                <a:close/>
              </a:path>
            </a:pathLst>
          </a:custGeom>
          <a:solidFill>
            <a:srgbClr val="004550"/>
          </a:solidFill>
        </p:spPr>
        <p:txBody>
          <a:bodyPr wrap="square" lIns="0" tIns="0" rIns="0" bIns="0" rtlCol="0"/>
          <a:lstStyle/>
          <a:p>
            <a:endParaRPr/>
          </a:p>
        </p:txBody>
      </p:sp>
      <p:sp>
        <p:nvSpPr>
          <p:cNvPr id="3" name="object 3"/>
          <p:cNvSpPr/>
          <p:nvPr/>
        </p:nvSpPr>
        <p:spPr>
          <a:xfrm>
            <a:off x="14388127" y="430607"/>
            <a:ext cx="3900170" cy="4570095"/>
          </a:xfrm>
          <a:custGeom>
            <a:avLst/>
            <a:gdLst/>
            <a:ahLst/>
            <a:cxnLst/>
            <a:rect l="l" t="t" r="r" b="b"/>
            <a:pathLst>
              <a:path w="3900169" h="4570095">
                <a:moveTo>
                  <a:pt x="1319006" y="0"/>
                </a:moveTo>
                <a:lnTo>
                  <a:pt x="3899870" y="0"/>
                </a:lnTo>
                <a:lnTo>
                  <a:pt x="3899870" y="4569862"/>
                </a:lnTo>
                <a:lnTo>
                  <a:pt x="1319191" y="4569862"/>
                </a:lnTo>
                <a:lnTo>
                  <a:pt x="0" y="2285251"/>
                </a:lnTo>
                <a:lnTo>
                  <a:pt x="0" y="2284610"/>
                </a:lnTo>
                <a:lnTo>
                  <a:pt x="1319006" y="0"/>
                </a:lnTo>
                <a:close/>
              </a:path>
            </a:pathLst>
          </a:custGeom>
          <a:solidFill>
            <a:srgbClr val="00A181"/>
          </a:solidFill>
        </p:spPr>
        <p:txBody>
          <a:bodyPr wrap="square" lIns="0" tIns="0" rIns="0" bIns="0" rtlCol="0"/>
          <a:lstStyle/>
          <a:p>
            <a:endParaRPr/>
          </a:p>
        </p:txBody>
      </p:sp>
      <p:sp>
        <p:nvSpPr>
          <p:cNvPr id="9" name="object 9"/>
          <p:cNvSpPr txBox="1"/>
          <p:nvPr/>
        </p:nvSpPr>
        <p:spPr>
          <a:xfrm>
            <a:off x="1066892" y="3772183"/>
            <a:ext cx="11654155" cy="1386277"/>
          </a:xfrm>
          <a:prstGeom prst="rect">
            <a:avLst/>
          </a:prstGeom>
        </p:spPr>
        <p:txBody>
          <a:bodyPr vert="horz" wrap="square" lIns="0" tIns="11430" rIns="0" bIns="0" rtlCol="0">
            <a:spAutoFit/>
          </a:bodyPr>
          <a:lstStyle/>
          <a:p>
            <a:pPr marL="12700" marR="83185">
              <a:lnSpc>
                <a:spcPct val="118000"/>
              </a:lnSpc>
              <a:spcBef>
                <a:spcPts val="90"/>
              </a:spcBef>
            </a:pPr>
            <a:r>
              <a:rPr lang="en-US" sz="2500" dirty="0" smtClean="0">
                <a:latin typeface="Trebuchet MS" panose="020B0603020202020204"/>
                <a:cs typeface="Trebuchet MS" panose="020B0603020202020204"/>
              </a:rPr>
              <a:t/>
            </a:r>
            <a:br>
              <a:rPr lang="en-US" sz="2500" dirty="0" smtClean="0">
                <a:latin typeface="Trebuchet MS" panose="020B0603020202020204"/>
                <a:cs typeface="Trebuchet MS" panose="020B0603020202020204"/>
              </a:rPr>
            </a:br>
            <a:endParaRPr lang="en-US" sz="2500" b="1" dirty="0" smtClean="0">
              <a:latin typeface="Trebuchet MS" panose="020B0603020202020204"/>
              <a:cs typeface="Trebuchet MS" panose="020B0603020202020204"/>
            </a:endParaRPr>
          </a:p>
          <a:p>
            <a:pPr marL="12700" marR="83185">
              <a:lnSpc>
                <a:spcPct val="118000"/>
              </a:lnSpc>
              <a:spcBef>
                <a:spcPts val="90"/>
              </a:spcBef>
            </a:pPr>
            <a:r>
              <a:rPr lang="en-US" sz="2500" dirty="0">
                <a:latin typeface="Trebuchet MS" panose="020B0603020202020204"/>
                <a:cs typeface="Trebuchet MS" panose="020B0603020202020204"/>
              </a:rPr>
              <a:t> </a:t>
            </a:r>
            <a:r>
              <a:rPr lang="en-US" sz="2500" dirty="0" smtClean="0">
                <a:latin typeface="Trebuchet MS" panose="020B0603020202020204"/>
                <a:cs typeface="Trebuchet MS" panose="020B0603020202020204"/>
              </a:rPr>
              <a:t>                                                                                </a:t>
            </a:r>
            <a:endParaRPr sz="2500" b="1" dirty="0">
              <a:latin typeface="Trebuchet MS" panose="020B0603020202020204"/>
              <a:cs typeface="Trebuchet MS" panose="020B0603020202020204"/>
            </a:endParaRPr>
          </a:p>
        </p:txBody>
      </p:sp>
      <p:sp>
        <p:nvSpPr>
          <p:cNvPr id="10" name="object 10"/>
          <p:cNvSpPr txBox="1">
            <a:spLocks noGrp="1"/>
          </p:cNvSpPr>
          <p:nvPr>
            <p:ph type="title"/>
          </p:nvPr>
        </p:nvSpPr>
        <p:spPr>
          <a:xfrm>
            <a:off x="1016000" y="887480"/>
            <a:ext cx="6985000" cy="1333057"/>
          </a:xfrm>
          <a:prstGeom prst="rect">
            <a:avLst/>
          </a:prstGeom>
        </p:spPr>
        <p:txBody>
          <a:bodyPr vert="horz" wrap="square" lIns="0" tIns="37465" rIns="0" bIns="0" rtlCol="0">
            <a:spAutoFit/>
          </a:bodyPr>
          <a:lstStyle/>
          <a:p>
            <a:pPr marL="12700" marR="5080">
              <a:lnSpc>
                <a:spcPts val="10130"/>
              </a:lnSpc>
              <a:spcBef>
                <a:spcPts val="295"/>
              </a:spcBef>
            </a:pPr>
            <a:r>
              <a:rPr lang="en-US" spc="200" dirty="0" smtClean="0"/>
              <a:t>Methodology</a:t>
            </a:r>
            <a:endParaRPr spc="200" dirty="0"/>
          </a:p>
        </p:txBody>
      </p:sp>
      <p:sp>
        <p:nvSpPr>
          <p:cNvPr id="6" name="object 9"/>
          <p:cNvSpPr txBox="1"/>
          <p:nvPr/>
        </p:nvSpPr>
        <p:spPr>
          <a:xfrm>
            <a:off x="1016000" y="2828186"/>
            <a:ext cx="11654155" cy="5677452"/>
          </a:xfrm>
          <a:prstGeom prst="rect">
            <a:avLst/>
          </a:prstGeom>
        </p:spPr>
        <p:txBody>
          <a:bodyPr vert="horz" wrap="square" lIns="0" tIns="11430" rIns="0" bIns="0" rtlCol="0">
            <a:spAutoFit/>
          </a:bodyPr>
          <a:lstStyle/>
          <a:p>
            <a:pPr marL="12700" marR="83185">
              <a:lnSpc>
                <a:spcPct val="118000"/>
              </a:lnSpc>
              <a:spcBef>
                <a:spcPts val="90"/>
              </a:spcBef>
            </a:pPr>
            <a:r>
              <a:rPr lang="en-US" sz="2400" dirty="0">
                <a:latin typeface="Trebuchet MS" panose="020B0603020202020204" pitchFamily="34" charset="0"/>
              </a:rPr>
              <a:t>We will start by setting up the Raspberry Pi with the necessary operating system and software. Then, we will connect the MQ135 sensor and DHT11 temperature and humidity sensor to the Raspberry Pi and install the required Python libraries. Next, we will write Python code to read the data from the sensors and stream the live video from the Raspberry Pi camera. After that, we will create a </a:t>
            </a:r>
            <a:r>
              <a:rPr lang="en-US" sz="2400" dirty="0" err="1">
                <a:latin typeface="Trebuchet MS" panose="020B0603020202020204" pitchFamily="34" charset="0"/>
              </a:rPr>
              <a:t>Streamlit</a:t>
            </a:r>
            <a:r>
              <a:rPr lang="en-US" sz="2400" dirty="0">
                <a:latin typeface="Trebuchet MS" panose="020B0603020202020204" pitchFamily="34" charset="0"/>
              </a:rPr>
              <a:t> app to display the data and live video stream. </a:t>
            </a:r>
            <a:endParaRPr lang="en-US" sz="2400" dirty="0" smtClean="0">
              <a:latin typeface="Trebuchet MS" panose="020B0603020202020204" pitchFamily="34" charset="0"/>
            </a:endParaRPr>
          </a:p>
          <a:p>
            <a:pPr marL="12700" marR="83185">
              <a:lnSpc>
                <a:spcPct val="118000"/>
              </a:lnSpc>
              <a:spcBef>
                <a:spcPts val="90"/>
              </a:spcBef>
            </a:pPr>
            <a:endParaRPr lang="en-US" sz="2400" dirty="0">
              <a:latin typeface="Trebuchet MS" panose="020B0603020202020204" pitchFamily="34" charset="0"/>
            </a:endParaRPr>
          </a:p>
          <a:p>
            <a:pPr marL="12700" marR="83185">
              <a:lnSpc>
                <a:spcPct val="118000"/>
              </a:lnSpc>
              <a:spcBef>
                <a:spcPts val="90"/>
              </a:spcBef>
            </a:pPr>
            <a:r>
              <a:rPr lang="en-US" sz="2400" dirty="0" smtClean="0">
                <a:latin typeface="Trebuchet MS" panose="020B0603020202020204" pitchFamily="34" charset="0"/>
              </a:rPr>
              <a:t>We </a:t>
            </a:r>
            <a:r>
              <a:rPr lang="en-US" sz="2400" dirty="0">
                <a:latin typeface="Trebuchet MS" panose="020B0603020202020204" pitchFamily="34" charset="0"/>
              </a:rPr>
              <a:t>can use the "</a:t>
            </a:r>
            <a:r>
              <a:rPr lang="en-US" sz="2400" dirty="0" err="1">
                <a:latin typeface="Trebuchet MS" panose="020B0603020202020204" pitchFamily="34" charset="0"/>
              </a:rPr>
              <a:t>streamlit-webrtc</a:t>
            </a:r>
            <a:r>
              <a:rPr lang="en-US" sz="2400" dirty="0">
                <a:latin typeface="Trebuchet MS" panose="020B0603020202020204" pitchFamily="34" charset="0"/>
              </a:rPr>
              <a:t>" library to display the video stream. We will test the system to ensure it is functioning correctly and then deploy the </a:t>
            </a:r>
            <a:r>
              <a:rPr lang="en-US" sz="2400" dirty="0" err="1">
                <a:latin typeface="Trebuchet MS" panose="020B0603020202020204" pitchFamily="34" charset="0"/>
              </a:rPr>
              <a:t>Streamlit</a:t>
            </a:r>
            <a:r>
              <a:rPr lang="en-US" sz="2400" dirty="0">
                <a:latin typeface="Trebuchet MS" panose="020B0603020202020204" pitchFamily="34" charset="0"/>
              </a:rPr>
              <a:t> app on a cloud platform like </a:t>
            </a:r>
            <a:r>
              <a:rPr lang="en-US" sz="2400" dirty="0" err="1">
                <a:latin typeface="Trebuchet MS" panose="020B0603020202020204" pitchFamily="34" charset="0"/>
              </a:rPr>
              <a:t>Heroku</a:t>
            </a:r>
            <a:r>
              <a:rPr lang="en-US" sz="2400" dirty="0">
                <a:latin typeface="Trebuchet MS" panose="020B0603020202020204" pitchFamily="34" charset="0"/>
              </a:rPr>
              <a:t> or AWS, so that it can be accessed from anywhere. Throughout the project, we will document the steps taken and the results obtained to facilitate future troubleshooting and replication of the project.</a:t>
            </a:r>
            <a:endParaRPr sz="2400" dirty="0">
              <a:latin typeface="Trebuchet MS" panose="020B0603020202020204" pitchFamily="34" charset="0"/>
              <a:cs typeface="Trebuchet MS" panose="020B0603020202020204"/>
            </a:endParaRPr>
          </a:p>
          <a:p>
            <a:pPr marL="12700" marR="83185">
              <a:lnSpc>
                <a:spcPct val="118000"/>
              </a:lnSpc>
              <a:spcBef>
                <a:spcPts val="90"/>
              </a:spcBef>
            </a:pPr>
            <a:endParaRPr sz="2400" dirty="0">
              <a:latin typeface="Trebuchet MS" panose="020B0603020202020204" pitchFamily="34" charset="0"/>
              <a:cs typeface="Trebuchet MS" panose="020B0603020202020204"/>
            </a:endParaRPr>
          </a:p>
        </p:txBody>
      </p:sp>
    </p:spTree>
    <p:extLst>
      <p:ext uri="{BB962C8B-B14F-4D97-AF65-F5344CB8AC3E}">
        <p14:creationId xmlns:p14="http://schemas.microsoft.com/office/powerpoint/2010/main" val="112903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798421" y="5803477"/>
            <a:ext cx="6489700" cy="4483735"/>
          </a:xfrm>
          <a:custGeom>
            <a:avLst/>
            <a:gdLst/>
            <a:ahLst/>
            <a:cxnLst/>
            <a:rect l="l" t="t" r="r" b="b"/>
            <a:pathLst>
              <a:path w="6489700" h="4483734">
                <a:moveTo>
                  <a:pt x="1846855" y="0"/>
                </a:moveTo>
                <a:lnTo>
                  <a:pt x="5541345" y="0"/>
                </a:lnTo>
                <a:lnTo>
                  <a:pt x="6489576" y="1642402"/>
                </a:lnTo>
                <a:lnTo>
                  <a:pt x="6489576" y="4483521"/>
                </a:lnTo>
                <a:lnTo>
                  <a:pt x="741262" y="4483521"/>
                </a:lnTo>
                <a:lnTo>
                  <a:pt x="0" y="3199783"/>
                </a:lnTo>
                <a:lnTo>
                  <a:pt x="0" y="3198882"/>
                </a:lnTo>
                <a:lnTo>
                  <a:pt x="1846855" y="0"/>
                </a:lnTo>
                <a:close/>
              </a:path>
            </a:pathLst>
          </a:custGeom>
          <a:solidFill>
            <a:srgbClr val="004550"/>
          </a:solidFill>
        </p:spPr>
        <p:txBody>
          <a:bodyPr wrap="square" lIns="0" tIns="0" rIns="0" bIns="0" rtlCol="0"/>
          <a:lstStyle/>
          <a:p>
            <a:endParaRPr/>
          </a:p>
        </p:txBody>
      </p:sp>
      <p:sp>
        <p:nvSpPr>
          <p:cNvPr id="3" name="object 3"/>
          <p:cNvSpPr/>
          <p:nvPr/>
        </p:nvSpPr>
        <p:spPr>
          <a:xfrm>
            <a:off x="14388127" y="430609"/>
            <a:ext cx="3900170" cy="4570095"/>
          </a:xfrm>
          <a:custGeom>
            <a:avLst/>
            <a:gdLst/>
            <a:ahLst/>
            <a:cxnLst/>
            <a:rect l="l" t="t" r="r" b="b"/>
            <a:pathLst>
              <a:path w="3900169" h="4570095">
                <a:moveTo>
                  <a:pt x="1319006" y="0"/>
                </a:moveTo>
                <a:lnTo>
                  <a:pt x="3899870" y="0"/>
                </a:lnTo>
                <a:lnTo>
                  <a:pt x="3899870" y="4569862"/>
                </a:lnTo>
                <a:lnTo>
                  <a:pt x="1319191" y="4569862"/>
                </a:lnTo>
                <a:lnTo>
                  <a:pt x="0" y="2285251"/>
                </a:lnTo>
                <a:lnTo>
                  <a:pt x="0" y="2284610"/>
                </a:lnTo>
                <a:lnTo>
                  <a:pt x="1319006" y="0"/>
                </a:lnTo>
                <a:close/>
              </a:path>
            </a:pathLst>
          </a:custGeom>
          <a:solidFill>
            <a:srgbClr val="00A181"/>
          </a:solidFill>
        </p:spPr>
        <p:txBody>
          <a:bodyPr wrap="square" lIns="0" tIns="0" rIns="0" bIns="0" rtlCol="0"/>
          <a:lstStyle/>
          <a:p>
            <a:endParaRPr/>
          </a:p>
        </p:txBody>
      </p:sp>
      <p:pic>
        <p:nvPicPr>
          <p:cNvPr id="4" name="object 4"/>
          <p:cNvPicPr/>
          <p:nvPr/>
        </p:nvPicPr>
        <p:blipFill>
          <a:blip r:embed="rId2" cstate="print"/>
          <a:stretch>
            <a:fillRect/>
          </a:stretch>
        </p:blipFill>
        <p:spPr>
          <a:xfrm>
            <a:off x="1314449" y="2673019"/>
            <a:ext cx="95250" cy="95249"/>
          </a:xfrm>
          <a:prstGeom prst="rect">
            <a:avLst/>
          </a:prstGeom>
        </p:spPr>
      </p:pic>
      <p:sp>
        <p:nvSpPr>
          <p:cNvPr id="5" name="object 5"/>
          <p:cNvSpPr/>
          <p:nvPr/>
        </p:nvSpPr>
        <p:spPr>
          <a:xfrm>
            <a:off x="2054072" y="3711256"/>
            <a:ext cx="6656705" cy="28575"/>
          </a:xfrm>
          <a:custGeom>
            <a:avLst/>
            <a:gdLst/>
            <a:ahLst/>
            <a:cxnLst/>
            <a:rect l="l" t="t" r="r" b="b"/>
            <a:pathLst>
              <a:path w="6656705" h="28575">
                <a:moveTo>
                  <a:pt x="6656527" y="0"/>
                </a:moveTo>
                <a:lnTo>
                  <a:pt x="3006737" y="0"/>
                </a:lnTo>
                <a:lnTo>
                  <a:pt x="1645335" y="0"/>
                </a:lnTo>
                <a:lnTo>
                  <a:pt x="0" y="0"/>
                </a:lnTo>
                <a:lnTo>
                  <a:pt x="0" y="28575"/>
                </a:lnTo>
                <a:lnTo>
                  <a:pt x="1645335" y="28575"/>
                </a:lnTo>
                <a:lnTo>
                  <a:pt x="3006737" y="28575"/>
                </a:lnTo>
                <a:lnTo>
                  <a:pt x="6656527" y="28575"/>
                </a:lnTo>
                <a:lnTo>
                  <a:pt x="6656527" y="0"/>
                </a:lnTo>
                <a:close/>
              </a:path>
            </a:pathLst>
          </a:custGeom>
          <a:solidFill>
            <a:srgbClr val="000000"/>
          </a:solidFill>
        </p:spPr>
        <p:txBody>
          <a:bodyPr wrap="square" lIns="0" tIns="0" rIns="0" bIns="0" rtlCol="0"/>
          <a:lstStyle/>
          <a:p>
            <a:endParaRPr/>
          </a:p>
        </p:txBody>
      </p:sp>
      <p:pic>
        <p:nvPicPr>
          <p:cNvPr id="6" name="object 6"/>
          <p:cNvPicPr/>
          <p:nvPr/>
        </p:nvPicPr>
        <p:blipFill>
          <a:blip r:embed="rId2" cstate="print"/>
          <a:stretch>
            <a:fillRect/>
          </a:stretch>
        </p:blipFill>
        <p:spPr>
          <a:xfrm>
            <a:off x="1314449" y="3987469"/>
            <a:ext cx="95250" cy="95249"/>
          </a:xfrm>
          <a:prstGeom prst="rect">
            <a:avLst/>
          </a:prstGeom>
        </p:spPr>
      </p:pic>
      <p:pic>
        <p:nvPicPr>
          <p:cNvPr id="7" name="object 7"/>
          <p:cNvPicPr/>
          <p:nvPr/>
        </p:nvPicPr>
        <p:blipFill>
          <a:blip r:embed="rId2" cstate="print"/>
          <a:stretch>
            <a:fillRect/>
          </a:stretch>
        </p:blipFill>
        <p:spPr>
          <a:xfrm>
            <a:off x="1314449" y="5301919"/>
            <a:ext cx="95250" cy="95249"/>
          </a:xfrm>
          <a:prstGeom prst="rect">
            <a:avLst/>
          </a:prstGeom>
        </p:spPr>
      </p:pic>
      <p:sp>
        <p:nvSpPr>
          <p:cNvPr id="8" name="object 8"/>
          <p:cNvSpPr txBox="1"/>
          <p:nvPr/>
        </p:nvSpPr>
        <p:spPr>
          <a:xfrm>
            <a:off x="1016000" y="2428538"/>
            <a:ext cx="10875010" cy="6597650"/>
          </a:xfrm>
          <a:prstGeom prst="rect">
            <a:avLst/>
          </a:prstGeom>
        </p:spPr>
        <p:txBody>
          <a:bodyPr vert="horz" wrap="square" lIns="0" tIns="12700" rIns="0" bIns="0" rtlCol="0">
            <a:spAutoFit/>
          </a:bodyPr>
          <a:lstStyle/>
          <a:p>
            <a:pPr marL="551815" marR="703580">
              <a:lnSpc>
                <a:spcPct val="115000"/>
              </a:lnSpc>
              <a:spcBef>
                <a:spcPts val="100"/>
              </a:spcBef>
            </a:pPr>
            <a:r>
              <a:rPr sz="2500" spc="-80" dirty="0">
                <a:latin typeface="Trebuchet MS" panose="020B0603020202020204"/>
                <a:cs typeface="Trebuchet MS" panose="020B0603020202020204"/>
              </a:rPr>
              <a:t>Chen, </a:t>
            </a:r>
            <a:r>
              <a:rPr sz="2500" spc="-310" dirty="0">
                <a:latin typeface="Trebuchet MS" panose="020B0603020202020204"/>
                <a:cs typeface="Trebuchet MS" panose="020B0603020202020204"/>
              </a:rPr>
              <a:t>Y.,</a:t>
            </a:r>
            <a:r>
              <a:rPr sz="2500" spc="-305" dirty="0">
                <a:latin typeface="Trebuchet MS" panose="020B0603020202020204"/>
                <a:cs typeface="Trebuchet MS" panose="020B0603020202020204"/>
              </a:rPr>
              <a:t> </a:t>
            </a:r>
            <a:r>
              <a:rPr sz="2500" spc="-175" dirty="0">
                <a:latin typeface="Trebuchet MS" panose="020B0603020202020204"/>
                <a:cs typeface="Trebuchet MS" panose="020B0603020202020204"/>
              </a:rPr>
              <a:t>Li, </a:t>
            </a:r>
            <a:r>
              <a:rPr sz="2500" spc="-295" dirty="0">
                <a:latin typeface="Trebuchet MS" panose="020B0603020202020204"/>
                <a:cs typeface="Trebuchet MS" panose="020B0603020202020204"/>
              </a:rPr>
              <a:t>L.,</a:t>
            </a:r>
            <a:r>
              <a:rPr sz="2500" spc="-290" dirty="0">
                <a:latin typeface="Trebuchet MS" panose="020B0603020202020204"/>
                <a:cs typeface="Trebuchet MS" panose="020B0603020202020204"/>
              </a:rPr>
              <a:t> </a:t>
            </a:r>
            <a:r>
              <a:rPr sz="2500" spc="35" dirty="0">
                <a:latin typeface="Trebuchet MS" panose="020B0603020202020204"/>
                <a:cs typeface="Trebuchet MS" panose="020B0603020202020204"/>
              </a:rPr>
              <a:t>&amp; </a:t>
            </a:r>
            <a:r>
              <a:rPr sz="2500" spc="-85" dirty="0">
                <a:latin typeface="Trebuchet MS" panose="020B0603020202020204"/>
                <a:cs typeface="Trebuchet MS" panose="020B0603020202020204"/>
              </a:rPr>
              <a:t>Wang, </a:t>
            </a:r>
            <a:r>
              <a:rPr sz="2500" spc="-265" dirty="0">
                <a:latin typeface="Trebuchet MS" panose="020B0603020202020204"/>
                <a:cs typeface="Trebuchet MS" panose="020B0603020202020204"/>
              </a:rPr>
              <a:t>Y. </a:t>
            </a:r>
            <a:r>
              <a:rPr sz="2500" spc="-170" dirty="0">
                <a:latin typeface="Trebuchet MS" panose="020B0603020202020204"/>
                <a:cs typeface="Trebuchet MS" panose="020B0603020202020204"/>
              </a:rPr>
              <a:t>(2017). </a:t>
            </a:r>
            <a:r>
              <a:rPr sz="2500" spc="-65" dirty="0">
                <a:latin typeface="Trebuchet MS" panose="020B0603020202020204"/>
                <a:cs typeface="Trebuchet MS" panose="020B0603020202020204"/>
              </a:rPr>
              <a:t>A </a:t>
            </a:r>
            <a:r>
              <a:rPr sz="2500" spc="5" dirty="0">
                <a:latin typeface="Trebuchet MS" panose="020B0603020202020204"/>
                <a:cs typeface="Trebuchet MS" panose="020B0603020202020204"/>
              </a:rPr>
              <a:t>smart </a:t>
            </a:r>
            <a:r>
              <a:rPr sz="2500" spc="-35" dirty="0">
                <a:latin typeface="Trebuchet MS" panose="020B0603020202020204"/>
                <a:cs typeface="Trebuchet MS" panose="020B0603020202020204"/>
              </a:rPr>
              <a:t>safety </a:t>
            </a:r>
            <a:r>
              <a:rPr sz="2500" spc="-15" dirty="0">
                <a:latin typeface="Trebuchet MS" panose="020B0603020202020204"/>
                <a:cs typeface="Trebuchet MS" panose="020B0603020202020204"/>
              </a:rPr>
              <a:t>helmet </a:t>
            </a:r>
            <a:r>
              <a:rPr sz="2500" spc="-30" dirty="0">
                <a:latin typeface="Trebuchet MS" panose="020B0603020202020204"/>
                <a:cs typeface="Trebuchet MS" panose="020B0603020202020204"/>
              </a:rPr>
              <a:t>for </a:t>
            </a:r>
            <a:r>
              <a:rPr sz="2500" dirty="0">
                <a:latin typeface="Trebuchet MS" panose="020B0603020202020204"/>
                <a:cs typeface="Trebuchet MS" panose="020B0603020202020204"/>
              </a:rPr>
              <a:t>coal </a:t>
            </a:r>
            <a:r>
              <a:rPr sz="2500" spc="20" dirty="0">
                <a:latin typeface="Trebuchet MS" panose="020B0603020202020204"/>
                <a:cs typeface="Trebuchet MS" panose="020B0603020202020204"/>
              </a:rPr>
              <a:t>mine </a:t>
            </a:r>
            <a:r>
              <a:rPr sz="2500" spc="-740" dirty="0">
                <a:latin typeface="Trebuchet MS" panose="020B0603020202020204"/>
                <a:cs typeface="Trebuchet MS" panose="020B0603020202020204"/>
              </a:rPr>
              <a:t> </a:t>
            </a:r>
            <a:r>
              <a:rPr sz="2500" spc="-125" dirty="0">
                <a:latin typeface="Trebuchet MS" panose="020B0603020202020204"/>
                <a:cs typeface="Trebuchet MS" panose="020B0603020202020204"/>
              </a:rPr>
              <a:t>w</a:t>
            </a:r>
            <a:r>
              <a:rPr sz="2500" spc="80" dirty="0">
                <a:latin typeface="Trebuchet MS" panose="020B0603020202020204"/>
                <a:cs typeface="Trebuchet MS" panose="020B0603020202020204"/>
              </a:rPr>
              <a:t>o</a:t>
            </a:r>
            <a:r>
              <a:rPr sz="2500" spc="-45" dirty="0">
                <a:latin typeface="Trebuchet MS" panose="020B0603020202020204"/>
                <a:cs typeface="Trebuchet MS" panose="020B0603020202020204"/>
              </a:rPr>
              <a:t>r</a:t>
            </a:r>
            <a:r>
              <a:rPr sz="2500" spc="-50" dirty="0">
                <a:latin typeface="Trebuchet MS" panose="020B0603020202020204"/>
                <a:cs typeface="Trebuchet MS" panose="020B0603020202020204"/>
              </a:rPr>
              <a:t>k</a:t>
            </a:r>
            <a:r>
              <a:rPr sz="2500" spc="-30" dirty="0">
                <a:latin typeface="Trebuchet MS" panose="020B0603020202020204"/>
                <a:cs typeface="Trebuchet MS" panose="020B0603020202020204"/>
              </a:rPr>
              <a:t>e</a:t>
            </a:r>
            <a:r>
              <a:rPr sz="2500" spc="-45" dirty="0">
                <a:latin typeface="Trebuchet MS" panose="020B0603020202020204"/>
                <a:cs typeface="Trebuchet MS" panose="020B0603020202020204"/>
              </a:rPr>
              <a:t>r</a:t>
            </a:r>
            <a:r>
              <a:rPr sz="2500" spc="140" dirty="0">
                <a:latin typeface="Trebuchet MS" panose="020B0603020202020204"/>
                <a:cs typeface="Trebuchet MS" panose="020B0603020202020204"/>
              </a:rPr>
              <a:t>s</a:t>
            </a:r>
            <a:r>
              <a:rPr sz="2500" spc="-405" dirty="0">
                <a:latin typeface="Trebuchet MS" panose="020B0603020202020204"/>
                <a:cs typeface="Trebuchet MS" panose="020B0603020202020204"/>
              </a:rPr>
              <a:t>.</a:t>
            </a:r>
            <a:r>
              <a:rPr sz="2500" spc="-60" dirty="0">
                <a:latin typeface="Trebuchet MS" panose="020B0603020202020204"/>
                <a:cs typeface="Trebuchet MS" panose="020B0603020202020204"/>
              </a:rPr>
              <a:t> </a:t>
            </a:r>
            <a:r>
              <a:rPr sz="2500" spc="145" dirty="0">
                <a:latin typeface="Trebuchet MS" panose="020B0603020202020204"/>
                <a:cs typeface="Trebuchet MS" panose="020B0603020202020204"/>
              </a:rPr>
              <a:t>M</a:t>
            </a:r>
            <a:r>
              <a:rPr sz="2500" spc="-30" dirty="0">
                <a:latin typeface="Trebuchet MS" panose="020B0603020202020204"/>
                <a:cs typeface="Trebuchet MS" panose="020B0603020202020204"/>
              </a:rPr>
              <a:t>e</a:t>
            </a:r>
            <a:r>
              <a:rPr sz="2500" spc="20" dirty="0">
                <a:latin typeface="Trebuchet MS" panose="020B0603020202020204"/>
                <a:cs typeface="Trebuchet MS" panose="020B0603020202020204"/>
              </a:rPr>
              <a:t>a</a:t>
            </a:r>
            <a:r>
              <a:rPr sz="2500" spc="140" dirty="0">
                <a:latin typeface="Trebuchet MS" panose="020B0603020202020204"/>
                <a:cs typeface="Trebuchet MS" panose="020B0603020202020204"/>
              </a:rPr>
              <a:t>s</a:t>
            </a:r>
            <a:r>
              <a:rPr sz="2500" spc="75" dirty="0">
                <a:latin typeface="Trebuchet MS" panose="020B0603020202020204"/>
                <a:cs typeface="Trebuchet MS" panose="020B0603020202020204"/>
              </a:rPr>
              <a:t>u</a:t>
            </a:r>
            <a:r>
              <a:rPr sz="2500" spc="-45" dirty="0">
                <a:latin typeface="Trebuchet MS" panose="020B0603020202020204"/>
                <a:cs typeface="Trebuchet MS" panose="020B0603020202020204"/>
              </a:rPr>
              <a:t>r</a:t>
            </a:r>
            <a:r>
              <a:rPr sz="2500" spc="-30" dirty="0">
                <a:latin typeface="Trebuchet MS" panose="020B0603020202020204"/>
                <a:cs typeface="Trebuchet MS" panose="020B0603020202020204"/>
              </a:rPr>
              <a:t>e</a:t>
            </a:r>
            <a:r>
              <a:rPr sz="2500" spc="50" dirty="0">
                <a:latin typeface="Trebuchet MS" panose="020B0603020202020204"/>
                <a:cs typeface="Trebuchet MS" panose="020B0603020202020204"/>
              </a:rPr>
              <a:t>m</a:t>
            </a:r>
            <a:r>
              <a:rPr sz="2500" spc="-30" dirty="0">
                <a:latin typeface="Trebuchet MS" panose="020B0603020202020204"/>
                <a:cs typeface="Trebuchet MS" panose="020B0603020202020204"/>
              </a:rPr>
              <a:t>e</a:t>
            </a:r>
            <a:r>
              <a:rPr sz="2500" spc="85" dirty="0">
                <a:latin typeface="Trebuchet MS" panose="020B0603020202020204"/>
                <a:cs typeface="Trebuchet MS" panose="020B0603020202020204"/>
              </a:rPr>
              <a:t>n</a:t>
            </a:r>
            <a:r>
              <a:rPr sz="2500" spc="-140" dirty="0">
                <a:latin typeface="Trebuchet MS" panose="020B0603020202020204"/>
                <a:cs typeface="Trebuchet MS" panose="020B0603020202020204"/>
              </a:rPr>
              <a:t>t</a:t>
            </a:r>
            <a:r>
              <a:rPr sz="2500" spc="-405" dirty="0">
                <a:latin typeface="Trebuchet MS" panose="020B0603020202020204"/>
                <a:cs typeface="Trebuchet MS" panose="020B0603020202020204"/>
              </a:rPr>
              <a:t>,</a:t>
            </a:r>
            <a:r>
              <a:rPr sz="2500" spc="-60" dirty="0">
                <a:latin typeface="Trebuchet MS" panose="020B0603020202020204"/>
                <a:cs typeface="Trebuchet MS" panose="020B0603020202020204"/>
              </a:rPr>
              <a:t> </a:t>
            </a:r>
            <a:r>
              <a:rPr sz="2500" spc="-285" dirty="0">
                <a:latin typeface="Trebuchet MS" panose="020B0603020202020204"/>
                <a:cs typeface="Trebuchet MS" panose="020B0603020202020204"/>
              </a:rPr>
              <a:t>11</a:t>
            </a:r>
            <a:r>
              <a:rPr sz="2500" spc="55" dirty="0">
                <a:latin typeface="Trebuchet MS" panose="020B0603020202020204"/>
                <a:cs typeface="Trebuchet MS" panose="020B0603020202020204"/>
              </a:rPr>
              <a:t>0</a:t>
            </a:r>
            <a:r>
              <a:rPr sz="2500" spc="-405" dirty="0">
                <a:latin typeface="Trebuchet MS" panose="020B0603020202020204"/>
                <a:cs typeface="Trebuchet MS" panose="020B0603020202020204"/>
              </a:rPr>
              <a:t>,</a:t>
            </a:r>
            <a:r>
              <a:rPr sz="2500" spc="-60" dirty="0">
                <a:latin typeface="Trebuchet MS" panose="020B0603020202020204"/>
                <a:cs typeface="Trebuchet MS" panose="020B0603020202020204"/>
              </a:rPr>
              <a:t> </a:t>
            </a:r>
            <a:r>
              <a:rPr sz="2500" spc="-120" dirty="0">
                <a:latin typeface="Trebuchet MS" panose="020B0603020202020204"/>
                <a:cs typeface="Trebuchet MS" panose="020B0603020202020204"/>
              </a:rPr>
              <a:t>2</a:t>
            </a:r>
            <a:r>
              <a:rPr sz="2500" spc="-285" dirty="0">
                <a:latin typeface="Trebuchet MS" panose="020B0603020202020204"/>
                <a:cs typeface="Trebuchet MS" panose="020B0603020202020204"/>
              </a:rPr>
              <a:t>1</a:t>
            </a:r>
            <a:r>
              <a:rPr sz="2500" spc="55" dirty="0">
                <a:latin typeface="Trebuchet MS" panose="020B0603020202020204"/>
                <a:cs typeface="Trebuchet MS" panose="020B0603020202020204"/>
              </a:rPr>
              <a:t>0</a:t>
            </a:r>
            <a:r>
              <a:rPr sz="2500" spc="75" dirty="0">
                <a:latin typeface="Trebuchet MS" panose="020B0603020202020204"/>
                <a:cs typeface="Trebuchet MS" panose="020B0603020202020204"/>
              </a:rPr>
              <a:t>-</a:t>
            </a:r>
            <a:r>
              <a:rPr sz="2500" spc="-120" dirty="0">
                <a:latin typeface="Trebuchet MS" panose="020B0603020202020204"/>
                <a:cs typeface="Trebuchet MS" panose="020B0603020202020204"/>
              </a:rPr>
              <a:t>2</a:t>
            </a:r>
            <a:r>
              <a:rPr sz="2500" spc="-285" dirty="0">
                <a:latin typeface="Trebuchet MS" panose="020B0603020202020204"/>
                <a:cs typeface="Trebuchet MS" panose="020B0603020202020204"/>
              </a:rPr>
              <a:t>1</a:t>
            </a:r>
            <a:r>
              <a:rPr sz="2500" spc="-10" dirty="0">
                <a:latin typeface="Trebuchet MS" panose="020B0603020202020204"/>
                <a:cs typeface="Trebuchet MS" panose="020B0603020202020204"/>
              </a:rPr>
              <a:t>6</a:t>
            </a:r>
            <a:r>
              <a:rPr sz="2500" spc="-355" dirty="0">
                <a:latin typeface="Trebuchet MS" panose="020B0603020202020204"/>
                <a:cs typeface="Trebuchet MS" panose="020B0603020202020204"/>
              </a:rPr>
              <a:t>.  </a:t>
            </a:r>
            <a:r>
              <a:rPr sz="2500" u="heavy" spc="-90" dirty="0">
                <a:uFill>
                  <a:solidFill>
                    <a:srgbClr val="000000"/>
                  </a:solidFill>
                </a:uFill>
                <a:latin typeface="Trebuchet MS" panose="020B0603020202020204"/>
                <a:cs typeface="Trebuchet MS" panose="020B0603020202020204"/>
                <a:hlinkClick r:id="rId3"/>
              </a:rPr>
              <a:t>htt</a:t>
            </a:r>
            <a:r>
              <a:rPr sz="2500" spc="-90" dirty="0">
                <a:latin typeface="Trebuchet MS" panose="020B0603020202020204"/>
                <a:cs typeface="Trebuchet MS" panose="020B0603020202020204"/>
                <a:hlinkClick r:id="rId3"/>
              </a:rPr>
              <a:t>ps://doi.org/10.1016/j.measurement.2017.03.029</a:t>
            </a:r>
            <a:endParaRPr sz="2500">
              <a:latin typeface="Trebuchet MS" panose="020B0603020202020204"/>
              <a:cs typeface="Trebuchet MS" panose="020B0603020202020204"/>
            </a:endParaRPr>
          </a:p>
          <a:p>
            <a:pPr marL="551815" marR="922020">
              <a:lnSpc>
                <a:spcPct val="115000"/>
              </a:lnSpc>
            </a:pPr>
            <a:r>
              <a:rPr sz="2500" spc="-175" dirty="0">
                <a:latin typeface="Trebuchet MS" panose="020B0603020202020204"/>
                <a:cs typeface="Trebuchet MS" panose="020B0603020202020204"/>
              </a:rPr>
              <a:t>Li,</a:t>
            </a:r>
            <a:r>
              <a:rPr sz="2500" spc="-60" dirty="0">
                <a:latin typeface="Trebuchet MS" panose="020B0603020202020204"/>
                <a:cs typeface="Trebuchet MS" panose="020B0603020202020204"/>
              </a:rPr>
              <a:t> </a:t>
            </a:r>
            <a:r>
              <a:rPr sz="2500" spc="-295" dirty="0">
                <a:latin typeface="Trebuchet MS" panose="020B0603020202020204"/>
                <a:cs typeface="Trebuchet MS" panose="020B0603020202020204"/>
              </a:rPr>
              <a:t>L.,</a:t>
            </a:r>
            <a:r>
              <a:rPr sz="2500" spc="-55" dirty="0">
                <a:latin typeface="Trebuchet MS" panose="020B0603020202020204"/>
                <a:cs typeface="Trebuchet MS" panose="020B0603020202020204"/>
              </a:rPr>
              <a:t> </a:t>
            </a:r>
            <a:r>
              <a:rPr sz="2500" spc="-85" dirty="0">
                <a:latin typeface="Trebuchet MS" panose="020B0603020202020204"/>
                <a:cs typeface="Trebuchet MS" panose="020B0603020202020204"/>
              </a:rPr>
              <a:t>Wang,</a:t>
            </a:r>
            <a:r>
              <a:rPr sz="2500" spc="-55" dirty="0">
                <a:latin typeface="Trebuchet MS" panose="020B0603020202020204"/>
                <a:cs typeface="Trebuchet MS" panose="020B0603020202020204"/>
              </a:rPr>
              <a:t> </a:t>
            </a:r>
            <a:r>
              <a:rPr sz="2500" spc="-310" dirty="0">
                <a:latin typeface="Trebuchet MS" panose="020B0603020202020204"/>
                <a:cs typeface="Trebuchet MS" panose="020B0603020202020204"/>
              </a:rPr>
              <a:t>Y.,</a:t>
            </a:r>
            <a:r>
              <a:rPr sz="2500" spc="-55" dirty="0">
                <a:latin typeface="Trebuchet MS" panose="020B0603020202020204"/>
                <a:cs typeface="Trebuchet MS" panose="020B0603020202020204"/>
              </a:rPr>
              <a:t> </a:t>
            </a:r>
            <a:r>
              <a:rPr sz="2500" spc="35" dirty="0">
                <a:latin typeface="Trebuchet MS" panose="020B0603020202020204"/>
                <a:cs typeface="Trebuchet MS" panose="020B0603020202020204"/>
              </a:rPr>
              <a:t>&amp;</a:t>
            </a:r>
            <a:r>
              <a:rPr sz="2500" spc="-55" dirty="0">
                <a:latin typeface="Trebuchet MS" panose="020B0603020202020204"/>
                <a:cs typeface="Trebuchet MS" panose="020B0603020202020204"/>
              </a:rPr>
              <a:t> </a:t>
            </a:r>
            <a:r>
              <a:rPr sz="2500" spc="-80" dirty="0">
                <a:latin typeface="Trebuchet MS" panose="020B0603020202020204"/>
                <a:cs typeface="Trebuchet MS" panose="020B0603020202020204"/>
              </a:rPr>
              <a:t>Chen,</a:t>
            </a:r>
            <a:r>
              <a:rPr sz="2500" spc="-55" dirty="0">
                <a:latin typeface="Trebuchet MS" panose="020B0603020202020204"/>
                <a:cs typeface="Trebuchet MS" panose="020B0603020202020204"/>
              </a:rPr>
              <a:t> </a:t>
            </a:r>
            <a:r>
              <a:rPr sz="2500" spc="-265" dirty="0">
                <a:latin typeface="Trebuchet MS" panose="020B0603020202020204"/>
                <a:cs typeface="Trebuchet MS" panose="020B0603020202020204"/>
              </a:rPr>
              <a:t>Y.</a:t>
            </a:r>
            <a:r>
              <a:rPr sz="2500" spc="-55" dirty="0">
                <a:latin typeface="Trebuchet MS" panose="020B0603020202020204"/>
                <a:cs typeface="Trebuchet MS" panose="020B0603020202020204"/>
              </a:rPr>
              <a:t> </a:t>
            </a:r>
            <a:r>
              <a:rPr sz="2500" spc="-145" dirty="0">
                <a:latin typeface="Trebuchet MS" panose="020B0603020202020204"/>
                <a:cs typeface="Trebuchet MS" panose="020B0603020202020204"/>
              </a:rPr>
              <a:t>(2019).</a:t>
            </a:r>
            <a:r>
              <a:rPr sz="2500" spc="-55" dirty="0">
                <a:latin typeface="Trebuchet MS" panose="020B0603020202020204"/>
                <a:cs typeface="Trebuchet MS" panose="020B0603020202020204"/>
              </a:rPr>
              <a:t> </a:t>
            </a:r>
            <a:r>
              <a:rPr sz="2500" spc="5" dirty="0">
                <a:latin typeface="Trebuchet MS" panose="020B0603020202020204"/>
                <a:cs typeface="Trebuchet MS" panose="020B0603020202020204"/>
              </a:rPr>
              <a:t>Smart</a:t>
            </a:r>
            <a:r>
              <a:rPr sz="2500" spc="-55" dirty="0">
                <a:latin typeface="Trebuchet MS" panose="020B0603020202020204"/>
                <a:cs typeface="Trebuchet MS" panose="020B0603020202020204"/>
              </a:rPr>
              <a:t> </a:t>
            </a:r>
            <a:r>
              <a:rPr sz="2500" spc="-35" dirty="0">
                <a:latin typeface="Trebuchet MS" panose="020B0603020202020204"/>
                <a:cs typeface="Trebuchet MS" panose="020B0603020202020204"/>
              </a:rPr>
              <a:t>safety</a:t>
            </a:r>
            <a:r>
              <a:rPr sz="2500" spc="-55" dirty="0">
                <a:latin typeface="Trebuchet MS" panose="020B0603020202020204"/>
                <a:cs typeface="Trebuchet MS" panose="020B0603020202020204"/>
              </a:rPr>
              <a:t> </a:t>
            </a:r>
            <a:r>
              <a:rPr sz="2500" spc="-15" dirty="0">
                <a:latin typeface="Trebuchet MS" panose="020B0603020202020204"/>
                <a:cs typeface="Trebuchet MS" panose="020B0603020202020204"/>
              </a:rPr>
              <a:t>helmet</a:t>
            </a:r>
            <a:r>
              <a:rPr sz="2500" spc="-55" dirty="0">
                <a:latin typeface="Trebuchet MS" panose="020B0603020202020204"/>
                <a:cs typeface="Trebuchet MS" panose="020B0603020202020204"/>
              </a:rPr>
              <a:t> </a:t>
            </a:r>
            <a:r>
              <a:rPr sz="2500" spc="-30" dirty="0">
                <a:latin typeface="Trebuchet MS" panose="020B0603020202020204"/>
                <a:cs typeface="Trebuchet MS" panose="020B0603020202020204"/>
              </a:rPr>
              <a:t>for</a:t>
            </a:r>
            <a:r>
              <a:rPr sz="2500" spc="-55" dirty="0">
                <a:latin typeface="Trebuchet MS" panose="020B0603020202020204"/>
                <a:cs typeface="Trebuchet MS" panose="020B0603020202020204"/>
              </a:rPr>
              <a:t> </a:t>
            </a:r>
            <a:r>
              <a:rPr sz="2500" dirty="0">
                <a:latin typeface="Trebuchet MS" panose="020B0603020202020204"/>
                <a:cs typeface="Trebuchet MS" panose="020B0603020202020204"/>
              </a:rPr>
              <a:t>coal</a:t>
            </a:r>
            <a:r>
              <a:rPr sz="2500" spc="-55" dirty="0">
                <a:latin typeface="Trebuchet MS" panose="020B0603020202020204"/>
                <a:cs typeface="Trebuchet MS" panose="020B0603020202020204"/>
              </a:rPr>
              <a:t> </a:t>
            </a:r>
            <a:r>
              <a:rPr sz="2500" spc="20" dirty="0">
                <a:latin typeface="Trebuchet MS" panose="020B0603020202020204"/>
                <a:cs typeface="Trebuchet MS" panose="020B0603020202020204"/>
              </a:rPr>
              <a:t>mine </a:t>
            </a:r>
            <a:r>
              <a:rPr sz="2500" spc="-740" dirty="0">
                <a:latin typeface="Trebuchet MS" panose="020B0603020202020204"/>
                <a:cs typeface="Trebuchet MS" panose="020B0603020202020204"/>
              </a:rPr>
              <a:t> </a:t>
            </a:r>
            <a:r>
              <a:rPr sz="2500" spc="-60" dirty="0">
                <a:latin typeface="Trebuchet MS" panose="020B0603020202020204"/>
                <a:cs typeface="Trebuchet MS" panose="020B0603020202020204"/>
              </a:rPr>
              <a:t>workers: </a:t>
            </a:r>
            <a:r>
              <a:rPr sz="2500" spc="-65" dirty="0">
                <a:latin typeface="Trebuchet MS" panose="020B0603020202020204"/>
                <a:cs typeface="Trebuchet MS" panose="020B0603020202020204"/>
              </a:rPr>
              <a:t>A</a:t>
            </a:r>
            <a:r>
              <a:rPr sz="2500" spc="-60" dirty="0">
                <a:latin typeface="Trebuchet MS" panose="020B0603020202020204"/>
                <a:cs typeface="Trebuchet MS" panose="020B0603020202020204"/>
              </a:rPr>
              <a:t> </a:t>
            </a:r>
            <a:r>
              <a:rPr sz="2500" spc="-105" dirty="0">
                <a:latin typeface="Trebuchet MS" panose="020B0603020202020204"/>
                <a:cs typeface="Trebuchet MS" panose="020B0603020202020204"/>
              </a:rPr>
              <a:t>review.</a:t>
            </a:r>
            <a:r>
              <a:rPr sz="2500" spc="-60" dirty="0">
                <a:latin typeface="Trebuchet MS" panose="020B0603020202020204"/>
                <a:cs typeface="Trebuchet MS" panose="020B0603020202020204"/>
              </a:rPr>
              <a:t> </a:t>
            </a:r>
            <a:r>
              <a:rPr sz="2500" spc="-15" dirty="0">
                <a:latin typeface="Trebuchet MS" panose="020B0603020202020204"/>
                <a:cs typeface="Trebuchet MS" panose="020B0603020202020204"/>
              </a:rPr>
              <a:t>Measurement,</a:t>
            </a:r>
            <a:r>
              <a:rPr sz="2500" spc="-60" dirty="0">
                <a:latin typeface="Trebuchet MS" panose="020B0603020202020204"/>
                <a:cs typeface="Trebuchet MS" panose="020B0603020202020204"/>
              </a:rPr>
              <a:t> </a:t>
            </a:r>
            <a:r>
              <a:rPr sz="2500" spc="-200" dirty="0">
                <a:latin typeface="Trebuchet MS" panose="020B0603020202020204"/>
                <a:cs typeface="Trebuchet MS" panose="020B0603020202020204"/>
              </a:rPr>
              <a:t>156,</a:t>
            </a:r>
            <a:r>
              <a:rPr sz="2500" spc="-60" dirty="0">
                <a:latin typeface="Trebuchet MS" panose="020B0603020202020204"/>
                <a:cs typeface="Trebuchet MS" panose="020B0603020202020204"/>
              </a:rPr>
              <a:t> </a:t>
            </a:r>
            <a:r>
              <a:rPr sz="2500" spc="-95" dirty="0">
                <a:latin typeface="Trebuchet MS" panose="020B0603020202020204"/>
                <a:cs typeface="Trebuchet MS" panose="020B0603020202020204"/>
              </a:rPr>
              <a:t>354-365. </a:t>
            </a:r>
            <a:r>
              <a:rPr sz="2500" spc="-90" dirty="0">
                <a:latin typeface="Trebuchet MS" panose="020B0603020202020204"/>
                <a:cs typeface="Trebuchet MS" panose="020B0603020202020204"/>
              </a:rPr>
              <a:t> </a:t>
            </a:r>
            <a:r>
              <a:rPr sz="2500" u="heavy" spc="-85" dirty="0">
                <a:uFill>
                  <a:solidFill>
                    <a:srgbClr val="000000"/>
                  </a:solidFill>
                </a:uFill>
                <a:latin typeface="Trebuchet MS" panose="020B0603020202020204"/>
                <a:cs typeface="Trebuchet MS" panose="020B0603020202020204"/>
                <a:hlinkClick r:id="rId4"/>
              </a:rPr>
              <a:t>https://doi.org/10.1016/j.measurement.2019.03.055</a:t>
            </a:r>
            <a:endParaRPr sz="2500">
              <a:latin typeface="Trebuchet MS" panose="020B0603020202020204"/>
              <a:cs typeface="Trebuchet MS" panose="020B0603020202020204"/>
            </a:endParaRPr>
          </a:p>
          <a:p>
            <a:pPr marL="551815" marR="5080">
              <a:lnSpc>
                <a:spcPct val="115000"/>
              </a:lnSpc>
            </a:pPr>
            <a:r>
              <a:rPr sz="2500" spc="-50" dirty="0">
                <a:latin typeface="Trebuchet MS" panose="020B0603020202020204"/>
                <a:cs typeface="Trebuchet MS" panose="020B0603020202020204"/>
              </a:rPr>
              <a:t>Zhang,</a:t>
            </a:r>
            <a:r>
              <a:rPr sz="2500" spc="-60" dirty="0">
                <a:latin typeface="Trebuchet MS" panose="020B0603020202020204"/>
                <a:cs typeface="Trebuchet MS" panose="020B0603020202020204"/>
              </a:rPr>
              <a:t> </a:t>
            </a:r>
            <a:r>
              <a:rPr sz="2500" spc="-310" dirty="0">
                <a:latin typeface="Trebuchet MS" panose="020B0603020202020204"/>
                <a:cs typeface="Trebuchet MS" panose="020B0603020202020204"/>
              </a:rPr>
              <a:t>Y.,</a:t>
            </a:r>
            <a:r>
              <a:rPr sz="2500" spc="-55" dirty="0">
                <a:latin typeface="Trebuchet MS" panose="020B0603020202020204"/>
                <a:cs typeface="Trebuchet MS" panose="020B0603020202020204"/>
              </a:rPr>
              <a:t> </a:t>
            </a:r>
            <a:r>
              <a:rPr sz="2500" spc="-85" dirty="0">
                <a:latin typeface="Trebuchet MS" panose="020B0603020202020204"/>
                <a:cs typeface="Trebuchet MS" panose="020B0603020202020204"/>
              </a:rPr>
              <a:t>Wang,</a:t>
            </a:r>
            <a:r>
              <a:rPr sz="2500" spc="-55" dirty="0">
                <a:latin typeface="Trebuchet MS" panose="020B0603020202020204"/>
                <a:cs typeface="Trebuchet MS" panose="020B0603020202020204"/>
              </a:rPr>
              <a:t> </a:t>
            </a:r>
            <a:r>
              <a:rPr sz="2500" spc="-310" dirty="0">
                <a:latin typeface="Trebuchet MS" panose="020B0603020202020204"/>
                <a:cs typeface="Trebuchet MS" panose="020B0603020202020204"/>
              </a:rPr>
              <a:t>Y.,</a:t>
            </a:r>
            <a:r>
              <a:rPr sz="2500" spc="-55" dirty="0">
                <a:latin typeface="Trebuchet MS" panose="020B0603020202020204"/>
                <a:cs typeface="Trebuchet MS" panose="020B0603020202020204"/>
              </a:rPr>
              <a:t> </a:t>
            </a:r>
            <a:r>
              <a:rPr sz="2500" spc="35" dirty="0">
                <a:latin typeface="Trebuchet MS" panose="020B0603020202020204"/>
                <a:cs typeface="Trebuchet MS" panose="020B0603020202020204"/>
              </a:rPr>
              <a:t>&amp;</a:t>
            </a:r>
            <a:r>
              <a:rPr sz="2500" spc="-55" dirty="0">
                <a:latin typeface="Trebuchet MS" panose="020B0603020202020204"/>
                <a:cs typeface="Trebuchet MS" panose="020B0603020202020204"/>
              </a:rPr>
              <a:t> </a:t>
            </a:r>
            <a:r>
              <a:rPr sz="2500" spc="-80" dirty="0">
                <a:latin typeface="Trebuchet MS" panose="020B0603020202020204"/>
                <a:cs typeface="Trebuchet MS" panose="020B0603020202020204"/>
              </a:rPr>
              <a:t>Chen,</a:t>
            </a:r>
            <a:r>
              <a:rPr sz="2500" spc="-55" dirty="0">
                <a:latin typeface="Trebuchet MS" panose="020B0603020202020204"/>
                <a:cs typeface="Trebuchet MS" panose="020B0603020202020204"/>
              </a:rPr>
              <a:t> </a:t>
            </a:r>
            <a:r>
              <a:rPr sz="2500" spc="-265" dirty="0">
                <a:latin typeface="Trebuchet MS" panose="020B0603020202020204"/>
                <a:cs typeface="Trebuchet MS" panose="020B0603020202020204"/>
              </a:rPr>
              <a:t>Y.</a:t>
            </a:r>
            <a:r>
              <a:rPr sz="2500" spc="-55" dirty="0">
                <a:latin typeface="Trebuchet MS" panose="020B0603020202020204"/>
                <a:cs typeface="Trebuchet MS" panose="020B0603020202020204"/>
              </a:rPr>
              <a:t> </a:t>
            </a:r>
            <a:r>
              <a:rPr sz="2500" spc="-110" dirty="0">
                <a:latin typeface="Trebuchet MS" panose="020B0603020202020204"/>
                <a:cs typeface="Trebuchet MS" panose="020B0603020202020204"/>
              </a:rPr>
              <a:t>(2020).</a:t>
            </a:r>
            <a:r>
              <a:rPr sz="2500" spc="-55" dirty="0">
                <a:latin typeface="Trebuchet MS" panose="020B0603020202020204"/>
                <a:cs typeface="Trebuchet MS" panose="020B0603020202020204"/>
              </a:rPr>
              <a:t> </a:t>
            </a:r>
            <a:r>
              <a:rPr sz="2500" spc="-65" dirty="0">
                <a:latin typeface="Trebuchet MS" panose="020B0603020202020204"/>
                <a:cs typeface="Trebuchet MS" panose="020B0603020202020204"/>
              </a:rPr>
              <a:t>A</a:t>
            </a:r>
            <a:r>
              <a:rPr sz="2500" spc="-55" dirty="0">
                <a:latin typeface="Trebuchet MS" panose="020B0603020202020204"/>
                <a:cs typeface="Trebuchet MS" panose="020B0603020202020204"/>
              </a:rPr>
              <a:t> </a:t>
            </a:r>
            <a:r>
              <a:rPr sz="2500" spc="5" dirty="0">
                <a:latin typeface="Trebuchet MS" panose="020B0603020202020204"/>
                <a:cs typeface="Trebuchet MS" panose="020B0603020202020204"/>
              </a:rPr>
              <a:t>smart</a:t>
            </a:r>
            <a:r>
              <a:rPr sz="2500" spc="-55" dirty="0">
                <a:latin typeface="Trebuchet MS" panose="020B0603020202020204"/>
                <a:cs typeface="Trebuchet MS" panose="020B0603020202020204"/>
              </a:rPr>
              <a:t> </a:t>
            </a:r>
            <a:r>
              <a:rPr sz="2500" spc="-35" dirty="0">
                <a:latin typeface="Trebuchet MS" panose="020B0603020202020204"/>
                <a:cs typeface="Trebuchet MS" panose="020B0603020202020204"/>
              </a:rPr>
              <a:t>safety</a:t>
            </a:r>
            <a:r>
              <a:rPr sz="2500" spc="-55" dirty="0">
                <a:latin typeface="Trebuchet MS" panose="020B0603020202020204"/>
                <a:cs typeface="Trebuchet MS" panose="020B0603020202020204"/>
              </a:rPr>
              <a:t> </a:t>
            </a:r>
            <a:r>
              <a:rPr sz="2500" spc="-15" dirty="0">
                <a:latin typeface="Trebuchet MS" panose="020B0603020202020204"/>
                <a:cs typeface="Trebuchet MS" panose="020B0603020202020204"/>
              </a:rPr>
              <a:t>helmet</a:t>
            </a:r>
            <a:r>
              <a:rPr sz="2500" spc="-55" dirty="0">
                <a:latin typeface="Trebuchet MS" panose="020B0603020202020204"/>
                <a:cs typeface="Trebuchet MS" panose="020B0603020202020204"/>
              </a:rPr>
              <a:t> </a:t>
            </a:r>
            <a:r>
              <a:rPr sz="2500" spc="-30" dirty="0">
                <a:latin typeface="Trebuchet MS" panose="020B0603020202020204"/>
                <a:cs typeface="Trebuchet MS" panose="020B0603020202020204"/>
              </a:rPr>
              <a:t>for</a:t>
            </a:r>
            <a:r>
              <a:rPr sz="2500" spc="-55" dirty="0">
                <a:latin typeface="Trebuchet MS" panose="020B0603020202020204"/>
                <a:cs typeface="Trebuchet MS" panose="020B0603020202020204"/>
              </a:rPr>
              <a:t> </a:t>
            </a:r>
            <a:r>
              <a:rPr sz="2500" dirty="0">
                <a:latin typeface="Trebuchet MS" panose="020B0603020202020204"/>
                <a:cs typeface="Trebuchet MS" panose="020B0603020202020204"/>
              </a:rPr>
              <a:t>coal</a:t>
            </a:r>
            <a:r>
              <a:rPr sz="2500" spc="-55" dirty="0">
                <a:latin typeface="Trebuchet MS" panose="020B0603020202020204"/>
                <a:cs typeface="Trebuchet MS" panose="020B0603020202020204"/>
              </a:rPr>
              <a:t> </a:t>
            </a:r>
            <a:r>
              <a:rPr sz="2500" spc="20" dirty="0">
                <a:latin typeface="Trebuchet MS" panose="020B0603020202020204"/>
                <a:cs typeface="Trebuchet MS" panose="020B0603020202020204"/>
              </a:rPr>
              <a:t>mine </a:t>
            </a:r>
            <a:r>
              <a:rPr sz="2500" spc="-740" dirty="0">
                <a:latin typeface="Trebuchet MS" panose="020B0603020202020204"/>
                <a:cs typeface="Trebuchet MS" panose="020B0603020202020204"/>
              </a:rPr>
              <a:t> </a:t>
            </a:r>
            <a:r>
              <a:rPr sz="2500" spc="-60" dirty="0">
                <a:latin typeface="Trebuchet MS" panose="020B0603020202020204"/>
                <a:cs typeface="Trebuchet MS" panose="020B0603020202020204"/>
              </a:rPr>
              <a:t>workers: </a:t>
            </a:r>
            <a:r>
              <a:rPr sz="2500" spc="-65" dirty="0">
                <a:latin typeface="Trebuchet MS" panose="020B0603020202020204"/>
                <a:cs typeface="Trebuchet MS" panose="020B0603020202020204"/>
              </a:rPr>
              <a:t>A </a:t>
            </a:r>
            <a:r>
              <a:rPr sz="2500" spc="-15" dirty="0">
                <a:latin typeface="Trebuchet MS" panose="020B0603020202020204"/>
                <a:cs typeface="Trebuchet MS" panose="020B0603020202020204"/>
              </a:rPr>
              <a:t>systematic </a:t>
            </a:r>
            <a:r>
              <a:rPr sz="2500" spc="-105" dirty="0">
                <a:latin typeface="Trebuchet MS" panose="020B0603020202020204"/>
                <a:cs typeface="Trebuchet MS" panose="020B0603020202020204"/>
              </a:rPr>
              <a:t>review. </a:t>
            </a:r>
            <a:r>
              <a:rPr sz="2500" spc="-15" dirty="0">
                <a:latin typeface="Trebuchet MS" panose="020B0603020202020204"/>
                <a:cs typeface="Trebuchet MS" panose="020B0603020202020204"/>
              </a:rPr>
              <a:t>Measurement, </a:t>
            </a:r>
            <a:r>
              <a:rPr sz="2500" spc="-254" dirty="0">
                <a:latin typeface="Trebuchet MS" panose="020B0603020202020204"/>
                <a:cs typeface="Trebuchet MS" panose="020B0603020202020204"/>
              </a:rPr>
              <a:t>173,</a:t>
            </a:r>
            <a:r>
              <a:rPr sz="2500" spc="-250" dirty="0">
                <a:latin typeface="Trebuchet MS" panose="020B0603020202020204"/>
                <a:cs typeface="Trebuchet MS" panose="020B0603020202020204"/>
              </a:rPr>
              <a:t> </a:t>
            </a:r>
            <a:r>
              <a:rPr sz="2500" spc="-145" dirty="0">
                <a:latin typeface="Trebuchet MS" panose="020B0603020202020204"/>
                <a:cs typeface="Trebuchet MS" panose="020B0603020202020204"/>
              </a:rPr>
              <a:t>107954. </a:t>
            </a:r>
            <a:r>
              <a:rPr sz="2500" spc="-140" dirty="0">
                <a:latin typeface="Trebuchet MS" panose="020B0603020202020204"/>
                <a:cs typeface="Trebuchet MS" panose="020B0603020202020204"/>
              </a:rPr>
              <a:t> </a:t>
            </a:r>
            <a:r>
              <a:rPr sz="2500" u="heavy" spc="-80" dirty="0">
                <a:uFill>
                  <a:solidFill>
                    <a:srgbClr val="000000"/>
                  </a:solidFill>
                </a:uFill>
                <a:latin typeface="Trebuchet MS" panose="020B0603020202020204"/>
                <a:cs typeface="Trebuchet MS" panose="020B0603020202020204"/>
                <a:hlinkClick r:id="rId5"/>
              </a:rPr>
              <a:t>https://doi.org/10.1016/j.measurement.2020.107954</a:t>
            </a:r>
            <a:endParaRPr sz="2500">
              <a:latin typeface="Trebuchet MS" panose="020B0603020202020204"/>
              <a:cs typeface="Trebuchet MS" panose="020B0603020202020204"/>
            </a:endParaRPr>
          </a:p>
          <a:p>
            <a:pPr>
              <a:lnSpc>
                <a:spcPct val="100000"/>
              </a:lnSpc>
              <a:spcBef>
                <a:spcPts val="20"/>
              </a:spcBef>
            </a:pPr>
            <a:endParaRPr sz="2950">
              <a:latin typeface="Trebuchet MS" panose="020B0603020202020204"/>
              <a:cs typeface="Trebuchet MS" panose="020B0603020202020204"/>
            </a:endParaRPr>
          </a:p>
          <a:p>
            <a:pPr marL="12700" marR="151765">
              <a:lnSpc>
                <a:spcPct val="115000"/>
              </a:lnSpc>
              <a:spcBef>
                <a:spcPts val="5"/>
              </a:spcBef>
            </a:pPr>
            <a:r>
              <a:rPr sz="2500" spc="-10" dirty="0">
                <a:latin typeface="Trebuchet MS" panose="020B0603020202020204"/>
                <a:cs typeface="Trebuchet MS" panose="020B0603020202020204"/>
              </a:rPr>
              <a:t>These </a:t>
            </a:r>
            <a:r>
              <a:rPr sz="2500" spc="30" dirty="0">
                <a:latin typeface="Trebuchet MS" panose="020B0603020202020204"/>
                <a:cs typeface="Trebuchet MS" panose="020B0603020202020204"/>
              </a:rPr>
              <a:t>papers </a:t>
            </a:r>
            <a:r>
              <a:rPr sz="2500" spc="65" dirty="0">
                <a:latin typeface="Trebuchet MS" panose="020B0603020202020204"/>
                <a:cs typeface="Trebuchet MS" panose="020B0603020202020204"/>
              </a:rPr>
              <a:t>discuss </a:t>
            </a:r>
            <a:r>
              <a:rPr sz="2500" spc="-25" dirty="0">
                <a:latin typeface="Trebuchet MS" panose="020B0603020202020204"/>
                <a:cs typeface="Trebuchet MS" panose="020B0603020202020204"/>
              </a:rPr>
              <a:t>the </a:t>
            </a:r>
            <a:r>
              <a:rPr sz="2500" spc="15" dirty="0">
                <a:latin typeface="Trebuchet MS" panose="020B0603020202020204"/>
                <a:cs typeface="Trebuchet MS" panose="020B0603020202020204"/>
              </a:rPr>
              <a:t>challenges </a:t>
            </a:r>
            <a:r>
              <a:rPr sz="2500" spc="60" dirty="0">
                <a:latin typeface="Trebuchet MS" panose="020B0603020202020204"/>
                <a:cs typeface="Trebuchet MS" panose="020B0603020202020204"/>
              </a:rPr>
              <a:t>and </a:t>
            </a:r>
            <a:r>
              <a:rPr sz="2500" spc="20" dirty="0">
                <a:latin typeface="Trebuchet MS" panose="020B0603020202020204"/>
                <a:cs typeface="Trebuchet MS" panose="020B0603020202020204"/>
              </a:rPr>
              <a:t>hazards </a:t>
            </a:r>
            <a:r>
              <a:rPr sz="2500" spc="-30" dirty="0">
                <a:latin typeface="Trebuchet MS" panose="020B0603020202020204"/>
                <a:cs typeface="Trebuchet MS" panose="020B0603020202020204"/>
              </a:rPr>
              <a:t>faced </a:t>
            </a:r>
            <a:r>
              <a:rPr sz="2500" spc="-5" dirty="0">
                <a:latin typeface="Trebuchet MS" panose="020B0603020202020204"/>
                <a:cs typeface="Trebuchet MS" panose="020B0603020202020204"/>
              </a:rPr>
              <a:t>by </a:t>
            </a:r>
            <a:r>
              <a:rPr sz="2500" spc="25" dirty="0">
                <a:latin typeface="Trebuchet MS" panose="020B0603020202020204"/>
                <a:cs typeface="Trebuchet MS" panose="020B0603020202020204"/>
              </a:rPr>
              <a:t>mining </a:t>
            </a:r>
            <a:r>
              <a:rPr sz="2500" spc="-60" dirty="0">
                <a:latin typeface="Trebuchet MS" panose="020B0603020202020204"/>
                <a:cs typeface="Trebuchet MS" panose="020B0603020202020204"/>
              </a:rPr>
              <a:t>workers, </a:t>
            </a:r>
            <a:r>
              <a:rPr sz="2500" spc="-740" dirty="0">
                <a:latin typeface="Trebuchet MS" panose="020B0603020202020204"/>
                <a:cs typeface="Trebuchet MS" panose="020B0603020202020204"/>
              </a:rPr>
              <a:t> </a:t>
            </a:r>
            <a:r>
              <a:rPr sz="2500" spc="60" dirty="0">
                <a:latin typeface="Trebuchet MS" panose="020B0603020202020204"/>
                <a:cs typeface="Trebuchet MS" panose="020B0603020202020204"/>
              </a:rPr>
              <a:t>and</a:t>
            </a:r>
            <a:r>
              <a:rPr sz="2500" spc="-55" dirty="0">
                <a:latin typeface="Trebuchet MS" panose="020B0603020202020204"/>
                <a:cs typeface="Trebuchet MS" panose="020B0603020202020204"/>
              </a:rPr>
              <a:t> </a:t>
            </a:r>
            <a:r>
              <a:rPr sz="2500" spc="-25" dirty="0">
                <a:latin typeface="Trebuchet MS" panose="020B0603020202020204"/>
                <a:cs typeface="Trebuchet MS" panose="020B0603020202020204"/>
              </a:rPr>
              <a:t>the</a:t>
            </a:r>
            <a:r>
              <a:rPr sz="2500" spc="-55" dirty="0">
                <a:latin typeface="Trebuchet MS" panose="020B0603020202020204"/>
                <a:cs typeface="Trebuchet MS" panose="020B0603020202020204"/>
              </a:rPr>
              <a:t> </a:t>
            </a:r>
            <a:r>
              <a:rPr sz="2500" spc="-15" dirty="0">
                <a:latin typeface="Trebuchet MS" panose="020B0603020202020204"/>
                <a:cs typeface="Trebuchet MS" panose="020B0603020202020204"/>
              </a:rPr>
              <a:t>potential</a:t>
            </a:r>
            <a:r>
              <a:rPr sz="2500" spc="-55" dirty="0">
                <a:latin typeface="Trebuchet MS" panose="020B0603020202020204"/>
                <a:cs typeface="Trebuchet MS" panose="020B0603020202020204"/>
              </a:rPr>
              <a:t> </a:t>
            </a:r>
            <a:r>
              <a:rPr sz="2500" spc="-10" dirty="0">
                <a:latin typeface="Trebuchet MS" panose="020B0603020202020204"/>
                <a:cs typeface="Trebuchet MS" panose="020B0603020202020204"/>
              </a:rPr>
              <a:t>benefits</a:t>
            </a:r>
            <a:r>
              <a:rPr sz="2500" spc="-50" dirty="0">
                <a:latin typeface="Trebuchet MS" panose="020B0603020202020204"/>
                <a:cs typeface="Trebuchet MS" panose="020B0603020202020204"/>
              </a:rPr>
              <a:t> </a:t>
            </a:r>
            <a:r>
              <a:rPr sz="2500" spc="-25" dirty="0">
                <a:latin typeface="Trebuchet MS" panose="020B0603020202020204"/>
                <a:cs typeface="Trebuchet MS" panose="020B0603020202020204"/>
              </a:rPr>
              <a:t>of</a:t>
            </a:r>
            <a:r>
              <a:rPr sz="2500" spc="-55" dirty="0">
                <a:latin typeface="Trebuchet MS" panose="020B0603020202020204"/>
                <a:cs typeface="Trebuchet MS" panose="020B0603020202020204"/>
              </a:rPr>
              <a:t> </a:t>
            </a:r>
            <a:r>
              <a:rPr sz="2500" spc="50" dirty="0">
                <a:latin typeface="Trebuchet MS" panose="020B0603020202020204"/>
                <a:cs typeface="Trebuchet MS" panose="020B0603020202020204"/>
              </a:rPr>
              <a:t>using</a:t>
            </a:r>
            <a:r>
              <a:rPr sz="2500" spc="-55" dirty="0">
                <a:latin typeface="Trebuchet MS" panose="020B0603020202020204"/>
                <a:cs typeface="Trebuchet MS" panose="020B0603020202020204"/>
              </a:rPr>
              <a:t> </a:t>
            </a:r>
            <a:r>
              <a:rPr sz="2500" spc="5" dirty="0">
                <a:latin typeface="Trebuchet MS" panose="020B0603020202020204"/>
                <a:cs typeface="Trebuchet MS" panose="020B0603020202020204"/>
              </a:rPr>
              <a:t>smart</a:t>
            </a:r>
            <a:r>
              <a:rPr sz="2500" spc="-55" dirty="0">
                <a:latin typeface="Trebuchet MS" panose="020B0603020202020204"/>
                <a:cs typeface="Trebuchet MS" panose="020B0603020202020204"/>
              </a:rPr>
              <a:t> </a:t>
            </a:r>
            <a:r>
              <a:rPr sz="2500" spc="-35" dirty="0">
                <a:latin typeface="Trebuchet MS" panose="020B0603020202020204"/>
                <a:cs typeface="Trebuchet MS" panose="020B0603020202020204"/>
              </a:rPr>
              <a:t>safety</a:t>
            </a:r>
            <a:r>
              <a:rPr sz="2500" spc="-55" dirty="0">
                <a:latin typeface="Trebuchet MS" panose="020B0603020202020204"/>
                <a:cs typeface="Trebuchet MS" panose="020B0603020202020204"/>
              </a:rPr>
              <a:t> </a:t>
            </a:r>
            <a:r>
              <a:rPr sz="2500" spc="5" dirty="0">
                <a:latin typeface="Trebuchet MS" panose="020B0603020202020204"/>
                <a:cs typeface="Trebuchet MS" panose="020B0603020202020204"/>
              </a:rPr>
              <a:t>helmets</a:t>
            </a:r>
            <a:r>
              <a:rPr sz="2500" spc="-50" dirty="0">
                <a:latin typeface="Trebuchet MS" panose="020B0603020202020204"/>
                <a:cs typeface="Trebuchet MS" panose="020B0603020202020204"/>
              </a:rPr>
              <a:t> </a:t>
            </a:r>
            <a:r>
              <a:rPr sz="2500" spc="-30" dirty="0">
                <a:latin typeface="Trebuchet MS" panose="020B0603020202020204"/>
                <a:cs typeface="Trebuchet MS" panose="020B0603020202020204"/>
              </a:rPr>
              <a:t>to</a:t>
            </a:r>
            <a:r>
              <a:rPr sz="2500" spc="-55" dirty="0">
                <a:latin typeface="Trebuchet MS" panose="020B0603020202020204"/>
                <a:cs typeface="Trebuchet MS" panose="020B0603020202020204"/>
              </a:rPr>
              <a:t> </a:t>
            </a:r>
            <a:r>
              <a:rPr sz="2500" dirty="0">
                <a:latin typeface="Trebuchet MS" panose="020B0603020202020204"/>
                <a:cs typeface="Trebuchet MS" panose="020B0603020202020204"/>
              </a:rPr>
              <a:t>improve</a:t>
            </a:r>
            <a:r>
              <a:rPr sz="2500" spc="-55" dirty="0">
                <a:latin typeface="Trebuchet MS" panose="020B0603020202020204"/>
                <a:cs typeface="Trebuchet MS" panose="020B0603020202020204"/>
              </a:rPr>
              <a:t> </a:t>
            </a:r>
            <a:r>
              <a:rPr sz="2500" spc="-35" dirty="0">
                <a:latin typeface="Trebuchet MS" panose="020B0603020202020204"/>
                <a:cs typeface="Trebuchet MS" panose="020B0603020202020204"/>
              </a:rPr>
              <a:t>worker </a:t>
            </a:r>
            <a:r>
              <a:rPr sz="2500" spc="-735" dirty="0">
                <a:latin typeface="Trebuchet MS" panose="020B0603020202020204"/>
                <a:cs typeface="Trebuchet MS" panose="020B0603020202020204"/>
              </a:rPr>
              <a:t> </a:t>
            </a:r>
            <a:r>
              <a:rPr sz="2500" spc="-35" dirty="0">
                <a:latin typeface="Trebuchet MS" panose="020B0603020202020204"/>
                <a:cs typeface="Trebuchet MS" panose="020B0603020202020204"/>
              </a:rPr>
              <a:t>safety</a:t>
            </a:r>
            <a:r>
              <a:rPr sz="2500" spc="-60" dirty="0">
                <a:latin typeface="Trebuchet MS" panose="020B0603020202020204"/>
                <a:cs typeface="Trebuchet MS" panose="020B0603020202020204"/>
              </a:rPr>
              <a:t> </a:t>
            </a:r>
            <a:r>
              <a:rPr sz="2500" spc="60" dirty="0">
                <a:latin typeface="Trebuchet MS" panose="020B0603020202020204"/>
                <a:cs typeface="Trebuchet MS" panose="020B0603020202020204"/>
              </a:rPr>
              <a:t>and</a:t>
            </a:r>
            <a:r>
              <a:rPr sz="2500" spc="-60" dirty="0">
                <a:latin typeface="Trebuchet MS" panose="020B0603020202020204"/>
                <a:cs typeface="Trebuchet MS" panose="020B0603020202020204"/>
              </a:rPr>
              <a:t> </a:t>
            </a:r>
            <a:r>
              <a:rPr sz="2500" spc="-55" dirty="0">
                <a:latin typeface="Trebuchet MS" panose="020B0603020202020204"/>
                <a:cs typeface="Trebuchet MS" panose="020B0603020202020204"/>
              </a:rPr>
              <a:t>productivity. </a:t>
            </a:r>
            <a:r>
              <a:rPr sz="2500" spc="-60" dirty="0">
                <a:latin typeface="Trebuchet MS" panose="020B0603020202020204"/>
                <a:cs typeface="Trebuchet MS" panose="020B0603020202020204"/>
              </a:rPr>
              <a:t>They </a:t>
            </a:r>
            <a:r>
              <a:rPr sz="2500" spc="55" dirty="0">
                <a:latin typeface="Trebuchet MS" panose="020B0603020202020204"/>
                <a:cs typeface="Trebuchet MS" panose="020B0603020202020204"/>
              </a:rPr>
              <a:t>also</a:t>
            </a:r>
            <a:r>
              <a:rPr sz="2500" spc="-55" dirty="0">
                <a:latin typeface="Trebuchet MS" panose="020B0603020202020204"/>
                <a:cs typeface="Trebuchet MS" panose="020B0603020202020204"/>
              </a:rPr>
              <a:t> review</a:t>
            </a:r>
            <a:r>
              <a:rPr sz="2500" spc="-60" dirty="0">
                <a:latin typeface="Trebuchet MS" panose="020B0603020202020204"/>
                <a:cs typeface="Trebuchet MS" panose="020B0603020202020204"/>
              </a:rPr>
              <a:t> </a:t>
            </a:r>
            <a:r>
              <a:rPr sz="2500" spc="-25" dirty="0">
                <a:latin typeface="Trebuchet MS" panose="020B0603020202020204"/>
                <a:cs typeface="Trebuchet MS" panose="020B0603020202020204"/>
              </a:rPr>
              <a:t>the</a:t>
            </a:r>
            <a:r>
              <a:rPr sz="2500" spc="-55" dirty="0">
                <a:latin typeface="Trebuchet MS" panose="020B0603020202020204"/>
                <a:cs typeface="Trebuchet MS" panose="020B0603020202020204"/>
              </a:rPr>
              <a:t> </a:t>
            </a:r>
            <a:r>
              <a:rPr sz="2500" spc="-30" dirty="0">
                <a:latin typeface="Trebuchet MS" panose="020B0603020202020204"/>
                <a:cs typeface="Trebuchet MS" panose="020B0603020202020204"/>
              </a:rPr>
              <a:t>state</a:t>
            </a:r>
            <a:r>
              <a:rPr sz="2500" spc="-60" dirty="0">
                <a:latin typeface="Trebuchet MS" panose="020B0603020202020204"/>
                <a:cs typeface="Trebuchet MS" panose="020B0603020202020204"/>
              </a:rPr>
              <a:t> </a:t>
            </a:r>
            <a:r>
              <a:rPr sz="2500" spc="-25" dirty="0">
                <a:latin typeface="Trebuchet MS" panose="020B0603020202020204"/>
                <a:cs typeface="Trebuchet MS" panose="020B0603020202020204"/>
              </a:rPr>
              <a:t>of</a:t>
            </a:r>
            <a:r>
              <a:rPr sz="2500" spc="-55" dirty="0">
                <a:latin typeface="Trebuchet MS" panose="020B0603020202020204"/>
                <a:cs typeface="Trebuchet MS" panose="020B0603020202020204"/>
              </a:rPr>
              <a:t> </a:t>
            </a:r>
            <a:r>
              <a:rPr sz="2500" spc="-25" dirty="0">
                <a:latin typeface="Trebuchet MS" panose="020B0603020202020204"/>
                <a:cs typeface="Trebuchet MS" panose="020B0603020202020204"/>
              </a:rPr>
              <a:t>the</a:t>
            </a:r>
            <a:r>
              <a:rPr sz="2500" spc="-60" dirty="0">
                <a:latin typeface="Trebuchet MS" panose="020B0603020202020204"/>
                <a:cs typeface="Trebuchet MS" panose="020B0603020202020204"/>
              </a:rPr>
              <a:t> </a:t>
            </a:r>
            <a:r>
              <a:rPr sz="2500" spc="-55" dirty="0">
                <a:latin typeface="Trebuchet MS" panose="020B0603020202020204"/>
                <a:cs typeface="Trebuchet MS" panose="020B0603020202020204"/>
              </a:rPr>
              <a:t>art </a:t>
            </a:r>
            <a:r>
              <a:rPr sz="2500" spc="25" dirty="0">
                <a:latin typeface="Trebuchet MS" panose="020B0603020202020204"/>
                <a:cs typeface="Trebuchet MS" panose="020B0603020202020204"/>
              </a:rPr>
              <a:t>in</a:t>
            </a:r>
            <a:r>
              <a:rPr sz="2500" spc="-60" dirty="0">
                <a:latin typeface="Trebuchet MS" panose="020B0603020202020204"/>
                <a:cs typeface="Trebuchet MS" panose="020B0603020202020204"/>
              </a:rPr>
              <a:t> </a:t>
            </a:r>
            <a:r>
              <a:rPr sz="2500" spc="5" dirty="0">
                <a:latin typeface="Trebuchet MS" panose="020B0603020202020204"/>
                <a:cs typeface="Trebuchet MS" panose="020B0603020202020204"/>
              </a:rPr>
              <a:t>smart</a:t>
            </a:r>
            <a:r>
              <a:rPr sz="2500" spc="-60" dirty="0">
                <a:latin typeface="Trebuchet MS" panose="020B0603020202020204"/>
                <a:cs typeface="Trebuchet MS" panose="020B0603020202020204"/>
              </a:rPr>
              <a:t> </a:t>
            </a:r>
            <a:r>
              <a:rPr sz="2500" spc="-35" dirty="0">
                <a:latin typeface="Trebuchet MS" panose="020B0603020202020204"/>
                <a:cs typeface="Trebuchet MS" panose="020B0603020202020204"/>
              </a:rPr>
              <a:t>safety </a:t>
            </a:r>
            <a:r>
              <a:rPr sz="2500" spc="-735" dirty="0">
                <a:latin typeface="Trebuchet MS" panose="020B0603020202020204"/>
                <a:cs typeface="Trebuchet MS" panose="020B0603020202020204"/>
              </a:rPr>
              <a:t> </a:t>
            </a:r>
            <a:r>
              <a:rPr sz="2500" spc="-15" dirty="0">
                <a:latin typeface="Trebuchet MS" panose="020B0603020202020204"/>
                <a:cs typeface="Trebuchet MS" panose="020B0603020202020204"/>
              </a:rPr>
              <a:t>helmet </a:t>
            </a:r>
            <a:r>
              <a:rPr sz="2500" dirty="0">
                <a:latin typeface="Trebuchet MS" panose="020B0603020202020204"/>
                <a:cs typeface="Trebuchet MS" panose="020B0603020202020204"/>
              </a:rPr>
              <a:t>technology </a:t>
            </a:r>
            <a:r>
              <a:rPr sz="2500" spc="60" dirty="0">
                <a:latin typeface="Trebuchet MS" panose="020B0603020202020204"/>
                <a:cs typeface="Trebuchet MS" panose="020B0603020202020204"/>
              </a:rPr>
              <a:t>and </a:t>
            </a:r>
            <a:r>
              <a:rPr sz="2500" spc="5" dirty="0">
                <a:latin typeface="Trebuchet MS" panose="020B0603020202020204"/>
                <a:cs typeface="Trebuchet MS" panose="020B0603020202020204"/>
              </a:rPr>
              <a:t>provide </a:t>
            </a:r>
            <a:r>
              <a:rPr sz="2500" spc="20" dirty="0">
                <a:latin typeface="Trebuchet MS" panose="020B0603020202020204"/>
                <a:cs typeface="Trebuchet MS" panose="020B0603020202020204"/>
              </a:rPr>
              <a:t>recommendations </a:t>
            </a:r>
            <a:r>
              <a:rPr sz="2500" spc="-30" dirty="0">
                <a:latin typeface="Trebuchet MS" panose="020B0603020202020204"/>
                <a:cs typeface="Trebuchet MS" panose="020B0603020202020204"/>
              </a:rPr>
              <a:t>for future </a:t>
            </a:r>
            <a:r>
              <a:rPr sz="2500" spc="5" dirty="0">
                <a:latin typeface="Trebuchet MS" panose="020B0603020202020204"/>
                <a:cs typeface="Trebuchet MS" panose="020B0603020202020204"/>
              </a:rPr>
              <a:t>research </a:t>
            </a:r>
            <a:r>
              <a:rPr sz="2500" spc="60" dirty="0">
                <a:latin typeface="Trebuchet MS" panose="020B0603020202020204"/>
                <a:cs typeface="Trebuchet MS" panose="020B0603020202020204"/>
              </a:rPr>
              <a:t>and </a:t>
            </a:r>
            <a:r>
              <a:rPr sz="2500" spc="65" dirty="0">
                <a:latin typeface="Trebuchet MS" panose="020B0603020202020204"/>
                <a:cs typeface="Trebuchet MS" panose="020B0603020202020204"/>
              </a:rPr>
              <a:t> </a:t>
            </a:r>
            <a:r>
              <a:rPr sz="2500" spc="-35" dirty="0">
                <a:latin typeface="Trebuchet MS" panose="020B0603020202020204"/>
                <a:cs typeface="Trebuchet MS" panose="020B0603020202020204"/>
              </a:rPr>
              <a:t>development.</a:t>
            </a:r>
            <a:endParaRPr sz="2500">
              <a:latin typeface="Trebuchet MS" panose="020B0603020202020204"/>
              <a:cs typeface="Trebuchet MS" panose="020B0603020202020204"/>
            </a:endParaRPr>
          </a:p>
        </p:txBody>
      </p:sp>
      <p:sp>
        <p:nvSpPr>
          <p:cNvPr id="9" name="object 9"/>
          <p:cNvSpPr txBox="1">
            <a:spLocks noGrp="1"/>
          </p:cNvSpPr>
          <p:nvPr>
            <p:ph type="title"/>
          </p:nvPr>
        </p:nvSpPr>
        <p:spPr>
          <a:xfrm>
            <a:off x="1016000" y="887480"/>
            <a:ext cx="5415280" cy="1320800"/>
          </a:xfrm>
          <a:prstGeom prst="rect">
            <a:avLst/>
          </a:prstGeom>
        </p:spPr>
        <p:txBody>
          <a:bodyPr vert="horz" wrap="square" lIns="0" tIns="12700" rIns="0" bIns="0" rtlCol="0">
            <a:spAutoFit/>
          </a:bodyPr>
          <a:lstStyle/>
          <a:p>
            <a:pPr marL="12700">
              <a:lnSpc>
                <a:spcPct val="100000"/>
              </a:lnSpc>
              <a:spcBef>
                <a:spcPts val="100"/>
              </a:spcBef>
            </a:pPr>
            <a:r>
              <a:rPr spc="15" dirty="0"/>
              <a:t>References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44664" y="847039"/>
            <a:ext cx="8643620" cy="9440545"/>
            <a:chOff x="9644664" y="847039"/>
            <a:chExt cx="8643620" cy="9440545"/>
          </a:xfrm>
        </p:grpSpPr>
        <p:sp>
          <p:nvSpPr>
            <p:cNvPr id="3" name="object 3"/>
            <p:cNvSpPr/>
            <p:nvPr/>
          </p:nvSpPr>
          <p:spPr>
            <a:xfrm>
              <a:off x="14151769" y="4201140"/>
              <a:ext cx="4136390" cy="6086475"/>
            </a:xfrm>
            <a:custGeom>
              <a:avLst/>
              <a:gdLst/>
              <a:ahLst/>
              <a:cxnLst/>
              <a:rect l="l" t="t" r="r" b="b"/>
              <a:pathLst>
                <a:path w="4136390" h="6086475">
                  <a:moveTo>
                    <a:pt x="4136228" y="6085859"/>
                  </a:moveTo>
                  <a:lnTo>
                    <a:pt x="1756815" y="6085859"/>
                  </a:lnTo>
                  <a:lnTo>
                    <a:pt x="0" y="3042931"/>
                  </a:lnTo>
                  <a:lnTo>
                    <a:pt x="1756815" y="0"/>
                  </a:lnTo>
                  <a:lnTo>
                    <a:pt x="4136228" y="0"/>
                  </a:lnTo>
                  <a:lnTo>
                    <a:pt x="4136228" y="6085859"/>
                  </a:lnTo>
                  <a:close/>
                </a:path>
              </a:pathLst>
            </a:custGeom>
            <a:solidFill>
              <a:srgbClr val="004550"/>
            </a:solidFill>
          </p:spPr>
          <p:txBody>
            <a:bodyPr wrap="square" lIns="0" tIns="0" rIns="0" bIns="0" rtlCol="0"/>
            <a:lstStyle/>
            <a:p>
              <a:endParaRPr dirty="0"/>
            </a:p>
          </p:txBody>
        </p:sp>
        <p:sp>
          <p:nvSpPr>
            <p:cNvPr id="4" name="object 4"/>
            <p:cNvSpPr/>
            <p:nvPr/>
          </p:nvSpPr>
          <p:spPr>
            <a:xfrm>
              <a:off x="9644664" y="847039"/>
              <a:ext cx="4961255" cy="4297045"/>
            </a:xfrm>
            <a:custGeom>
              <a:avLst/>
              <a:gdLst/>
              <a:ahLst/>
              <a:cxnLst/>
              <a:rect l="l" t="t" r="r" b="b"/>
              <a:pathLst>
                <a:path w="4961255" h="4297045">
                  <a:moveTo>
                    <a:pt x="3720978" y="4296462"/>
                  </a:moveTo>
                  <a:lnTo>
                    <a:pt x="1240268" y="4296462"/>
                  </a:lnTo>
                  <a:lnTo>
                    <a:pt x="0" y="2148231"/>
                  </a:lnTo>
                  <a:lnTo>
                    <a:pt x="1240268" y="0"/>
                  </a:lnTo>
                  <a:lnTo>
                    <a:pt x="3720804" y="0"/>
                  </a:lnTo>
                  <a:lnTo>
                    <a:pt x="4961071" y="2147929"/>
                  </a:lnTo>
                  <a:lnTo>
                    <a:pt x="4961071" y="2148533"/>
                  </a:lnTo>
                  <a:lnTo>
                    <a:pt x="3720978" y="4296462"/>
                  </a:lnTo>
                  <a:close/>
                </a:path>
              </a:pathLst>
            </a:custGeom>
            <a:solidFill>
              <a:srgbClr val="00A181"/>
            </a:solidFill>
          </p:spPr>
          <p:txBody>
            <a:bodyPr wrap="square" lIns="0" tIns="0" rIns="0" bIns="0" rtlCol="0"/>
            <a:lstStyle/>
            <a:p>
              <a:endParaRPr dirty="0"/>
            </a:p>
          </p:txBody>
        </p:sp>
        <p:sp>
          <p:nvSpPr>
            <p:cNvPr id="5" name="object 5"/>
            <p:cNvSpPr/>
            <p:nvPr/>
          </p:nvSpPr>
          <p:spPr>
            <a:xfrm>
              <a:off x="10507271" y="4048379"/>
              <a:ext cx="6015990" cy="5210175"/>
            </a:xfrm>
            <a:custGeom>
              <a:avLst/>
              <a:gdLst/>
              <a:ahLst/>
              <a:cxnLst/>
              <a:rect l="l" t="t" r="r" b="b"/>
              <a:pathLst>
                <a:path w="6015990" h="5210175">
                  <a:moveTo>
                    <a:pt x="4512083" y="5209921"/>
                  </a:moveTo>
                  <a:lnTo>
                    <a:pt x="1503957" y="5209921"/>
                  </a:lnTo>
                  <a:lnTo>
                    <a:pt x="0" y="2604960"/>
                  </a:lnTo>
                  <a:lnTo>
                    <a:pt x="1503957" y="0"/>
                  </a:lnTo>
                  <a:lnTo>
                    <a:pt x="4511872" y="0"/>
                  </a:lnTo>
                  <a:lnTo>
                    <a:pt x="6015831" y="2604593"/>
                  </a:lnTo>
                  <a:lnTo>
                    <a:pt x="6015831" y="2605326"/>
                  </a:lnTo>
                  <a:lnTo>
                    <a:pt x="4512083" y="5209921"/>
                  </a:lnTo>
                  <a:close/>
                </a:path>
              </a:pathLst>
            </a:custGeom>
            <a:solidFill>
              <a:srgbClr val="A3E373"/>
            </a:solidFill>
          </p:spPr>
          <p:txBody>
            <a:bodyPr wrap="square" lIns="0" tIns="0" rIns="0" bIns="0" rtlCol="0"/>
            <a:lstStyle/>
            <a:p>
              <a:endParaRPr dirty="0"/>
            </a:p>
          </p:txBody>
        </p:sp>
      </p:grpSp>
      <p:sp>
        <p:nvSpPr>
          <p:cNvPr id="6" name="object 6"/>
          <p:cNvSpPr txBox="1">
            <a:spLocks noGrp="1"/>
          </p:cNvSpPr>
          <p:nvPr>
            <p:ph type="title"/>
          </p:nvPr>
        </p:nvSpPr>
        <p:spPr>
          <a:xfrm>
            <a:off x="556680" y="1584357"/>
            <a:ext cx="4586605" cy="1320800"/>
          </a:xfrm>
          <a:prstGeom prst="rect">
            <a:avLst/>
          </a:prstGeom>
        </p:spPr>
        <p:txBody>
          <a:bodyPr vert="horz" wrap="square" lIns="0" tIns="12700" rIns="0" bIns="0" rtlCol="0">
            <a:spAutoFit/>
          </a:bodyPr>
          <a:lstStyle/>
          <a:p>
            <a:pPr marL="12700">
              <a:lnSpc>
                <a:spcPct val="100000"/>
              </a:lnSpc>
              <a:spcBef>
                <a:spcPts val="100"/>
              </a:spcBef>
            </a:pPr>
            <a:r>
              <a:rPr spc="-130" dirty="0"/>
              <a:t>Objective</a:t>
            </a:r>
          </a:p>
        </p:txBody>
      </p:sp>
      <p:pic>
        <p:nvPicPr>
          <p:cNvPr id="7" name="object 7"/>
          <p:cNvPicPr/>
          <p:nvPr/>
        </p:nvPicPr>
        <p:blipFill>
          <a:blip r:embed="rId2" cstate="print"/>
          <a:stretch>
            <a:fillRect/>
          </a:stretch>
        </p:blipFill>
        <p:spPr>
          <a:xfrm>
            <a:off x="855130" y="3764055"/>
            <a:ext cx="95250" cy="95249"/>
          </a:xfrm>
          <a:prstGeom prst="rect">
            <a:avLst/>
          </a:prstGeom>
        </p:spPr>
      </p:pic>
      <p:pic>
        <p:nvPicPr>
          <p:cNvPr id="8" name="object 8"/>
          <p:cNvPicPr/>
          <p:nvPr/>
        </p:nvPicPr>
        <p:blipFill>
          <a:blip r:embed="rId2" cstate="print"/>
          <a:stretch>
            <a:fillRect/>
          </a:stretch>
        </p:blipFill>
        <p:spPr>
          <a:xfrm>
            <a:off x="855130" y="4640355"/>
            <a:ext cx="95250" cy="95249"/>
          </a:xfrm>
          <a:prstGeom prst="rect">
            <a:avLst/>
          </a:prstGeom>
        </p:spPr>
      </p:pic>
      <p:pic>
        <p:nvPicPr>
          <p:cNvPr id="9" name="object 9"/>
          <p:cNvPicPr/>
          <p:nvPr/>
        </p:nvPicPr>
        <p:blipFill>
          <a:blip r:embed="rId2" cstate="print"/>
          <a:stretch>
            <a:fillRect/>
          </a:stretch>
        </p:blipFill>
        <p:spPr>
          <a:xfrm>
            <a:off x="855130" y="5954805"/>
            <a:ext cx="95250" cy="95249"/>
          </a:xfrm>
          <a:prstGeom prst="rect">
            <a:avLst/>
          </a:prstGeom>
        </p:spPr>
      </p:pic>
      <p:pic>
        <p:nvPicPr>
          <p:cNvPr id="10" name="object 10"/>
          <p:cNvPicPr/>
          <p:nvPr/>
        </p:nvPicPr>
        <p:blipFill>
          <a:blip r:embed="rId2" cstate="print"/>
          <a:stretch>
            <a:fillRect/>
          </a:stretch>
        </p:blipFill>
        <p:spPr>
          <a:xfrm>
            <a:off x="855130" y="7269255"/>
            <a:ext cx="95250" cy="95249"/>
          </a:xfrm>
          <a:prstGeom prst="rect">
            <a:avLst/>
          </a:prstGeom>
        </p:spPr>
      </p:pic>
      <p:sp>
        <p:nvSpPr>
          <p:cNvPr id="11" name="object 11"/>
          <p:cNvSpPr txBox="1"/>
          <p:nvPr/>
        </p:nvSpPr>
        <p:spPr>
          <a:xfrm>
            <a:off x="1096331" y="3519574"/>
            <a:ext cx="8253095" cy="4406900"/>
          </a:xfrm>
          <a:prstGeom prst="rect">
            <a:avLst/>
          </a:prstGeom>
        </p:spPr>
        <p:txBody>
          <a:bodyPr vert="horz" wrap="square" lIns="0" tIns="12700" rIns="0" bIns="0" rtlCol="0">
            <a:spAutoFit/>
          </a:bodyPr>
          <a:lstStyle/>
          <a:p>
            <a:pPr marL="12700" marR="161925">
              <a:lnSpc>
                <a:spcPct val="115000"/>
              </a:lnSpc>
              <a:spcBef>
                <a:spcPts val="100"/>
              </a:spcBef>
            </a:pPr>
            <a:r>
              <a:rPr sz="2500" spc="-70" dirty="0">
                <a:latin typeface="Trebuchet MS" panose="020B0603020202020204"/>
                <a:cs typeface="Trebuchet MS" panose="020B0603020202020204"/>
              </a:rPr>
              <a:t>To</a:t>
            </a:r>
            <a:r>
              <a:rPr sz="2500" spc="-60" dirty="0">
                <a:latin typeface="Trebuchet MS" panose="020B0603020202020204"/>
                <a:cs typeface="Trebuchet MS" panose="020B0603020202020204"/>
              </a:rPr>
              <a:t> detect </a:t>
            </a:r>
            <a:r>
              <a:rPr sz="2500" spc="60" dirty="0">
                <a:latin typeface="Trebuchet MS" panose="020B0603020202020204"/>
                <a:cs typeface="Trebuchet MS" panose="020B0603020202020204"/>
              </a:rPr>
              <a:t>and</a:t>
            </a:r>
            <a:r>
              <a:rPr sz="2500" spc="-55" dirty="0">
                <a:latin typeface="Trebuchet MS" panose="020B0603020202020204"/>
                <a:cs typeface="Trebuchet MS" panose="020B0603020202020204"/>
              </a:rPr>
              <a:t> </a:t>
            </a:r>
            <a:r>
              <a:rPr sz="2500" spc="-45" dirty="0">
                <a:latin typeface="Trebuchet MS" panose="020B0603020202020204"/>
                <a:cs typeface="Trebuchet MS" panose="020B0603020202020204"/>
              </a:rPr>
              <a:t>alert</a:t>
            </a:r>
            <a:r>
              <a:rPr sz="2500" spc="-60" dirty="0">
                <a:latin typeface="Trebuchet MS" panose="020B0603020202020204"/>
                <a:cs typeface="Trebuchet MS" panose="020B0603020202020204"/>
              </a:rPr>
              <a:t> </a:t>
            </a:r>
            <a:r>
              <a:rPr sz="2500" spc="-10" dirty="0">
                <a:latin typeface="Trebuchet MS" panose="020B0603020202020204"/>
                <a:cs typeface="Trebuchet MS" panose="020B0603020202020204"/>
              </a:rPr>
              <a:t>workers</a:t>
            </a:r>
            <a:r>
              <a:rPr sz="2500" spc="-55" dirty="0">
                <a:latin typeface="Trebuchet MS" panose="020B0603020202020204"/>
                <a:cs typeface="Trebuchet MS" panose="020B0603020202020204"/>
              </a:rPr>
              <a:t> </a:t>
            </a:r>
            <a:r>
              <a:rPr sz="2500" spc="-30" dirty="0">
                <a:latin typeface="Trebuchet MS" panose="020B0603020202020204"/>
                <a:cs typeface="Trebuchet MS" panose="020B0603020202020204"/>
              </a:rPr>
              <a:t>to</a:t>
            </a:r>
            <a:r>
              <a:rPr sz="2500" spc="-60" dirty="0">
                <a:latin typeface="Trebuchet MS" panose="020B0603020202020204"/>
                <a:cs typeface="Trebuchet MS" panose="020B0603020202020204"/>
              </a:rPr>
              <a:t> </a:t>
            </a:r>
            <a:r>
              <a:rPr sz="2500" spc="-15" dirty="0">
                <a:latin typeface="Trebuchet MS" panose="020B0603020202020204"/>
                <a:cs typeface="Trebuchet MS" panose="020B0603020202020204"/>
              </a:rPr>
              <a:t>potential</a:t>
            </a:r>
            <a:r>
              <a:rPr sz="2500" spc="-60" dirty="0">
                <a:latin typeface="Trebuchet MS" panose="020B0603020202020204"/>
                <a:cs typeface="Trebuchet MS" panose="020B0603020202020204"/>
              </a:rPr>
              <a:t> </a:t>
            </a:r>
            <a:r>
              <a:rPr sz="2500" spc="-35" dirty="0">
                <a:latin typeface="Trebuchet MS" panose="020B0603020202020204"/>
                <a:cs typeface="Trebuchet MS" panose="020B0603020202020204"/>
              </a:rPr>
              <a:t>hazards,</a:t>
            </a:r>
            <a:r>
              <a:rPr sz="2500" spc="-55" dirty="0">
                <a:latin typeface="Trebuchet MS" panose="020B0603020202020204"/>
                <a:cs typeface="Trebuchet MS" panose="020B0603020202020204"/>
              </a:rPr>
              <a:t> </a:t>
            </a:r>
            <a:r>
              <a:rPr sz="2500" spc="60" dirty="0">
                <a:latin typeface="Trebuchet MS" panose="020B0603020202020204"/>
                <a:cs typeface="Trebuchet MS" panose="020B0603020202020204"/>
              </a:rPr>
              <a:t>such</a:t>
            </a:r>
            <a:r>
              <a:rPr sz="2500" spc="-60" dirty="0">
                <a:latin typeface="Trebuchet MS" panose="020B0603020202020204"/>
                <a:cs typeface="Trebuchet MS" panose="020B0603020202020204"/>
              </a:rPr>
              <a:t> </a:t>
            </a:r>
            <a:r>
              <a:rPr sz="2500" spc="80" dirty="0">
                <a:latin typeface="Trebuchet MS" panose="020B0603020202020204"/>
                <a:cs typeface="Trebuchet MS" panose="020B0603020202020204"/>
              </a:rPr>
              <a:t>as </a:t>
            </a:r>
            <a:r>
              <a:rPr sz="2500" spc="-735" dirty="0">
                <a:latin typeface="Trebuchet MS" panose="020B0603020202020204"/>
                <a:cs typeface="Trebuchet MS" panose="020B0603020202020204"/>
              </a:rPr>
              <a:t> </a:t>
            </a:r>
            <a:r>
              <a:rPr sz="2500" spc="55" dirty="0">
                <a:latin typeface="Trebuchet MS" panose="020B0603020202020204"/>
                <a:cs typeface="Trebuchet MS" panose="020B0603020202020204"/>
              </a:rPr>
              <a:t>gas</a:t>
            </a:r>
            <a:r>
              <a:rPr sz="2500" spc="-65" dirty="0">
                <a:latin typeface="Trebuchet MS" panose="020B0603020202020204"/>
                <a:cs typeface="Trebuchet MS" panose="020B0603020202020204"/>
              </a:rPr>
              <a:t> </a:t>
            </a:r>
            <a:r>
              <a:rPr sz="2500" spc="-60" dirty="0">
                <a:latin typeface="Trebuchet MS" panose="020B0603020202020204"/>
                <a:cs typeface="Trebuchet MS" panose="020B0603020202020204"/>
              </a:rPr>
              <a:t>leaks, </a:t>
            </a:r>
            <a:r>
              <a:rPr sz="2500" spc="25" dirty="0">
                <a:latin typeface="Trebuchet MS" panose="020B0603020202020204"/>
                <a:cs typeface="Trebuchet MS" panose="020B0603020202020204"/>
              </a:rPr>
              <a:t>in</a:t>
            </a:r>
            <a:r>
              <a:rPr sz="2500" spc="-60" dirty="0">
                <a:latin typeface="Trebuchet MS" panose="020B0603020202020204"/>
                <a:cs typeface="Trebuchet MS" panose="020B0603020202020204"/>
              </a:rPr>
              <a:t> </a:t>
            </a:r>
            <a:r>
              <a:rPr sz="2500" spc="-20" dirty="0">
                <a:latin typeface="Trebuchet MS" panose="020B0603020202020204"/>
                <a:cs typeface="Trebuchet MS" panose="020B0603020202020204"/>
              </a:rPr>
              <a:t>real-time</a:t>
            </a:r>
            <a:endParaRPr sz="2500" dirty="0">
              <a:latin typeface="Trebuchet MS" panose="020B0603020202020204"/>
              <a:cs typeface="Trebuchet MS" panose="020B0603020202020204"/>
            </a:endParaRPr>
          </a:p>
          <a:p>
            <a:pPr marL="12700" marR="5080">
              <a:lnSpc>
                <a:spcPct val="115000"/>
              </a:lnSpc>
            </a:pPr>
            <a:r>
              <a:rPr sz="2500" spc="-70" dirty="0">
                <a:latin typeface="Trebuchet MS" panose="020B0603020202020204"/>
                <a:cs typeface="Trebuchet MS" panose="020B0603020202020204"/>
              </a:rPr>
              <a:t>To</a:t>
            </a:r>
            <a:r>
              <a:rPr sz="2500" spc="-55" dirty="0">
                <a:latin typeface="Trebuchet MS" panose="020B0603020202020204"/>
                <a:cs typeface="Trebuchet MS" panose="020B0603020202020204"/>
              </a:rPr>
              <a:t> </a:t>
            </a:r>
            <a:r>
              <a:rPr sz="2500" spc="5" dirty="0">
                <a:latin typeface="Trebuchet MS" panose="020B0603020202020204"/>
                <a:cs typeface="Trebuchet MS" panose="020B0603020202020204"/>
              </a:rPr>
              <a:t>provide</a:t>
            </a:r>
            <a:r>
              <a:rPr sz="2500" spc="-50" dirty="0">
                <a:latin typeface="Trebuchet MS" panose="020B0603020202020204"/>
                <a:cs typeface="Trebuchet MS" panose="020B0603020202020204"/>
              </a:rPr>
              <a:t> </a:t>
            </a:r>
            <a:r>
              <a:rPr sz="2500" spc="-10" dirty="0">
                <a:latin typeface="Trebuchet MS" panose="020B0603020202020204"/>
                <a:cs typeface="Trebuchet MS" panose="020B0603020202020204"/>
              </a:rPr>
              <a:t>workers</a:t>
            </a:r>
            <a:r>
              <a:rPr sz="2500" spc="-55" dirty="0">
                <a:latin typeface="Trebuchet MS" panose="020B0603020202020204"/>
                <a:cs typeface="Trebuchet MS" panose="020B0603020202020204"/>
              </a:rPr>
              <a:t> with</a:t>
            </a:r>
            <a:r>
              <a:rPr sz="2500" spc="-50" dirty="0">
                <a:latin typeface="Trebuchet MS" panose="020B0603020202020204"/>
                <a:cs typeface="Trebuchet MS" panose="020B0603020202020204"/>
              </a:rPr>
              <a:t> </a:t>
            </a:r>
            <a:r>
              <a:rPr sz="2500" spc="-20" dirty="0">
                <a:latin typeface="Trebuchet MS" panose="020B0603020202020204"/>
                <a:cs typeface="Trebuchet MS" panose="020B0603020202020204"/>
              </a:rPr>
              <a:t>real-time</a:t>
            </a:r>
            <a:r>
              <a:rPr sz="2500" spc="-55" dirty="0">
                <a:latin typeface="Trebuchet MS" panose="020B0603020202020204"/>
                <a:cs typeface="Trebuchet MS" panose="020B0603020202020204"/>
              </a:rPr>
              <a:t> </a:t>
            </a:r>
            <a:r>
              <a:rPr sz="2500" dirty="0">
                <a:latin typeface="Trebuchet MS" panose="020B0603020202020204"/>
                <a:cs typeface="Trebuchet MS" panose="020B0603020202020204"/>
              </a:rPr>
              <a:t>information</a:t>
            </a:r>
            <a:r>
              <a:rPr sz="2500" spc="-50" dirty="0">
                <a:latin typeface="Trebuchet MS" panose="020B0603020202020204"/>
                <a:cs typeface="Trebuchet MS" panose="020B0603020202020204"/>
              </a:rPr>
              <a:t> </a:t>
            </a:r>
            <a:r>
              <a:rPr sz="2500" spc="15" dirty="0">
                <a:latin typeface="Trebuchet MS" panose="020B0603020202020204"/>
                <a:cs typeface="Trebuchet MS" panose="020B0603020202020204"/>
              </a:rPr>
              <a:t>about</a:t>
            </a:r>
            <a:r>
              <a:rPr sz="2500" spc="-55" dirty="0">
                <a:latin typeface="Trebuchet MS" panose="020B0603020202020204"/>
                <a:cs typeface="Trebuchet MS" panose="020B0603020202020204"/>
              </a:rPr>
              <a:t> </a:t>
            </a:r>
            <a:r>
              <a:rPr sz="2500" spc="-35" dirty="0">
                <a:latin typeface="Trebuchet MS" panose="020B0603020202020204"/>
                <a:cs typeface="Trebuchet MS" panose="020B0603020202020204"/>
              </a:rPr>
              <a:t>their </a:t>
            </a:r>
            <a:r>
              <a:rPr sz="2500" spc="-735" dirty="0">
                <a:latin typeface="Trebuchet MS" panose="020B0603020202020204"/>
                <a:cs typeface="Trebuchet MS" panose="020B0603020202020204"/>
              </a:rPr>
              <a:t> </a:t>
            </a:r>
            <a:r>
              <a:rPr sz="2500" spc="15" dirty="0">
                <a:latin typeface="Trebuchet MS" panose="020B0603020202020204"/>
                <a:cs typeface="Trebuchet MS" panose="020B0603020202020204"/>
              </a:rPr>
              <a:t>surroundings, </a:t>
            </a:r>
            <a:r>
              <a:rPr sz="2500" spc="60" dirty="0">
                <a:latin typeface="Trebuchet MS" panose="020B0603020202020204"/>
                <a:cs typeface="Trebuchet MS" panose="020B0603020202020204"/>
              </a:rPr>
              <a:t>such </a:t>
            </a:r>
            <a:r>
              <a:rPr sz="2500" spc="80" dirty="0">
                <a:latin typeface="Trebuchet MS" panose="020B0603020202020204"/>
                <a:cs typeface="Trebuchet MS" panose="020B0603020202020204"/>
              </a:rPr>
              <a:t>as </a:t>
            </a:r>
            <a:r>
              <a:rPr sz="2500" spc="-25" dirty="0">
                <a:latin typeface="Trebuchet MS" panose="020B0603020202020204"/>
                <a:cs typeface="Trebuchet MS" panose="020B0603020202020204"/>
              </a:rPr>
              <a:t>the </a:t>
            </a:r>
            <a:r>
              <a:rPr sz="2500" spc="-15" dirty="0">
                <a:latin typeface="Trebuchet MS" panose="020B0603020202020204"/>
                <a:cs typeface="Trebuchet MS" panose="020B0603020202020204"/>
              </a:rPr>
              <a:t>falling </a:t>
            </a:r>
            <a:r>
              <a:rPr sz="2500" spc="25" dirty="0">
                <a:latin typeface="Trebuchet MS" panose="020B0603020202020204"/>
                <a:cs typeface="Trebuchet MS" panose="020B0603020202020204"/>
              </a:rPr>
              <a:t>debris </a:t>
            </a:r>
            <a:r>
              <a:rPr sz="2500" spc="20" dirty="0">
                <a:latin typeface="Trebuchet MS" panose="020B0603020202020204"/>
                <a:cs typeface="Trebuchet MS" panose="020B0603020202020204"/>
              </a:rPr>
              <a:t>or </a:t>
            </a:r>
            <a:r>
              <a:rPr sz="2500" spc="-10" dirty="0">
                <a:latin typeface="Trebuchet MS" panose="020B0603020202020204"/>
                <a:cs typeface="Trebuchet MS" panose="020B0603020202020204"/>
              </a:rPr>
              <a:t>other </a:t>
            </a:r>
            <a:r>
              <a:rPr sz="2500" spc="-35" dirty="0">
                <a:latin typeface="Trebuchet MS" panose="020B0603020202020204"/>
                <a:cs typeface="Trebuchet MS" panose="020B0603020202020204"/>
              </a:rPr>
              <a:t>safety </a:t>
            </a:r>
            <a:r>
              <a:rPr sz="2500" spc="-30" dirty="0">
                <a:latin typeface="Trebuchet MS" panose="020B0603020202020204"/>
                <a:cs typeface="Trebuchet MS" panose="020B0603020202020204"/>
              </a:rPr>
              <a:t> </a:t>
            </a:r>
            <a:r>
              <a:rPr sz="2500" spc="-60" dirty="0">
                <a:latin typeface="Trebuchet MS" panose="020B0603020202020204"/>
                <a:cs typeface="Trebuchet MS" panose="020B0603020202020204"/>
              </a:rPr>
              <a:t>features, </a:t>
            </a:r>
            <a:r>
              <a:rPr sz="2500" spc="-30" dirty="0">
                <a:latin typeface="Trebuchet MS" panose="020B0603020202020204"/>
                <a:cs typeface="Trebuchet MS" panose="020B0603020202020204"/>
              </a:rPr>
              <a:t>to</a:t>
            </a:r>
            <a:r>
              <a:rPr sz="2500" spc="-60" dirty="0">
                <a:latin typeface="Trebuchet MS" panose="020B0603020202020204"/>
                <a:cs typeface="Trebuchet MS" panose="020B0603020202020204"/>
              </a:rPr>
              <a:t> </a:t>
            </a:r>
            <a:r>
              <a:rPr sz="2500" spc="20" dirty="0">
                <a:latin typeface="Trebuchet MS" panose="020B0603020202020204"/>
                <a:cs typeface="Trebuchet MS" panose="020B0603020202020204"/>
              </a:rPr>
              <a:t>help</a:t>
            </a:r>
            <a:r>
              <a:rPr sz="2500" spc="-60" dirty="0">
                <a:latin typeface="Trebuchet MS" panose="020B0603020202020204"/>
                <a:cs typeface="Trebuchet MS" panose="020B0603020202020204"/>
              </a:rPr>
              <a:t> </a:t>
            </a:r>
            <a:r>
              <a:rPr sz="2500" spc="-10" dirty="0">
                <a:latin typeface="Trebuchet MS" panose="020B0603020202020204"/>
                <a:cs typeface="Trebuchet MS" panose="020B0603020202020204"/>
              </a:rPr>
              <a:t>them</a:t>
            </a:r>
            <a:r>
              <a:rPr sz="2500" spc="-60" dirty="0">
                <a:latin typeface="Trebuchet MS" panose="020B0603020202020204"/>
                <a:cs typeface="Trebuchet MS" panose="020B0603020202020204"/>
              </a:rPr>
              <a:t> </a:t>
            </a:r>
            <a:r>
              <a:rPr sz="2500" spc="-20" dirty="0">
                <a:latin typeface="Trebuchet MS" panose="020B0603020202020204"/>
                <a:cs typeface="Trebuchet MS" panose="020B0603020202020204"/>
              </a:rPr>
              <a:t>navigate</a:t>
            </a:r>
            <a:r>
              <a:rPr sz="2500" spc="-60" dirty="0">
                <a:latin typeface="Trebuchet MS" panose="020B0603020202020204"/>
                <a:cs typeface="Trebuchet MS" panose="020B0603020202020204"/>
              </a:rPr>
              <a:t> </a:t>
            </a:r>
            <a:r>
              <a:rPr sz="2500" spc="-15" dirty="0">
                <a:latin typeface="Trebuchet MS" panose="020B0603020202020204"/>
                <a:cs typeface="Trebuchet MS" panose="020B0603020202020204"/>
              </a:rPr>
              <a:t>safely</a:t>
            </a:r>
            <a:endParaRPr sz="2500" dirty="0">
              <a:latin typeface="Trebuchet MS" panose="020B0603020202020204"/>
              <a:cs typeface="Trebuchet MS" panose="020B0603020202020204"/>
            </a:endParaRPr>
          </a:p>
          <a:p>
            <a:pPr marL="12700" marR="30480">
              <a:lnSpc>
                <a:spcPct val="115000"/>
              </a:lnSpc>
            </a:pPr>
            <a:r>
              <a:rPr sz="2500" spc="-70" dirty="0">
                <a:latin typeface="Trebuchet MS" panose="020B0603020202020204"/>
                <a:cs typeface="Trebuchet MS" panose="020B0603020202020204"/>
              </a:rPr>
              <a:t>To </a:t>
            </a:r>
            <a:r>
              <a:rPr sz="2500" dirty="0">
                <a:latin typeface="Trebuchet MS" panose="020B0603020202020204"/>
                <a:cs typeface="Trebuchet MS" panose="020B0603020202020204"/>
              </a:rPr>
              <a:t>improve </a:t>
            </a:r>
            <a:r>
              <a:rPr sz="2500" spc="10" dirty="0">
                <a:latin typeface="Trebuchet MS" panose="020B0603020202020204"/>
                <a:cs typeface="Trebuchet MS" panose="020B0603020202020204"/>
              </a:rPr>
              <a:t>communication </a:t>
            </a:r>
            <a:r>
              <a:rPr sz="2500" spc="45" dirty="0">
                <a:latin typeface="Trebuchet MS" panose="020B0603020202020204"/>
                <a:cs typeface="Trebuchet MS" panose="020B0603020202020204"/>
              </a:rPr>
              <a:t>among </a:t>
            </a:r>
            <a:r>
              <a:rPr sz="2500" spc="-10" dirty="0">
                <a:latin typeface="Trebuchet MS" panose="020B0603020202020204"/>
                <a:cs typeface="Trebuchet MS" panose="020B0603020202020204"/>
              </a:rPr>
              <a:t>workers </a:t>
            </a:r>
            <a:r>
              <a:rPr sz="2500" spc="60" dirty="0">
                <a:latin typeface="Trebuchet MS" panose="020B0603020202020204"/>
                <a:cs typeface="Trebuchet MS" panose="020B0603020202020204"/>
              </a:rPr>
              <a:t>and </a:t>
            </a:r>
            <a:r>
              <a:rPr sz="2500" spc="-55" dirty="0">
                <a:latin typeface="Trebuchet MS" panose="020B0603020202020204"/>
                <a:cs typeface="Trebuchet MS" panose="020B0603020202020204"/>
              </a:rPr>
              <a:t>with </a:t>
            </a:r>
            <a:r>
              <a:rPr sz="2500" spc="-50" dirty="0">
                <a:latin typeface="Trebuchet MS" panose="020B0603020202020204"/>
                <a:cs typeface="Trebuchet MS" panose="020B0603020202020204"/>
              </a:rPr>
              <a:t> </a:t>
            </a:r>
            <a:r>
              <a:rPr sz="2500" dirty="0">
                <a:latin typeface="Trebuchet MS" panose="020B0603020202020204"/>
                <a:cs typeface="Trebuchet MS" panose="020B0603020202020204"/>
              </a:rPr>
              <a:t>supervisors,</a:t>
            </a:r>
            <a:r>
              <a:rPr sz="2500" spc="-60" dirty="0">
                <a:latin typeface="Trebuchet MS" panose="020B0603020202020204"/>
                <a:cs typeface="Trebuchet MS" panose="020B0603020202020204"/>
              </a:rPr>
              <a:t> </a:t>
            </a:r>
            <a:r>
              <a:rPr sz="2500" spc="-30" dirty="0">
                <a:latin typeface="Trebuchet MS" panose="020B0603020202020204"/>
                <a:cs typeface="Trebuchet MS" panose="020B0603020202020204"/>
              </a:rPr>
              <a:t>to</a:t>
            </a:r>
            <a:r>
              <a:rPr sz="2500" spc="-55" dirty="0">
                <a:latin typeface="Trebuchet MS" panose="020B0603020202020204"/>
                <a:cs typeface="Trebuchet MS" panose="020B0603020202020204"/>
              </a:rPr>
              <a:t> </a:t>
            </a:r>
            <a:r>
              <a:rPr sz="2500" spc="-15" dirty="0">
                <a:latin typeface="Trebuchet MS" panose="020B0603020202020204"/>
                <a:cs typeface="Trebuchet MS" panose="020B0603020202020204"/>
              </a:rPr>
              <a:t>allow</a:t>
            </a:r>
            <a:r>
              <a:rPr sz="2500" spc="-60" dirty="0">
                <a:latin typeface="Trebuchet MS" panose="020B0603020202020204"/>
                <a:cs typeface="Trebuchet MS" panose="020B0603020202020204"/>
              </a:rPr>
              <a:t> </a:t>
            </a:r>
            <a:r>
              <a:rPr sz="2500" spc="-30" dirty="0">
                <a:latin typeface="Trebuchet MS" panose="020B0603020202020204"/>
                <a:cs typeface="Trebuchet MS" panose="020B0603020202020204"/>
              </a:rPr>
              <a:t>for</a:t>
            </a:r>
            <a:r>
              <a:rPr sz="2500" spc="-55" dirty="0">
                <a:latin typeface="Trebuchet MS" panose="020B0603020202020204"/>
                <a:cs typeface="Trebuchet MS" panose="020B0603020202020204"/>
              </a:rPr>
              <a:t> </a:t>
            </a:r>
            <a:r>
              <a:rPr sz="2500" spc="-15" dirty="0">
                <a:latin typeface="Trebuchet MS" panose="020B0603020202020204"/>
                <a:cs typeface="Trebuchet MS" panose="020B0603020202020204"/>
              </a:rPr>
              <a:t>quicker</a:t>
            </a:r>
            <a:r>
              <a:rPr sz="2500" spc="-55" dirty="0">
                <a:latin typeface="Trebuchet MS" panose="020B0603020202020204"/>
                <a:cs typeface="Trebuchet MS" panose="020B0603020202020204"/>
              </a:rPr>
              <a:t> </a:t>
            </a:r>
            <a:r>
              <a:rPr sz="2500" spc="50" dirty="0">
                <a:latin typeface="Trebuchet MS" panose="020B0603020202020204"/>
                <a:cs typeface="Trebuchet MS" panose="020B0603020202020204"/>
              </a:rPr>
              <a:t>response</a:t>
            </a:r>
            <a:r>
              <a:rPr sz="2500" spc="-60" dirty="0">
                <a:latin typeface="Trebuchet MS" panose="020B0603020202020204"/>
                <a:cs typeface="Trebuchet MS" panose="020B0603020202020204"/>
              </a:rPr>
              <a:t> </a:t>
            </a:r>
            <a:r>
              <a:rPr sz="2500" spc="-30" dirty="0">
                <a:latin typeface="Trebuchet MS" panose="020B0603020202020204"/>
                <a:cs typeface="Trebuchet MS" panose="020B0603020202020204"/>
              </a:rPr>
              <a:t>to</a:t>
            </a:r>
            <a:r>
              <a:rPr sz="2500" spc="-55" dirty="0">
                <a:latin typeface="Trebuchet MS" panose="020B0603020202020204"/>
                <a:cs typeface="Trebuchet MS" panose="020B0603020202020204"/>
              </a:rPr>
              <a:t> </a:t>
            </a:r>
            <a:r>
              <a:rPr sz="2500" dirty="0">
                <a:latin typeface="Trebuchet MS" panose="020B0603020202020204"/>
                <a:cs typeface="Trebuchet MS" panose="020B0603020202020204"/>
              </a:rPr>
              <a:t>emergencies </a:t>
            </a:r>
            <a:r>
              <a:rPr sz="2500" spc="-740" dirty="0">
                <a:latin typeface="Trebuchet MS" panose="020B0603020202020204"/>
                <a:cs typeface="Trebuchet MS" panose="020B0603020202020204"/>
              </a:rPr>
              <a:t> </a:t>
            </a:r>
            <a:r>
              <a:rPr sz="2500" spc="60" dirty="0">
                <a:latin typeface="Trebuchet MS" panose="020B0603020202020204"/>
                <a:cs typeface="Trebuchet MS" panose="020B0603020202020204"/>
              </a:rPr>
              <a:t>and</a:t>
            </a:r>
            <a:r>
              <a:rPr sz="2500" spc="-65" dirty="0">
                <a:latin typeface="Trebuchet MS" panose="020B0603020202020204"/>
                <a:cs typeface="Trebuchet MS" panose="020B0603020202020204"/>
              </a:rPr>
              <a:t> </a:t>
            </a:r>
            <a:r>
              <a:rPr sz="2500" spc="-10" dirty="0">
                <a:latin typeface="Trebuchet MS" panose="020B0603020202020204"/>
                <a:cs typeface="Trebuchet MS" panose="020B0603020202020204"/>
              </a:rPr>
              <a:t>other</a:t>
            </a:r>
            <a:r>
              <a:rPr sz="2500" spc="-60" dirty="0">
                <a:latin typeface="Trebuchet MS" panose="020B0603020202020204"/>
                <a:cs typeface="Trebuchet MS" panose="020B0603020202020204"/>
              </a:rPr>
              <a:t> </a:t>
            </a:r>
            <a:r>
              <a:rPr sz="2500" spc="-35" dirty="0">
                <a:latin typeface="Trebuchet MS" panose="020B0603020202020204"/>
                <a:cs typeface="Trebuchet MS" panose="020B0603020202020204"/>
              </a:rPr>
              <a:t>safety</a:t>
            </a:r>
            <a:r>
              <a:rPr sz="2500" spc="-60" dirty="0">
                <a:latin typeface="Trebuchet MS" panose="020B0603020202020204"/>
                <a:cs typeface="Trebuchet MS" panose="020B0603020202020204"/>
              </a:rPr>
              <a:t> </a:t>
            </a:r>
            <a:r>
              <a:rPr sz="2500" spc="70" dirty="0">
                <a:latin typeface="Trebuchet MS" panose="020B0603020202020204"/>
                <a:cs typeface="Trebuchet MS" panose="020B0603020202020204"/>
              </a:rPr>
              <a:t>issues</a:t>
            </a:r>
            <a:endParaRPr sz="2500" dirty="0">
              <a:latin typeface="Trebuchet MS" panose="020B0603020202020204"/>
              <a:cs typeface="Trebuchet MS" panose="020B0603020202020204"/>
            </a:endParaRPr>
          </a:p>
          <a:p>
            <a:pPr marL="12700" marR="1016000">
              <a:lnSpc>
                <a:spcPct val="115000"/>
              </a:lnSpc>
            </a:pPr>
            <a:r>
              <a:rPr sz="2500" spc="-70" dirty="0">
                <a:latin typeface="Trebuchet MS" panose="020B0603020202020204"/>
                <a:cs typeface="Trebuchet MS" panose="020B0603020202020204"/>
              </a:rPr>
              <a:t>To</a:t>
            </a:r>
            <a:r>
              <a:rPr sz="2500" spc="-65" dirty="0">
                <a:latin typeface="Trebuchet MS" panose="020B0603020202020204"/>
                <a:cs typeface="Trebuchet MS" panose="020B0603020202020204"/>
              </a:rPr>
              <a:t> </a:t>
            </a:r>
            <a:r>
              <a:rPr sz="2500" spc="-5" dirty="0">
                <a:latin typeface="Trebuchet MS" panose="020B0603020202020204"/>
                <a:cs typeface="Trebuchet MS" panose="020B0603020202020204"/>
              </a:rPr>
              <a:t>reduce</a:t>
            </a:r>
            <a:r>
              <a:rPr sz="2500" spc="-65" dirty="0">
                <a:latin typeface="Trebuchet MS" panose="020B0603020202020204"/>
                <a:cs typeface="Trebuchet MS" panose="020B0603020202020204"/>
              </a:rPr>
              <a:t> </a:t>
            </a:r>
            <a:r>
              <a:rPr sz="2500" spc="-25" dirty="0">
                <a:latin typeface="Trebuchet MS" panose="020B0603020202020204"/>
                <a:cs typeface="Trebuchet MS" panose="020B0603020202020204"/>
              </a:rPr>
              <a:t>the</a:t>
            </a:r>
            <a:r>
              <a:rPr sz="2500" spc="-65" dirty="0">
                <a:latin typeface="Trebuchet MS" panose="020B0603020202020204"/>
                <a:cs typeface="Trebuchet MS" panose="020B0603020202020204"/>
              </a:rPr>
              <a:t> </a:t>
            </a:r>
            <a:r>
              <a:rPr sz="2500" spc="5" dirty="0">
                <a:latin typeface="Trebuchet MS" panose="020B0603020202020204"/>
                <a:cs typeface="Trebuchet MS" panose="020B0603020202020204"/>
              </a:rPr>
              <a:t>risk</a:t>
            </a:r>
            <a:r>
              <a:rPr sz="2500" spc="-60" dirty="0">
                <a:latin typeface="Trebuchet MS" panose="020B0603020202020204"/>
                <a:cs typeface="Trebuchet MS" panose="020B0603020202020204"/>
              </a:rPr>
              <a:t> </a:t>
            </a:r>
            <a:r>
              <a:rPr sz="2500" spc="-25" dirty="0">
                <a:latin typeface="Trebuchet MS" panose="020B0603020202020204"/>
                <a:cs typeface="Trebuchet MS" panose="020B0603020202020204"/>
              </a:rPr>
              <a:t>of</a:t>
            </a:r>
            <a:r>
              <a:rPr sz="2500" spc="-65" dirty="0">
                <a:latin typeface="Trebuchet MS" panose="020B0603020202020204"/>
                <a:cs typeface="Trebuchet MS" panose="020B0603020202020204"/>
              </a:rPr>
              <a:t> </a:t>
            </a:r>
            <a:r>
              <a:rPr sz="2500" spc="-5" dirty="0">
                <a:latin typeface="Trebuchet MS" panose="020B0603020202020204"/>
                <a:cs typeface="Trebuchet MS" panose="020B0603020202020204"/>
              </a:rPr>
              <a:t>accidents</a:t>
            </a:r>
            <a:r>
              <a:rPr sz="2500" spc="-65" dirty="0">
                <a:latin typeface="Trebuchet MS" panose="020B0603020202020204"/>
                <a:cs typeface="Trebuchet MS" panose="020B0603020202020204"/>
              </a:rPr>
              <a:t> </a:t>
            </a:r>
            <a:r>
              <a:rPr sz="2500" spc="60" dirty="0">
                <a:latin typeface="Trebuchet MS" panose="020B0603020202020204"/>
                <a:cs typeface="Trebuchet MS" panose="020B0603020202020204"/>
              </a:rPr>
              <a:t>and</a:t>
            </a:r>
            <a:r>
              <a:rPr sz="2500" spc="-65" dirty="0">
                <a:latin typeface="Trebuchet MS" panose="020B0603020202020204"/>
                <a:cs typeface="Trebuchet MS" panose="020B0603020202020204"/>
              </a:rPr>
              <a:t> </a:t>
            </a:r>
            <a:r>
              <a:rPr sz="2500" spc="-55" dirty="0">
                <a:latin typeface="Trebuchet MS" panose="020B0603020202020204"/>
                <a:cs typeface="Trebuchet MS" panose="020B0603020202020204"/>
              </a:rPr>
              <a:t>injuries,</a:t>
            </a:r>
            <a:r>
              <a:rPr sz="2500" spc="-60" dirty="0">
                <a:latin typeface="Trebuchet MS" panose="020B0603020202020204"/>
                <a:cs typeface="Trebuchet MS" panose="020B0603020202020204"/>
              </a:rPr>
              <a:t> </a:t>
            </a:r>
            <a:r>
              <a:rPr sz="2500" spc="60" dirty="0">
                <a:latin typeface="Trebuchet MS" panose="020B0603020202020204"/>
                <a:cs typeface="Trebuchet MS" panose="020B0603020202020204"/>
              </a:rPr>
              <a:t>and</a:t>
            </a:r>
            <a:r>
              <a:rPr sz="2500" spc="-65" dirty="0">
                <a:latin typeface="Trebuchet MS" panose="020B0603020202020204"/>
                <a:cs typeface="Trebuchet MS" panose="020B0603020202020204"/>
              </a:rPr>
              <a:t> </a:t>
            </a:r>
            <a:r>
              <a:rPr sz="2500" spc="-30" dirty="0">
                <a:latin typeface="Trebuchet MS" panose="020B0603020202020204"/>
                <a:cs typeface="Trebuchet MS" panose="020B0603020202020204"/>
              </a:rPr>
              <a:t>to </a:t>
            </a:r>
            <a:r>
              <a:rPr sz="2500" spc="-740" dirty="0">
                <a:latin typeface="Trebuchet MS" panose="020B0603020202020204"/>
                <a:cs typeface="Trebuchet MS" panose="020B0603020202020204"/>
              </a:rPr>
              <a:t> </a:t>
            </a:r>
            <a:r>
              <a:rPr sz="2500" spc="-40" dirty="0">
                <a:latin typeface="Trebuchet MS" panose="020B0603020202020204"/>
                <a:cs typeface="Trebuchet MS" panose="020B0603020202020204"/>
              </a:rPr>
              <a:t>mitigate</a:t>
            </a:r>
            <a:r>
              <a:rPr sz="2500" spc="-65" dirty="0">
                <a:latin typeface="Trebuchet MS" panose="020B0603020202020204"/>
                <a:cs typeface="Trebuchet MS" panose="020B0603020202020204"/>
              </a:rPr>
              <a:t> </a:t>
            </a:r>
            <a:r>
              <a:rPr sz="2500" spc="-25" dirty="0">
                <a:latin typeface="Trebuchet MS" panose="020B0603020202020204"/>
                <a:cs typeface="Trebuchet MS" panose="020B0603020202020204"/>
              </a:rPr>
              <a:t>the</a:t>
            </a:r>
            <a:r>
              <a:rPr sz="2500" spc="-60" dirty="0">
                <a:latin typeface="Trebuchet MS" panose="020B0603020202020204"/>
                <a:cs typeface="Trebuchet MS" panose="020B0603020202020204"/>
              </a:rPr>
              <a:t> </a:t>
            </a:r>
            <a:r>
              <a:rPr sz="2500" spc="-20" dirty="0">
                <a:latin typeface="Trebuchet MS" panose="020B0603020202020204"/>
                <a:cs typeface="Trebuchet MS" panose="020B0603020202020204"/>
              </a:rPr>
              <a:t>impact</a:t>
            </a:r>
            <a:r>
              <a:rPr sz="2500" spc="-65" dirty="0">
                <a:latin typeface="Trebuchet MS" panose="020B0603020202020204"/>
                <a:cs typeface="Trebuchet MS" panose="020B0603020202020204"/>
              </a:rPr>
              <a:t> </a:t>
            </a:r>
            <a:r>
              <a:rPr sz="2500" spc="-25" dirty="0">
                <a:latin typeface="Trebuchet MS" panose="020B0603020202020204"/>
                <a:cs typeface="Trebuchet MS" panose="020B0603020202020204"/>
              </a:rPr>
              <a:t>of</a:t>
            </a:r>
            <a:r>
              <a:rPr sz="2500" spc="-60" dirty="0">
                <a:latin typeface="Trebuchet MS" panose="020B0603020202020204"/>
                <a:cs typeface="Trebuchet MS" panose="020B0603020202020204"/>
              </a:rPr>
              <a:t> </a:t>
            </a:r>
            <a:r>
              <a:rPr sz="2500" spc="15" dirty="0">
                <a:latin typeface="Trebuchet MS" panose="020B0603020202020204"/>
                <a:cs typeface="Trebuchet MS" panose="020B0603020202020204"/>
              </a:rPr>
              <a:t>any</a:t>
            </a:r>
            <a:r>
              <a:rPr sz="2500" spc="-65" dirty="0">
                <a:latin typeface="Trebuchet MS" panose="020B0603020202020204"/>
                <a:cs typeface="Trebuchet MS" panose="020B0603020202020204"/>
              </a:rPr>
              <a:t> </a:t>
            </a:r>
            <a:r>
              <a:rPr sz="2500" spc="-45" dirty="0">
                <a:latin typeface="Trebuchet MS" panose="020B0603020202020204"/>
                <a:cs typeface="Trebuchet MS" panose="020B0603020202020204"/>
              </a:rPr>
              <a:t>that</a:t>
            </a:r>
            <a:r>
              <a:rPr sz="2500" spc="-60" dirty="0">
                <a:latin typeface="Trebuchet MS" panose="020B0603020202020204"/>
                <a:cs typeface="Trebuchet MS" panose="020B0603020202020204"/>
              </a:rPr>
              <a:t> </a:t>
            </a:r>
            <a:r>
              <a:rPr sz="2500" spc="75" dirty="0">
                <a:latin typeface="Trebuchet MS" panose="020B0603020202020204"/>
                <a:cs typeface="Trebuchet MS" panose="020B0603020202020204"/>
              </a:rPr>
              <a:t>do</a:t>
            </a:r>
            <a:r>
              <a:rPr sz="2500" spc="-65" dirty="0">
                <a:latin typeface="Trebuchet MS" panose="020B0603020202020204"/>
                <a:cs typeface="Trebuchet MS" panose="020B0603020202020204"/>
              </a:rPr>
              <a:t> </a:t>
            </a:r>
            <a:r>
              <a:rPr sz="2500" spc="-5" dirty="0">
                <a:latin typeface="Trebuchet MS" panose="020B0603020202020204"/>
                <a:cs typeface="Trebuchet MS" panose="020B0603020202020204"/>
              </a:rPr>
              <a:t>occur</a:t>
            </a:r>
            <a:endParaRPr sz="2500" dirty="0">
              <a:latin typeface="Trebuchet MS" panose="020B0603020202020204"/>
              <a:cs typeface="Trebuchet MS" panose="020B0603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0975" y="927133"/>
            <a:ext cx="4836795" cy="2606675"/>
          </a:xfrm>
          <a:prstGeom prst="rect">
            <a:avLst/>
          </a:prstGeom>
        </p:spPr>
        <p:txBody>
          <a:bodyPr vert="horz" wrap="square" lIns="0" tIns="37465" rIns="0" bIns="0" rtlCol="0">
            <a:spAutoFit/>
          </a:bodyPr>
          <a:lstStyle/>
          <a:p>
            <a:pPr marL="12700" marR="5080">
              <a:lnSpc>
                <a:spcPts val="10130"/>
              </a:lnSpc>
              <a:spcBef>
                <a:spcPts val="295"/>
              </a:spcBef>
            </a:pPr>
            <a:r>
              <a:rPr spc="-95" dirty="0"/>
              <a:t>L</a:t>
            </a:r>
            <a:r>
              <a:rPr spc="-114" dirty="0"/>
              <a:t>i</a:t>
            </a:r>
            <a:r>
              <a:rPr spc="-270" dirty="0"/>
              <a:t>t</a:t>
            </a:r>
            <a:r>
              <a:rPr spc="-60" dirty="0"/>
              <a:t>e</a:t>
            </a:r>
            <a:r>
              <a:rPr spc="-45" dirty="0"/>
              <a:t>r</a:t>
            </a:r>
            <a:r>
              <a:rPr spc="85" dirty="0"/>
              <a:t>a</a:t>
            </a:r>
            <a:r>
              <a:rPr spc="-275" dirty="0"/>
              <a:t>t</a:t>
            </a:r>
            <a:r>
              <a:rPr spc="170" dirty="0"/>
              <a:t>u</a:t>
            </a:r>
            <a:r>
              <a:rPr spc="-45" dirty="0"/>
              <a:t>r</a:t>
            </a:r>
            <a:r>
              <a:rPr spc="20" dirty="0"/>
              <a:t>e  </a:t>
            </a:r>
            <a:r>
              <a:rPr spc="-60" dirty="0"/>
              <a:t>review</a:t>
            </a:r>
          </a:p>
        </p:txBody>
      </p:sp>
      <p:grpSp>
        <p:nvGrpSpPr>
          <p:cNvPr id="3" name="object 3"/>
          <p:cNvGrpSpPr/>
          <p:nvPr/>
        </p:nvGrpSpPr>
        <p:grpSpPr>
          <a:xfrm>
            <a:off x="0" y="4005506"/>
            <a:ext cx="6541770" cy="6282055"/>
            <a:chOff x="0" y="4005506"/>
            <a:chExt cx="6541770" cy="6282055"/>
          </a:xfrm>
        </p:grpSpPr>
        <p:sp>
          <p:nvSpPr>
            <p:cNvPr id="4" name="object 4"/>
            <p:cNvSpPr/>
            <p:nvPr/>
          </p:nvSpPr>
          <p:spPr>
            <a:xfrm>
              <a:off x="0" y="4784307"/>
              <a:ext cx="3679825" cy="4318000"/>
            </a:xfrm>
            <a:custGeom>
              <a:avLst/>
              <a:gdLst/>
              <a:ahLst/>
              <a:cxnLst/>
              <a:rect l="l" t="t" r="r" b="b"/>
              <a:pathLst>
                <a:path w="3679825" h="4318000">
                  <a:moveTo>
                    <a:pt x="0" y="0"/>
                  </a:moveTo>
                  <a:lnTo>
                    <a:pt x="2433036" y="0"/>
                  </a:lnTo>
                  <a:lnTo>
                    <a:pt x="3679357" y="2158716"/>
                  </a:lnTo>
                  <a:lnTo>
                    <a:pt x="2433036" y="4317432"/>
                  </a:lnTo>
                  <a:lnTo>
                    <a:pt x="0" y="4317432"/>
                  </a:lnTo>
                  <a:lnTo>
                    <a:pt x="0" y="0"/>
                  </a:lnTo>
                  <a:close/>
                </a:path>
              </a:pathLst>
            </a:custGeom>
            <a:solidFill>
              <a:srgbClr val="004550"/>
            </a:solidFill>
          </p:spPr>
          <p:txBody>
            <a:bodyPr wrap="square" lIns="0" tIns="0" rIns="0" bIns="0" rtlCol="0"/>
            <a:lstStyle/>
            <a:p>
              <a:endParaRPr dirty="0"/>
            </a:p>
          </p:txBody>
        </p:sp>
        <p:sp>
          <p:nvSpPr>
            <p:cNvPr id="5" name="object 5"/>
            <p:cNvSpPr/>
            <p:nvPr/>
          </p:nvSpPr>
          <p:spPr>
            <a:xfrm>
              <a:off x="3061147" y="7468744"/>
              <a:ext cx="3480435" cy="2818765"/>
            </a:xfrm>
            <a:custGeom>
              <a:avLst/>
              <a:gdLst/>
              <a:ahLst/>
              <a:cxnLst/>
              <a:rect l="l" t="t" r="r" b="b"/>
              <a:pathLst>
                <a:path w="3480434" h="2818765">
                  <a:moveTo>
                    <a:pt x="869924" y="0"/>
                  </a:moveTo>
                  <a:lnTo>
                    <a:pt x="2610139" y="0"/>
                  </a:lnTo>
                  <a:lnTo>
                    <a:pt x="3480063" y="1506770"/>
                  </a:lnTo>
                  <a:lnTo>
                    <a:pt x="3480063" y="1507192"/>
                  </a:lnTo>
                  <a:lnTo>
                    <a:pt x="2723129" y="2818255"/>
                  </a:lnTo>
                  <a:lnTo>
                    <a:pt x="757040" y="2818255"/>
                  </a:lnTo>
                  <a:lnTo>
                    <a:pt x="0" y="1507192"/>
                  </a:lnTo>
                  <a:lnTo>
                    <a:pt x="0" y="1506770"/>
                  </a:lnTo>
                  <a:lnTo>
                    <a:pt x="869924" y="0"/>
                  </a:lnTo>
                  <a:close/>
                </a:path>
              </a:pathLst>
            </a:custGeom>
            <a:solidFill>
              <a:srgbClr val="A3E373"/>
            </a:solidFill>
          </p:spPr>
          <p:txBody>
            <a:bodyPr wrap="square" lIns="0" tIns="0" rIns="0" bIns="0" rtlCol="0"/>
            <a:lstStyle/>
            <a:p>
              <a:endParaRPr dirty="0"/>
            </a:p>
          </p:txBody>
        </p:sp>
        <p:sp>
          <p:nvSpPr>
            <p:cNvPr id="6" name="object 6"/>
            <p:cNvSpPr/>
            <p:nvPr/>
          </p:nvSpPr>
          <p:spPr>
            <a:xfrm>
              <a:off x="300951" y="4005515"/>
              <a:ext cx="4277995" cy="6282055"/>
            </a:xfrm>
            <a:custGeom>
              <a:avLst/>
              <a:gdLst/>
              <a:ahLst/>
              <a:cxnLst/>
              <a:rect l="l" t="t" r="r" b="b"/>
              <a:pathLst>
                <a:path w="4277995" h="6282055">
                  <a:moveTo>
                    <a:pt x="3378162" y="5252555"/>
                  </a:moveTo>
                  <a:lnTo>
                    <a:pt x="2533700" y="3789908"/>
                  </a:lnTo>
                  <a:lnTo>
                    <a:pt x="844448" y="3789908"/>
                  </a:lnTo>
                  <a:lnTo>
                    <a:pt x="0" y="5252555"/>
                  </a:lnTo>
                  <a:lnTo>
                    <a:pt x="0" y="5252961"/>
                  </a:lnTo>
                  <a:lnTo>
                    <a:pt x="593902" y="6281483"/>
                  </a:lnTo>
                  <a:lnTo>
                    <a:pt x="2784335" y="6281483"/>
                  </a:lnTo>
                  <a:lnTo>
                    <a:pt x="3378162" y="5252961"/>
                  </a:lnTo>
                  <a:lnTo>
                    <a:pt x="3378162" y="5252555"/>
                  </a:lnTo>
                  <a:close/>
                </a:path>
                <a:path w="4277995" h="6282055">
                  <a:moveTo>
                    <a:pt x="4277499" y="778675"/>
                  </a:moveTo>
                  <a:lnTo>
                    <a:pt x="3827932" y="0"/>
                  </a:lnTo>
                  <a:lnTo>
                    <a:pt x="2928620" y="0"/>
                  </a:lnTo>
                  <a:lnTo>
                    <a:pt x="2479052" y="778675"/>
                  </a:lnTo>
                  <a:lnTo>
                    <a:pt x="2479052" y="778891"/>
                  </a:lnTo>
                  <a:lnTo>
                    <a:pt x="2928683" y="1557578"/>
                  </a:lnTo>
                  <a:lnTo>
                    <a:pt x="3827932" y="1557578"/>
                  </a:lnTo>
                  <a:lnTo>
                    <a:pt x="4277499" y="778891"/>
                  </a:lnTo>
                  <a:lnTo>
                    <a:pt x="4277499" y="778675"/>
                  </a:lnTo>
                  <a:close/>
                </a:path>
              </a:pathLst>
            </a:custGeom>
            <a:solidFill>
              <a:srgbClr val="00A181"/>
            </a:solidFill>
          </p:spPr>
          <p:txBody>
            <a:bodyPr wrap="square" lIns="0" tIns="0" rIns="0" bIns="0" rtlCol="0"/>
            <a:lstStyle/>
            <a:p>
              <a:endParaRPr dirty="0"/>
            </a:p>
          </p:txBody>
        </p:sp>
      </p:grpSp>
      <p:sp>
        <p:nvSpPr>
          <p:cNvPr id="7" name="object 7"/>
          <p:cNvSpPr txBox="1"/>
          <p:nvPr/>
        </p:nvSpPr>
        <p:spPr>
          <a:xfrm>
            <a:off x="8155327" y="1059277"/>
            <a:ext cx="8980170" cy="866775"/>
          </a:xfrm>
          <a:prstGeom prst="rect">
            <a:avLst/>
          </a:prstGeom>
        </p:spPr>
        <p:txBody>
          <a:bodyPr vert="horz" wrap="square" lIns="0" tIns="15240" rIns="0" bIns="0" rtlCol="0">
            <a:spAutoFit/>
          </a:bodyPr>
          <a:lstStyle/>
          <a:p>
            <a:pPr marL="12700" marR="5080">
              <a:lnSpc>
                <a:spcPct val="100000"/>
              </a:lnSpc>
              <a:spcBef>
                <a:spcPts val="120"/>
              </a:spcBef>
            </a:pPr>
            <a:r>
              <a:rPr sz="2750" spc="70" dirty="0">
                <a:latin typeface="Trebuchet MS" panose="020B0603020202020204"/>
                <a:cs typeface="Trebuchet MS" panose="020B0603020202020204"/>
              </a:rPr>
              <a:t>Zhang</a:t>
            </a:r>
            <a:r>
              <a:rPr sz="2750" spc="-140" dirty="0">
                <a:latin typeface="Trebuchet MS" panose="020B0603020202020204"/>
                <a:cs typeface="Trebuchet MS" panose="020B0603020202020204"/>
              </a:rPr>
              <a:t> </a:t>
            </a:r>
            <a:r>
              <a:rPr sz="2750" spc="-15" dirty="0">
                <a:latin typeface="Trebuchet MS" panose="020B0603020202020204"/>
                <a:cs typeface="Trebuchet MS" panose="020B0603020202020204"/>
              </a:rPr>
              <a:t>et</a:t>
            </a:r>
            <a:r>
              <a:rPr sz="2750" spc="-140" dirty="0">
                <a:latin typeface="Trebuchet MS" panose="020B0603020202020204"/>
                <a:cs typeface="Trebuchet MS" panose="020B0603020202020204"/>
              </a:rPr>
              <a:t> </a:t>
            </a:r>
            <a:r>
              <a:rPr sz="2750" spc="-90" dirty="0">
                <a:latin typeface="Trebuchet MS" panose="020B0603020202020204"/>
                <a:cs typeface="Trebuchet MS" panose="020B0603020202020204"/>
              </a:rPr>
              <a:t>al.</a:t>
            </a:r>
            <a:r>
              <a:rPr sz="2750" spc="-135" dirty="0">
                <a:latin typeface="Trebuchet MS" panose="020B0603020202020204"/>
                <a:cs typeface="Trebuchet MS" panose="020B0603020202020204"/>
              </a:rPr>
              <a:t> </a:t>
            </a:r>
            <a:r>
              <a:rPr sz="2750" spc="-50" dirty="0">
                <a:latin typeface="Trebuchet MS" panose="020B0603020202020204"/>
                <a:cs typeface="Trebuchet MS" panose="020B0603020202020204"/>
              </a:rPr>
              <a:t>(2020).</a:t>
            </a:r>
            <a:r>
              <a:rPr sz="2750" spc="-140" dirty="0">
                <a:latin typeface="Trebuchet MS" panose="020B0603020202020204"/>
                <a:cs typeface="Trebuchet MS" panose="020B0603020202020204"/>
              </a:rPr>
              <a:t> </a:t>
            </a:r>
            <a:r>
              <a:rPr sz="2750" spc="55" dirty="0">
                <a:latin typeface="Trebuchet MS" panose="020B0603020202020204"/>
                <a:cs typeface="Trebuchet MS" panose="020B0603020202020204"/>
              </a:rPr>
              <a:t>Development</a:t>
            </a:r>
            <a:r>
              <a:rPr sz="2750" spc="-135" dirty="0">
                <a:latin typeface="Trebuchet MS" panose="020B0603020202020204"/>
                <a:cs typeface="Trebuchet MS" panose="020B0603020202020204"/>
              </a:rPr>
              <a:t> </a:t>
            </a:r>
            <a:r>
              <a:rPr sz="2750" spc="100" dirty="0">
                <a:latin typeface="Trebuchet MS" panose="020B0603020202020204"/>
                <a:cs typeface="Trebuchet MS" panose="020B0603020202020204"/>
              </a:rPr>
              <a:t>and</a:t>
            </a:r>
            <a:r>
              <a:rPr sz="2750" spc="-140" dirty="0">
                <a:latin typeface="Trebuchet MS" panose="020B0603020202020204"/>
                <a:cs typeface="Trebuchet MS" panose="020B0603020202020204"/>
              </a:rPr>
              <a:t> </a:t>
            </a:r>
            <a:r>
              <a:rPr sz="2750" spc="35" dirty="0">
                <a:latin typeface="Trebuchet MS" panose="020B0603020202020204"/>
                <a:cs typeface="Trebuchet MS" panose="020B0603020202020204"/>
              </a:rPr>
              <a:t>Testing</a:t>
            </a:r>
            <a:r>
              <a:rPr sz="2750" spc="-140" dirty="0">
                <a:latin typeface="Trebuchet MS" panose="020B0603020202020204"/>
                <a:cs typeface="Trebuchet MS" panose="020B0603020202020204"/>
              </a:rPr>
              <a:t> </a:t>
            </a:r>
            <a:r>
              <a:rPr sz="2750" spc="45" dirty="0">
                <a:latin typeface="Trebuchet MS" panose="020B0603020202020204"/>
                <a:cs typeface="Trebuchet MS" panose="020B0603020202020204"/>
              </a:rPr>
              <a:t>of</a:t>
            </a:r>
            <a:r>
              <a:rPr sz="2750" spc="-135" dirty="0">
                <a:latin typeface="Trebuchet MS" panose="020B0603020202020204"/>
                <a:cs typeface="Trebuchet MS" panose="020B0603020202020204"/>
              </a:rPr>
              <a:t> </a:t>
            </a:r>
            <a:r>
              <a:rPr sz="2750" spc="65" dirty="0">
                <a:latin typeface="Trebuchet MS" panose="020B0603020202020204"/>
                <a:cs typeface="Trebuchet MS" panose="020B0603020202020204"/>
              </a:rPr>
              <a:t>a</a:t>
            </a:r>
            <a:r>
              <a:rPr sz="2750" spc="-140" dirty="0">
                <a:latin typeface="Trebuchet MS" panose="020B0603020202020204"/>
                <a:cs typeface="Trebuchet MS" panose="020B0603020202020204"/>
              </a:rPr>
              <a:t> </a:t>
            </a:r>
            <a:r>
              <a:rPr sz="2750" spc="65" dirty="0">
                <a:latin typeface="Trebuchet MS" panose="020B0603020202020204"/>
                <a:cs typeface="Trebuchet MS" panose="020B0603020202020204"/>
              </a:rPr>
              <a:t>Smart </a:t>
            </a:r>
            <a:r>
              <a:rPr sz="2750" spc="-810" dirty="0">
                <a:latin typeface="Trebuchet MS" panose="020B0603020202020204"/>
                <a:cs typeface="Trebuchet MS" panose="020B0603020202020204"/>
              </a:rPr>
              <a:t> </a:t>
            </a:r>
            <a:r>
              <a:rPr sz="2750" spc="90" dirty="0">
                <a:latin typeface="Trebuchet MS" panose="020B0603020202020204"/>
                <a:cs typeface="Trebuchet MS" panose="020B0603020202020204"/>
              </a:rPr>
              <a:t>Mining</a:t>
            </a:r>
            <a:r>
              <a:rPr sz="2750" spc="-140" dirty="0">
                <a:latin typeface="Trebuchet MS" panose="020B0603020202020204"/>
                <a:cs typeface="Trebuchet MS" panose="020B0603020202020204"/>
              </a:rPr>
              <a:t> </a:t>
            </a:r>
            <a:r>
              <a:rPr sz="2750" spc="20" dirty="0">
                <a:latin typeface="Trebuchet MS" panose="020B0603020202020204"/>
                <a:cs typeface="Trebuchet MS" panose="020B0603020202020204"/>
              </a:rPr>
              <a:t>Helmet</a:t>
            </a:r>
            <a:r>
              <a:rPr sz="2750" spc="-140" dirty="0">
                <a:latin typeface="Trebuchet MS" panose="020B0603020202020204"/>
                <a:cs typeface="Trebuchet MS" panose="020B0603020202020204"/>
              </a:rPr>
              <a:t> </a:t>
            </a:r>
            <a:r>
              <a:rPr sz="2750" spc="110" dirty="0">
                <a:latin typeface="Trebuchet MS" panose="020B0603020202020204"/>
                <a:cs typeface="Trebuchet MS" panose="020B0603020202020204"/>
              </a:rPr>
              <a:t>Based</a:t>
            </a:r>
            <a:r>
              <a:rPr sz="2750" spc="-140" dirty="0">
                <a:latin typeface="Trebuchet MS" panose="020B0603020202020204"/>
                <a:cs typeface="Trebuchet MS" panose="020B0603020202020204"/>
              </a:rPr>
              <a:t> </a:t>
            </a:r>
            <a:r>
              <a:rPr sz="2750" spc="125" dirty="0">
                <a:latin typeface="Trebuchet MS" panose="020B0603020202020204"/>
                <a:cs typeface="Trebuchet MS" panose="020B0603020202020204"/>
              </a:rPr>
              <a:t>on</a:t>
            </a:r>
            <a:r>
              <a:rPr sz="2750" spc="-140" dirty="0">
                <a:latin typeface="Trebuchet MS" panose="020B0603020202020204"/>
                <a:cs typeface="Trebuchet MS" panose="020B0603020202020204"/>
              </a:rPr>
              <a:t> </a:t>
            </a:r>
            <a:r>
              <a:rPr sz="2750" spc="25" dirty="0">
                <a:latin typeface="Trebuchet MS" panose="020B0603020202020204"/>
                <a:cs typeface="Trebuchet MS" panose="020B0603020202020204"/>
              </a:rPr>
              <a:t>the</a:t>
            </a:r>
            <a:r>
              <a:rPr sz="2750" spc="-140" dirty="0">
                <a:latin typeface="Trebuchet MS" panose="020B0603020202020204"/>
                <a:cs typeface="Trebuchet MS" panose="020B0603020202020204"/>
              </a:rPr>
              <a:t> </a:t>
            </a:r>
            <a:r>
              <a:rPr sz="2750" spc="25" dirty="0">
                <a:latin typeface="Trebuchet MS" panose="020B0603020202020204"/>
                <a:cs typeface="Trebuchet MS" panose="020B0603020202020204"/>
              </a:rPr>
              <a:t>Internet</a:t>
            </a:r>
            <a:r>
              <a:rPr sz="2750" spc="-135" dirty="0">
                <a:latin typeface="Trebuchet MS" panose="020B0603020202020204"/>
                <a:cs typeface="Trebuchet MS" panose="020B0603020202020204"/>
              </a:rPr>
              <a:t> </a:t>
            </a:r>
            <a:r>
              <a:rPr sz="2750" spc="45" dirty="0">
                <a:latin typeface="Trebuchet MS" panose="020B0603020202020204"/>
                <a:cs typeface="Trebuchet MS" panose="020B0603020202020204"/>
              </a:rPr>
              <a:t>of</a:t>
            </a:r>
            <a:r>
              <a:rPr sz="2750" spc="-140" dirty="0">
                <a:latin typeface="Trebuchet MS" panose="020B0603020202020204"/>
                <a:cs typeface="Trebuchet MS" panose="020B0603020202020204"/>
              </a:rPr>
              <a:t> </a:t>
            </a:r>
            <a:r>
              <a:rPr sz="2750" spc="5" dirty="0">
                <a:latin typeface="Trebuchet MS" panose="020B0603020202020204"/>
                <a:cs typeface="Trebuchet MS" panose="020B0603020202020204"/>
              </a:rPr>
              <a:t>Things.</a:t>
            </a:r>
            <a:endParaRPr sz="2750" dirty="0">
              <a:latin typeface="Trebuchet MS" panose="020B0603020202020204"/>
              <a:cs typeface="Trebuchet MS" panose="020B0603020202020204"/>
            </a:endParaRPr>
          </a:p>
        </p:txBody>
      </p:sp>
      <p:sp>
        <p:nvSpPr>
          <p:cNvPr id="8" name="object 8"/>
          <p:cNvSpPr/>
          <p:nvPr/>
        </p:nvSpPr>
        <p:spPr>
          <a:xfrm>
            <a:off x="8168027" y="3605214"/>
            <a:ext cx="9087485" cy="0"/>
          </a:xfrm>
          <a:custGeom>
            <a:avLst/>
            <a:gdLst/>
            <a:ahLst/>
            <a:cxnLst/>
            <a:rect l="l" t="t" r="r" b="b"/>
            <a:pathLst>
              <a:path w="9087485">
                <a:moveTo>
                  <a:pt x="0" y="0"/>
                </a:moveTo>
                <a:lnTo>
                  <a:pt x="9086955" y="0"/>
                </a:lnTo>
              </a:path>
            </a:pathLst>
          </a:custGeom>
          <a:ln w="9524">
            <a:solidFill>
              <a:srgbClr val="000000"/>
            </a:solidFill>
          </a:ln>
        </p:spPr>
        <p:txBody>
          <a:bodyPr wrap="square" lIns="0" tIns="0" rIns="0" bIns="0" rtlCol="0"/>
          <a:lstStyle/>
          <a:p>
            <a:endParaRPr dirty="0"/>
          </a:p>
        </p:txBody>
      </p:sp>
      <p:sp>
        <p:nvSpPr>
          <p:cNvPr id="9" name="object 9"/>
          <p:cNvSpPr/>
          <p:nvPr/>
        </p:nvSpPr>
        <p:spPr>
          <a:xfrm>
            <a:off x="8168027" y="6189337"/>
            <a:ext cx="9087485" cy="0"/>
          </a:xfrm>
          <a:custGeom>
            <a:avLst/>
            <a:gdLst/>
            <a:ahLst/>
            <a:cxnLst/>
            <a:rect l="l" t="t" r="r" b="b"/>
            <a:pathLst>
              <a:path w="9087485">
                <a:moveTo>
                  <a:pt x="0" y="0"/>
                </a:moveTo>
                <a:lnTo>
                  <a:pt x="9086955" y="0"/>
                </a:lnTo>
              </a:path>
            </a:pathLst>
          </a:custGeom>
          <a:ln w="9524">
            <a:solidFill>
              <a:srgbClr val="000000"/>
            </a:solidFill>
          </a:ln>
        </p:spPr>
        <p:txBody>
          <a:bodyPr wrap="square" lIns="0" tIns="0" rIns="0" bIns="0" rtlCol="0"/>
          <a:lstStyle/>
          <a:p>
            <a:endParaRPr dirty="0"/>
          </a:p>
        </p:txBody>
      </p:sp>
      <p:sp>
        <p:nvSpPr>
          <p:cNvPr id="10" name="object 10"/>
          <p:cNvSpPr txBox="1"/>
          <p:nvPr/>
        </p:nvSpPr>
        <p:spPr>
          <a:xfrm>
            <a:off x="8155327" y="3820031"/>
            <a:ext cx="8165465" cy="2131060"/>
          </a:xfrm>
          <a:prstGeom prst="rect">
            <a:avLst/>
          </a:prstGeom>
        </p:spPr>
        <p:txBody>
          <a:bodyPr vert="horz" wrap="square" lIns="0" tIns="15240" rIns="0" bIns="0" rtlCol="0">
            <a:spAutoFit/>
          </a:bodyPr>
          <a:lstStyle/>
          <a:p>
            <a:pPr marL="12700" marR="130810">
              <a:lnSpc>
                <a:spcPct val="100000"/>
              </a:lnSpc>
              <a:spcBef>
                <a:spcPts val="120"/>
              </a:spcBef>
            </a:pPr>
            <a:r>
              <a:rPr sz="2750" spc="10" dirty="0">
                <a:latin typeface="Trebuchet MS" panose="020B0603020202020204"/>
                <a:cs typeface="Trebuchet MS" panose="020B0603020202020204"/>
              </a:rPr>
              <a:t>L</a:t>
            </a:r>
            <a:r>
              <a:rPr sz="2750" spc="-5" dirty="0">
                <a:latin typeface="Trebuchet MS" panose="020B0603020202020204"/>
                <a:cs typeface="Trebuchet MS" panose="020B0603020202020204"/>
              </a:rPr>
              <a:t>i</a:t>
            </a:r>
            <a:r>
              <a:rPr sz="2750" spc="-140" dirty="0">
                <a:latin typeface="Trebuchet MS" panose="020B0603020202020204"/>
                <a:cs typeface="Trebuchet MS" panose="020B0603020202020204"/>
              </a:rPr>
              <a:t> </a:t>
            </a:r>
            <a:r>
              <a:rPr sz="2750" spc="20" dirty="0">
                <a:latin typeface="Trebuchet MS" panose="020B0603020202020204"/>
                <a:cs typeface="Trebuchet MS" panose="020B0603020202020204"/>
              </a:rPr>
              <a:t>e</a:t>
            </a:r>
            <a:r>
              <a:rPr sz="2750" spc="-55" dirty="0">
                <a:latin typeface="Trebuchet MS" panose="020B0603020202020204"/>
                <a:cs typeface="Trebuchet MS" panose="020B0603020202020204"/>
              </a:rPr>
              <a:t>t</a:t>
            </a:r>
            <a:r>
              <a:rPr sz="2750" spc="-140" dirty="0">
                <a:latin typeface="Trebuchet MS" panose="020B0603020202020204"/>
                <a:cs typeface="Trebuchet MS" panose="020B0603020202020204"/>
              </a:rPr>
              <a:t> </a:t>
            </a:r>
            <a:r>
              <a:rPr sz="2750" spc="65" dirty="0">
                <a:latin typeface="Trebuchet MS" panose="020B0603020202020204"/>
                <a:cs typeface="Trebuchet MS" panose="020B0603020202020204"/>
              </a:rPr>
              <a:t>a</a:t>
            </a:r>
            <a:r>
              <a:rPr sz="2750" spc="5" dirty="0">
                <a:latin typeface="Trebuchet MS" panose="020B0603020202020204"/>
                <a:cs typeface="Trebuchet MS" panose="020B0603020202020204"/>
              </a:rPr>
              <a:t>l</a:t>
            </a:r>
            <a:r>
              <a:rPr sz="2750" spc="-345" dirty="0">
                <a:latin typeface="Trebuchet MS" panose="020B0603020202020204"/>
                <a:cs typeface="Trebuchet MS" panose="020B0603020202020204"/>
              </a:rPr>
              <a:t>.</a:t>
            </a:r>
            <a:r>
              <a:rPr sz="2750" spc="-140" dirty="0">
                <a:latin typeface="Trebuchet MS" panose="020B0603020202020204"/>
                <a:cs typeface="Trebuchet MS" panose="020B0603020202020204"/>
              </a:rPr>
              <a:t> </a:t>
            </a:r>
            <a:r>
              <a:rPr sz="2750" spc="-114" dirty="0">
                <a:latin typeface="Trebuchet MS" panose="020B0603020202020204"/>
                <a:cs typeface="Trebuchet MS" panose="020B0603020202020204"/>
              </a:rPr>
              <a:t>(</a:t>
            </a:r>
            <a:r>
              <a:rPr sz="2750" spc="-40" dirty="0">
                <a:latin typeface="Trebuchet MS" panose="020B0603020202020204"/>
                <a:cs typeface="Trebuchet MS" panose="020B0603020202020204"/>
              </a:rPr>
              <a:t>2</a:t>
            </a:r>
            <a:r>
              <a:rPr sz="2750" spc="145" dirty="0">
                <a:latin typeface="Trebuchet MS" panose="020B0603020202020204"/>
                <a:cs typeface="Trebuchet MS" panose="020B0603020202020204"/>
              </a:rPr>
              <a:t>0</a:t>
            </a:r>
            <a:r>
              <a:rPr sz="2750" spc="-195" dirty="0">
                <a:latin typeface="Trebuchet MS" panose="020B0603020202020204"/>
                <a:cs typeface="Trebuchet MS" panose="020B0603020202020204"/>
              </a:rPr>
              <a:t>1</a:t>
            </a:r>
            <a:r>
              <a:rPr sz="2750" spc="65" dirty="0">
                <a:latin typeface="Trebuchet MS" panose="020B0603020202020204"/>
                <a:cs typeface="Trebuchet MS" panose="020B0603020202020204"/>
              </a:rPr>
              <a:t>9</a:t>
            </a:r>
            <a:r>
              <a:rPr sz="2750" spc="-114" dirty="0">
                <a:latin typeface="Trebuchet MS" panose="020B0603020202020204"/>
                <a:cs typeface="Trebuchet MS" panose="020B0603020202020204"/>
              </a:rPr>
              <a:t>)</a:t>
            </a:r>
            <a:r>
              <a:rPr sz="2750" spc="-345" dirty="0">
                <a:latin typeface="Trebuchet MS" panose="020B0603020202020204"/>
                <a:cs typeface="Trebuchet MS" panose="020B0603020202020204"/>
              </a:rPr>
              <a:t>.</a:t>
            </a:r>
            <a:r>
              <a:rPr sz="2750" spc="-140" dirty="0">
                <a:latin typeface="Trebuchet MS" panose="020B0603020202020204"/>
                <a:cs typeface="Trebuchet MS" panose="020B0603020202020204"/>
              </a:rPr>
              <a:t> </a:t>
            </a:r>
            <a:r>
              <a:rPr sz="2750" spc="50" dirty="0">
                <a:latin typeface="Trebuchet MS" panose="020B0603020202020204"/>
                <a:cs typeface="Trebuchet MS" panose="020B0603020202020204"/>
              </a:rPr>
              <a:t>I</a:t>
            </a:r>
            <a:r>
              <a:rPr sz="2750" spc="105" dirty="0">
                <a:latin typeface="Trebuchet MS" panose="020B0603020202020204"/>
                <a:cs typeface="Trebuchet MS" panose="020B0603020202020204"/>
              </a:rPr>
              <a:t>n</a:t>
            </a:r>
            <a:r>
              <a:rPr sz="2750" spc="-55" dirty="0">
                <a:latin typeface="Trebuchet MS" panose="020B0603020202020204"/>
                <a:cs typeface="Trebuchet MS" panose="020B0603020202020204"/>
              </a:rPr>
              <a:t>t</a:t>
            </a:r>
            <a:r>
              <a:rPr sz="2750" spc="20" dirty="0">
                <a:latin typeface="Trebuchet MS" panose="020B0603020202020204"/>
                <a:cs typeface="Trebuchet MS" panose="020B0603020202020204"/>
              </a:rPr>
              <a:t>e</a:t>
            </a:r>
            <a:r>
              <a:rPr sz="2750" spc="5" dirty="0">
                <a:latin typeface="Trebuchet MS" panose="020B0603020202020204"/>
                <a:cs typeface="Trebuchet MS" panose="020B0603020202020204"/>
              </a:rPr>
              <a:t>ll</a:t>
            </a:r>
            <a:r>
              <a:rPr sz="2750" spc="-5" dirty="0">
                <a:latin typeface="Trebuchet MS" panose="020B0603020202020204"/>
                <a:cs typeface="Trebuchet MS" panose="020B0603020202020204"/>
              </a:rPr>
              <a:t>i</a:t>
            </a:r>
            <a:r>
              <a:rPr sz="2750" spc="105" dirty="0">
                <a:latin typeface="Trebuchet MS" panose="020B0603020202020204"/>
                <a:cs typeface="Trebuchet MS" panose="020B0603020202020204"/>
              </a:rPr>
              <a:t>g</a:t>
            </a:r>
            <a:r>
              <a:rPr sz="2750" spc="20" dirty="0">
                <a:latin typeface="Trebuchet MS" panose="020B0603020202020204"/>
                <a:cs typeface="Trebuchet MS" panose="020B0603020202020204"/>
              </a:rPr>
              <a:t>e</a:t>
            </a:r>
            <a:r>
              <a:rPr sz="2750" spc="105" dirty="0">
                <a:latin typeface="Trebuchet MS" panose="020B0603020202020204"/>
                <a:cs typeface="Trebuchet MS" panose="020B0603020202020204"/>
              </a:rPr>
              <a:t>n</a:t>
            </a:r>
            <a:r>
              <a:rPr sz="2750" spc="-55" dirty="0">
                <a:latin typeface="Trebuchet MS" panose="020B0603020202020204"/>
                <a:cs typeface="Trebuchet MS" panose="020B0603020202020204"/>
              </a:rPr>
              <a:t>t</a:t>
            </a:r>
            <a:r>
              <a:rPr sz="2750" spc="-140" dirty="0">
                <a:latin typeface="Trebuchet MS" panose="020B0603020202020204"/>
                <a:cs typeface="Trebuchet MS" panose="020B0603020202020204"/>
              </a:rPr>
              <a:t> </a:t>
            </a:r>
            <a:r>
              <a:rPr sz="2750" spc="215" dirty="0">
                <a:latin typeface="Trebuchet MS" panose="020B0603020202020204"/>
                <a:cs typeface="Trebuchet MS" panose="020B0603020202020204"/>
              </a:rPr>
              <a:t>M</a:t>
            </a:r>
            <a:r>
              <a:rPr sz="2750" spc="-5" dirty="0">
                <a:latin typeface="Trebuchet MS" panose="020B0603020202020204"/>
                <a:cs typeface="Trebuchet MS" panose="020B0603020202020204"/>
              </a:rPr>
              <a:t>i</a:t>
            </a:r>
            <a:r>
              <a:rPr sz="2750" spc="105" dirty="0">
                <a:latin typeface="Trebuchet MS" panose="020B0603020202020204"/>
                <a:cs typeface="Trebuchet MS" panose="020B0603020202020204"/>
              </a:rPr>
              <a:t>n</a:t>
            </a:r>
            <a:r>
              <a:rPr sz="2750" spc="-5" dirty="0">
                <a:latin typeface="Trebuchet MS" panose="020B0603020202020204"/>
                <a:cs typeface="Trebuchet MS" panose="020B0603020202020204"/>
              </a:rPr>
              <a:t>i</a:t>
            </a:r>
            <a:r>
              <a:rPr sz="2750" spc="105" dirty="0">
                <a:latin typeface="Trebuchet MS" panose="020B0603020202020204"/>
                <a:cs typeface="Trebuchet MS" panose="020B0603020202020204"/>
              </a:rPr>
              <a:t>ng</a:t>
            </a:r>
            <a:r>
              <a:rPr sz="2750" spc="-140" dirty="0">
                <a:latin typeface="Trebuchet MS" panose="020B0603020202020204"/>
                <a:cs typeface="Trebuchet MS" panose="020B0603020202020204"/>
              </a:rPr>
              <a:t> </a:t>
            </a:r>
            <a:r>
              <a:rPr sz="2750" spc="60" dirty="0">
                <a:latin typeface="Trebuchet MS" panose="020B0603020202020204"/>
                <a:cs typeface="Trebuchet MS" panose="020B0603020202020204"/>
              </a:rPr>
              <a:t>H</a:t>
            </a:r>
            <a:r>
              <a:rPr sz="2750" spc="20" dirty="0">
                <a:latin typeface="Trebuchet MS" panose="020B0603020202020204"/>
                <a:cs typeface="Trebuchet MS" panose="020B0603020202020204"/>
              </a:rPr>
              <a:t>e</a:t>
            </a:r>
            <a:r>
              <a:rPr sz="2750" spc="5" dirty="0">
                <a:latin typeface="Trebuchet MS" panose="020B0603020202020204"/>
                <a:cs typeface="Trebuchet MS" panose="020B0603020202020204"/>
              </a:rPr>
              <a:t>l</a:t>
            </a:r>
            <a:r>
              <a:rPr sz="2750" spc="70" dirty="0">
                <a:latin typeface="Trebuchet MS" panose="020B0603020202020204"/>
                <a:cs typeface="Trebuchet MS" panose="020B0603020202020204"/>
              </a:rPr>
              <a:t>m</a:t>
            </a:r>
            <a:r>
              <a:rPr sz="2750" spc="20" dirty="0">
                <a:latin typeface="Trebuchet MS" panose="020B0603020202020204"/>
                <a:cs typeface="Trebuchet MS" panose="020B0603020202020204"/>
              </a:rPr>
              <a:t>e</a:t>
            </a:r>
            <a:r>
              <a:rPr sz="2750" spc="-55" dirty="0">
                <a:latin typeface="Trebuchet MS" panose="020B0603020202020204"/>
                <a:cs typeface="Trebuchet MS" panose="020B0603020202020204"/>
              </a:rPr>
              <a:t>t</a:t>
            </a:r>
            <a:r>
              <a:rPr sz="2750" spc="-140" dirty="0">
                <a:latin typeface="Trebuchet MS" panose="020B0603020202020204"/>
                <a:cs typeface="Trebuchet MS" panose="020B0603020202020204"/>
              </a:rPr>
              <a:t> </a:t>
            </a:r>
            <a:r>
              <a:rPr sz="2750" spc="140" dirty="0">
                <a:latin typeface="Trebuchet MS" panose="020B0603020202020204"/>
                <a:cs typeface="Trebuchet MS" panose="020B0603020202020204"/>
              </a:rPr>
              <a:t>B</a:t>
            </a:r>
            <a:r>
              <a:rPr sz="2750" spc="65" dirty="0">
                <a:latin typeface="Trebuchet MS" panose="020B0603020202020204"/>
                <a:cs typeface="Trebuchet MS" panose="020B0603020202020204"/>
              </a:rPr>
              <a:t>a</a:t>
            </a:r>
            <a:r>
              <a:rPr sz="2750" spc="204" dirty="0">
                <a:latin typeface="Trebuchet MS" panose="020B0603020202020204"/>
                <a:cs typeface="Trebuchet MS" panose="020B0603020202020204"/>
              </a:rPr>
              <a:t>s</a:t>
            </a:r>
            <a:r>
              <a:rPr sz="2750" spc="20" dirty="0">
                <a:latin typeface="Trebuchet MS" panose="020B0603020202020204"/>
                <a:cs typeface="Trebuchet MS" panose="020B0603020202020204"/>
              </a:rPr>
              <a:t>e</a:t>
            </a:r>
            <a:r>
              <a:rPr sz="2750" spc="125" dirty="0">
                <a:latin typeface="Trebuchet MS" panose="020B0603020202020204"/>
                <a:cs typeface="Trebuchet MS" panose="020B0603020202020204"/>
              </a:rPr>
              <a:t>d</a:t>
            </a:r>
            <a:r>
              <a:rPr sz="2750" spc="-140" dirty="0">
                <a:latin typeface="Trebuchet MS" panose="020B0603020202020204"/>
                <a:cs typeface="Trebuchet MS" panose="020B0603020202020204"/>
              </a:rPr>
              <a:t> </a:t>
            </a:r>
            <a:r>
              <a:rPr sz="2750" spc="140" dirty="0">
                <a:latin typeface="Trebuchet MS" panose="020B0603020202020204"/>
                <a:cs typeface="Trebuchet MS" panose="020B0603020202020204"/>
              </a:rPr>
              <a:t>o</a:t>
            </a:r>
            <a:r>
              <a:rPr sz="2750" spc="75" dirty="0">
                <a:latin typeface="Trebuchet MS" panose="020B0603020202020204"/>
                <a:cs typeface="Trebuchet MS" panose="020B0603020202020204"/>
              </a:rPr>
              <a:t>n  </a:t>
            </a:r>
            <a:r>
              <a:rPr sz="2750" spc="25" dirty="0">
                <a:latin typeface="Trebuchet MS" panose="020B0603020202020204"/>
                <a:cs typeface="Trebuchet MS" panose="020B0603020202020204"/>
              </a:rPr>
              <a:t>Internet</a:t>
            </a:r>
            <a:r>
              <a:rPr sz="2750" spc="-145" dirty="0">
                <a:latin typeface="Trebuchet MS" panose="020B0603020202020204"/>
                <a:cs typeface="Trebuchet MS" panose="020B0603020202020204"/>
              </a:rPr>
              <a:t> </a:t>
            </a:r>
            <a:r>
              <a:rPr sz="2750" spc="45" dirty="0">
                <a:latin typeface="Trebuchet MS" panose="020B0603020202020204"/>
                <a:cs typeface="Trebuchet MS" panose="020B0603020202020204"/>
              </a:rPr>
              <a:t>of</a:t>
            </a:r>
            <a:r>
              <a:rPr sz="2750" spc="-140" dirty="0">
                <a:latin typeface="Trebuchet MS" panose="020B0603020202020204"/>
                <a:cs typeface="Trebuchet MS" panose="020B0603020202020204"/>
              </a:rPr>
              <a:t> </a:t>
            </a:r>
            <a:r>
              <a:rPr sz="2750" spc="5" dirty="0">
                <a:latin typeface="Trebuchet MS" panose="020B0603020202020204"/>
                <a:cs typeface="Trebuchet MS" panose="020B0603020202020204"/>
              </a:rPr>
              <a:t>Things.</a:t>
            </a:r>
            <a:endParaRPr sz="2750" dirty="0">
              <a:latin typeface="Trebuchet MS" panose="020B0603020202020204"/>
              <a:cs typeface="Trebuchet MS" panose="020B0603020202020204"/>
            </a:endParaRPr>
          </a:p>
          <a:p>
            <a:pPr marL="12700" marR="5080">
              <a:lnSpc>
                <a:spcPct val="116000"/>
              </a:lnSpc>
              <a:spcBef>
                <a:spcPts val="1635"/>
              </a:spcBef>
            </a:pPr>
            <a:r>
              <a:rPr sz="2000" spc="-45" dirty="0">
                <a:latin typeface="Trebuchet MS" panose="020B0603020202020204"/>
                <a:cs typeface="Trebuchet MS" panose="020B0603020202020204"/>
              </a:rPr>
              <a:t>The</a:t>
            </a:r>
            <a:r>
              <a:rPr sz="2000" spc="-40" dirty="0">
                <a:latin typeface="Trebuchet MS" panose="020B0603020202020204"/>
                <a:cs typeface="Trebuchet MS" panose="020B0603020202020204"/>
              </a:rPr>
              <a:t> </a:t>
            </a:r>
            <a:r>
              <a:rPr sz="2000" spc="-15" dirty="0">
                <a:latin typeface="Trebuchet MS" panose="020B0603020202020204"/>
                <a:cs typeface="Trebuchet MS" panose="020B0603020202020204"/>
              </a:rPr>
              <a:t>helmet</a:t>
            </a:r>
            <a:r>
              <a:rPr sz="2000" spc="-40" dirty="0">
                <a:latin typeface="Trebuchet MS" panose="020B0603020202020204"/>
                <a:cs typeface="Trebuchet MS" panose="020B0603020202020204"/>
              </a:rPr>
              <a:t> </a:t>
            </a:r>
            <a:r>
              <a:rPr sz="2000" spc="10" dirty="0">
                <a:latin typeface="Trebuchet MS" panose="020B0603020202020204"/>
                <a:cs typeface="Trebuchet MS" panose="020B0603020202020204"/>
              </a:rPr>
              <a:t>was</a:t>
            </a:r>
            <a:r>
              <a:rPr sz="2000" spc="-35" dirty="0">
                <a:latin typeface="Trebuchet MS" panose="020B0603020202020204"/>
                <a:cs typeface="Trebuchet MS" panose="020B0603020202020204"/>
              </a:rPr>
              <a:t> </a:t>
            </a:r>
            <a:r>
              <a:rPr sz="2000" dirty="0">
                <a:latin typeface="Trebuchet MS" panose="020B0603020202020204"/>
                <a:cs typeface="Trebuchet MS" panose="020B0603020202020204"/>
              </a:rPr>
              <a:t>able</a:t>
            </a:r>
            <a:r>
              <a:rPr sz="2000" spc="-40" dirty="0">
                <a:latin typeface="Trebuchet MS" panose="020B0603020202020204"/>
                <a:cs typeface="Trebuchet MS" panose="020B0603020202020204"/>
              </a:rPr>
              <a:t> </a:t>
            </a:r>
            <a:r>
              <a:rPr sz="2000" spc="-25" dirty="0">
                <a:latin typeface="Trebuchet MS" panose="020B0603020202020204"/>
                <a:cs typeface="Trebuchet MS" panose="020B0603020202020204"/>
              </a:rPr>
              <a:t>to</a:t>
            </a:r>
            <a:r>
              <a:rPr sz="2000" spc="-35" dirty="0">
                <a:latin typeface="Trebuchet MS" panose="020B0603020202020204"/>
                <a:cs typeface="Trebuchet MS" panose="020B0603020202020204"/>
              </a:rPr>
              <a:t> </a:t>
            </a:r>
            <a:r>
              <a:rPr sz="2000" spc="-20" dirty="0">
                <a:latin typeface="Trebuchet MS" panose="020B0603020202020204"/>
                <a:cs typeface="Trebuchet MS" panose="020B0603020202020204"/>
              </a:rPr>
              <a:t>analyze</a:t>
            </a:r>
            <a:r>
              <a:rPr sz="2000" spc="-40" dirty="0">
                <a:latin typeface="Trebuchet MS" panose="020B0603020202020204"/>
                <a:cs typeface="Trebuchet MS" panose="020B0603020202020204"/>
              </a:rPr>
              <a:t> </a:t>
            </a:r>
            <a:r>
              <a:rPr sz="2000" spc="-10" dirty="0">
                <a:latin typeface="Trebuchet MS" panose="020B0603020202020204"/>
                <a:cs typeface="Trebuchet MS" panose="020B0603020202020204"/>
              </a:rPr>
              <a:t>data</a:t>
            </a:r>
            <a:r>
              <a:rPr sz="2000" spc="-35" dirty="0">
                <a:latin typeface="Trebuchet MS" panose="020B0603020202020204"/>
                <a:cs typeface="Trebuchet MS" panose="020B0603020202020204"/>
              </a:rPr>
              <a:t> </a:t>
            </a:r>
            <a:r>
              <a:rPr sz="2000" spc="-10" dirty="0">
                <a:latin typeface="Trebuchet MS" panose="020B0603020202020204"/>
                <a:cs typeface="Trebuchet MS" panose="020B0603020202020204"/>
              </a:rPr>
              <a:t>from</a:t>
            </a:r>
            <a:r>
              <a:rPr sz="2000" spc="-40" dirty="0">
                <a:latin typeface="Trebuchet MS" panose="020B0603020202020204"/>
                <a:cs typeface="Trebuchet MS" panose="020B0603020202020204"/>
              </a:rPr>
              <a:t> </a:t>
            </a:r>
            <a:r>
              <a:rPr sz="2000" spc="55" dirty="0">
                <a:latin typeface="Trebuchet MS" panose="020B0603020202020204"/>
                <a:cs typeface="Trebuchet MS" panose="020B0603020202020204"/>
              </a:rPr>
              <a:t>sensors</a:t>
            </a:r>
            <a:r>
              <a:rPr sz="2000" spc="-35" dirty="0">
                <a:latin typeface="Trebuchet MS" panose="020B0603020202020204"/>
                <a:cs typeface="Trebuchet MS" panose="020B0603020202020204"/>
              </a:rPr>
              <a:t> </a:t>
            </a:r>
            <a:r>
              <a:rPr sz="2000" spc="45" dirty="0">
                <a:latin typeface="Trebuchet MS" panose="020B0603020202020204"/>
                <a:cs typeface="Trebuchet MS" panose="020B0603020202020204"/>
              </a:rPr>
              <a:t>and</a:t>
            </a:r>
            <a:r>
              <a:rPr sz="2000" spc="-40" dirty="0">
                <a:latin typeface="Trebuchet MS" panose="020B0603020202020204"/>
                <a:cs typeface="Trebuchet MS" panose="020B0603020202020204"/>
              </a:rPr>
              <a:t> </a:t>
            </a:r>
            <a:r>
              <a:rPr sz="2000" spc="-10" dirty="0">
                <a:latin typeface="Trebuchet MS" panose="020B0603020202020204"/>
                <a:cs typeface="Trebuchet MS" panose="020B0603020202020204"/>
              </a:rPr>
              <a:t>other</a:t>
            </a:r>
            <a:r>
              <a:rPr sz="2000" spc="-40" dirty="0">
                <a:latin typeface="Trebuchet MS" panose="020B0603020202020204"/>
                <a:cs typeface="Trebuchet MS" panose="020B0603020202020204"/>
              </a:rPr>
              <a:t> </a:t>
            </a:r>
            <a:r>
              <a:rPr sz="2000" spc="30" dirty="0">
                <a:latin typeface="Trebuchet MS" panose="020B0603020202020204"/>
                <a:cs typeface="Trebuchet MS" panose="020B0603020202020204"/>
              </a:rPr>
              <a:t>sources</a:t>
            </a:r>
            <a:r>
              <a:rPr sz="2000" spc="-35" dirty="0">
                <a:latin typeface="Trebuchet MS" panose="020B0603020202020204"/>
                <a:cs typeface="Trebuchet MS" panose="020B0603020202020204"/>
              </a:rPr>
              <a:t> </a:t>
            </a:r>
            <a:r>
              <a:rPr sz="2000" spc="-25" dirty="0">
                <a:latin typeface="Trebuchet MS" panose="020B0603020202020204"/>
                <a:cs typeface="Trebuchet MS" panose="020B0603020202020204"/>
              </a:rPr>
              <a:t>to </a:t>
            </a:r>
            <a:r>
              <a:rPr sz="2000" spc="-590" dirty="0">
                <a:latin typeface="Trebuchet MS" panose="020B0603020202020204"/>
                <a:cs typeface="Trebuchet MS" panose="020B0603020202020204"/>
              </a:rPr>
              <a:t> </a:t>
            </a:r>
            <a:r>
              <a:rPr sz="2000" dirty="0">
                <a:latin typeface="Trebuchet MS" panose="020B0603020202020204"/>
                <a:cs typeface="Trebuchet MS" panose="020B0603020202020204"/>
              </a:rPr>
              <a:t>provide</a:t>
            </a:r>
            <a:r>
              <a:rPr sz="2000" spc="-40" dirty="0">
                <a:latin typeface="Trebuchet MS" panose="020B0603020202020204"/>
                <a:cs typeface="Trebuchet MS" panose="020B0603020202020204"/>
              </a:rPr>
              <a:t> </a:t>
            </a:r>
            <a:r>
              <a:rPr sz="2000" spc="-10" dirty="0">
                <a:latin typeface="Trebuchet MS" panose="020B0603020202020204"/>
                <a:cs typeface="Trebuchet MS" panose="020B0603020202020204"/>
              </a:rPr>
              <a:t>workers</a:t>
            </a:r>
            <a:r>
              <a:rPr sz="2000" spc="-40" dirty="0">
                <a:latin typeface="Trebuchet MS" panose="020B0603020202020204"/>
                <a:cs typeface="Trebuchet MS" panose="020B0603020202020204"/>
              </a:rPr>
              <a:t> </a:t>
            </a:r>
            <a:r>
              <a:rPr sz="2000" spc="-45" dirty="0">
                <a:latin typeface="Trebuchet MS" panose="020B0603020202020204"/>
                <a:cs typeface="Trebuchet MS" panose="020B0603020202020204"/>
              </a:rPr>
              <a:t>with</a:t>
            </a:r>
            <a:r>
              <a:rPr sz="2000" spc="-40" dirty="0">
                <a:latin typeface="Trebuchet MS" panose="020B0603020202020204"/>
                <a:cs typeface="Trebuchet MS" panose="020B0603020202020204"/>
              </a:rPr>
              <a:t> </a:t>
            </a:r>
            <a:r>
              <a:rPr sz="2000" spc="-20" dirty="0">
                <a:latin typeface="Trebuchet MS" panose="020B0603020202020204"/>
                <a:cs typeface="Trebuchet MS" panose="020B0603020202020204"/>
              </a:rPr>
              <a:t>real-time</a:t>
            </a:r>
            <a:r>
              <a:rPr sz="2000" spc="-35" dirty="0">
                <a:latin typeface="Trebuchet MS" panose="020B0603020202020204"/>
                <a:cs typeface="Trebuchet MS" panose="020B0603020202020204"/>
              </a:rPr>
              <a:t> </a:t>
            </a:r>
            <a:r>
              <a:rPr sz="2000" dirty="0">
                <a:latin typeface="Trebuchet MS" panose="020B0603020202020204"/>
                <a:cs typeface="Trebuchet MS" panose="020B0603020202020204"/>
              </a:rPr>
              <a:t>information</a:t>
            </a:r>
            <a:r>
              <a:rPr sz="2000" spc="-40" dirty="0">
                <a:latin typeface="Trebuchet MS" panose="020B0603020202020204"/>
                <a:cs typeface="Trebuchet MS" panose="020B0603020202020204"/>
              </a:rPr>
              <a:t> </a:t>
            </a:r>
            <a:r>
              <a:rPr sz="2000" spc="10" dirty="0">
                <a:latin typeface="Trebuchet MS" panose="020B0603020202020204"/>
                <a:cs typeface="Trebuchet MS" panose="020B0603020202020204"/>
              </a:rPr>
              <a:t>about</a:t>
            </a:r>
            <a:r>
              <a:rPr sz="2000" spc="-40" dirty="0">
                <a:latin typeface="Trebuchet MS" panose="020B0603020202020204"/>
                <a:cs typeface="Trebuchet MS" panose="020B0603020202020204"/>
              </a:rPr>
              <a:t> </a:t>
            </a:r>
            <a:r>
              <a:rPr sz="2000" spc="-30" dirty="0">
                <a:latin typeface="Trebuchet MS" panose="020B0603020202020204"/>
                <a:cs typeface="Trebuchet MS" panose="020B0603020202020204"/>
              </a:rPr>
              <a:t>their</a:t>
            </a:r>
            <a:r>
              <a:rPr sz="2000" spc="-35" dirty="0">
                <a:latin typeface="Trebuchet MS" panose="020B0603020202020204"/>
                <a:cs typeface="Trebuchet MS" panose="020B0603020202020204"/>
              </a:rPr>
              <a:t> </a:t>
            </a:r>
            <a:r>
              <a:rPr sz="2000" spc="10" dirty="0">
                <a:latin typeface="Trebuchet MS" panose="020B0603020202020204"/>
                <a:cs typeface="Trebuchet MS" panose="020B0603020202020204"/>
              </a:rPr>
              <a:t>surroundings.</a:t>
            </a:r>
            <a:endParaRPr sz="2000" dirty="0">
              <a:latin typeface="Trebuchet MS" panose="020B0603020202020204"/>
              <a:cs typeface="Trebuchet MS" panose="020B0603020202020204"/>
            </a:endParaRPr>
          </a:p>
          <a:p>
            <a:pPr marL="12700">
              <a:lnSpc>
                <a:spcPct val="100000"/>
              </a:lnSpc>
              <a:spcBef>
                <a:spcPts val="375"/>
              </a:spcBef>
            </a:pPr>
            <a:r>
              <a:rPr sz="2000" spc="-45" dirty="0">
                <a:latin typeface="Trebuchet MS" panose="020B0603020202020204"/>
                <a:cs typeface="Trebuchet MS" panose="020B0603020202020204"/>
              </a:rPr>
              <a:t>The </a:t>
            </a:r>
            <a:r>
              <a:rPr sz="2000" spc="10" dirty="0">
                <a:latin typeface="Trebuchet MS" panose="020B0603020202020204"/>
                <a:cs typeface="Trebuchet MS" panose="020B0603020202020204"/>
              </a:rPr>
              <a:t>was</a:t>
            </a:r>
            <a:r>
              <a:rPr sz="2000" spc="-45" dirty="0">
                <a:latin typeface="Trebuchet MS" panose="020B0603020202020204"/>
                <a:cs typeface="Trebuchet MS" panose="020B0603020202020204"/>
              </a:rPr>
              <a:t> </a:t>
            </a:r>
            <a:r>
              <a:rPr sz="2000" dirty="0">
                <a:latin typeface="Trebuchet MS" panose="020B0603020202020204"/>
                <a:cs typeface="Trebuchet MS" panose="020B0603020202020204"/>
              </a:rPr>
              <a:t>able</a:t>
            </a:r>
            <a:r>
              <a:rPr sz="2000" spc="-45" dirty="0">
                <a:latin typeface="Trebuchet MS" panose="020B0603020202020204"/>
                <a:cs typeface="Trebuchet MS" panose="020B0603020202020204"/>
              </a:rPr>
              <a:t> </a:t>
            </a:r>
            <a:r>
              <a:rPr sz="2000" spc="-25" dirty="0">
                <a:latin typeface="Trebuchet MS" panose="020B0603020202020204"/>
                <a:cs typeface="Trebuchet MS" panose="020B0603020202020204"/>
              </a:rPr>
              <a:t>to</a:t>
            </a:r>
            <a:r>
              <a:rPr sz="2000" spc="-45" dirty="0">
                <a:latin typeface="Trebuchet MS" panose="020B0603020202020204"/>
                <a:cs typeface="Trebuchet MS" panose="020B0603020202020204"/>
              </a:rPr>
              <a:t> </a:t>
            </a:r>
            <a:r>
              <a:rPr sz="2000" dirty="0">
                <a:latin typeface="Trebuchet MS" panose="020B0603020202020204"/>
                <a:cs typeface="Trebuchet MS" panose="020B0603020202020204"/>
              </a:rPr>
              <a:t>communicate</a:t>
            </a:r>
            <a:r>
              <a:rPr sz="2000" spc="-45" dirty="0">
                <a:latin typeface="Trebuchet MS" panose="020B0603020202020204"/>
                <a:cs typeface="Trebuchet MS" panose="020B0603020202020204"/>
              </a:rPr>
              <a:t> with</a:t>
            </a:r>
            <a:r>
              <a:rPr sz="2000" spc="-40" dirty="0">
                <a:latin typeface="Trebuchet MS" panose="020B0603020202020204"/>
                <a:cs typeface="Trebuchet MS" panose="020B0603020202020204"/>
              </a:rPr>
              <a:t> </a:t>
            </a:r>
            <a:r>
              <a:rPr sz="2000" spc="-10" dirty="0">
                <a:latin typeface="Trebuchet MS" panose="020B0603020202020204"/>
                <a:cs typeface="Trebuchet MS" panose="020B0603020202020204"/>
              </a:rPr>
              <a:t>other</a:t>
            </a:r>
            <a:r>
              <a:rPr sz="2000" spc="-45" dirty="0">
                <a:latin typeface="Trebuchet MS" panose="020B0603020202020204"/>
                <a:cs typeface="Trebuchet MS" panose="020B0603020202020204"/>
              </a:rPr>
              <a:t> </a:t>
            </a:r>
            <a:r>
              <a:rPr sz="2000" spc="-5" dirty="0">
                <a:latin typeface="Trebuchet MS" panose="020B0603020202020204"/>
                <a:cs typeface="Trebuchet MS" panose="020B0603020202020204"/>
              </a:rPr>
              <a:t>wireless</a:t>
            </a:r>
            <a:r>
              <a:rPr sz="2000" spc="-45" dirty="0">
                <a:latin typeface="Trebuchet MS" panose="020B0603020202020204"/>
                <a:cs typeface="Trebuchet MS" panose="020B0603020202020204"/>
              </a:rPr>
              <a:t> devices,</a:t>
            </a:r>
            <a:endParaRPr sz="2000" dirty="0">
              <a:latin typeface="Trebuchet MS" panose="020B0603020202020204"/>
              <a:cs typeface="Trebuchet MS" panose="020B0603020202020204"/>
            </a:endParaRPr>
          </a:p>
        </p:txBody>
      </p:sp>
      <p:sp>
        <p:nvSpPr>
          <p:cNvPr id="11" name="object 11"/>
          <p:cNvSpPr txBox="1"/>
          <p:nvPr/>
        </p:nvSpPr>
        <p:spPr>
          <a:xfrm>
            <a:off x="8155327" y="6416592"/>
            <a:ext cx="8641080" cy="3255010"/>
          </a:xfrm>
          <a:prstGeom prst="rect">
            <a:avLst/>
          </a:prstGeom>
        </p:spPr>
        <p:txBody>
          <a:bodyPr vert="horz" wrap="square" lIns="0" tIns="15240" rIns="0" bIns="0" rtlCol="0">
            <a:spAutoFit/>
          </a:bodyPr>
          <a:lstStyle/>
          <a:p>
            <a:pPr marL="12700" marR="5080">
              <a:lnSpc>
                <a:spcPct val="100000"/>
              </a:lnSpc>
              <a:spcBef>
                <a:spcPts val="120"/>
              </a:spcBef>
            </a:pPr>
            <a:r>
              <a:rPr sz="2750" spc="-25" dirty="0">
                <a:latin typeface="Trebuchet MS" panose="020B0603020202020204"/>
                <a:cs typeface="Trebuchet MS" panose="020B0603020202020204"/>
              </a:rPr>
              <a:t>W</a:t>
            </a:r>
            <a:r>
              <a:rPr sz="2750" spc="65" dirty="0">
                <a:latin typeface="Trebuchet MS" panose="020B0603020202020204"/>
                <a:cs typeface="Trebuchet MS" panose="020B0603020202020204"/>
              </a:rPr>
              <a:t>a</a:t>
            </a:r>
            <a:r>
              <a:rPr sz="2750" spc="105" dirty="0">
                <a:latin typeface="Trebuchet MS" panose="020B0603020202020204"/>
                <a:cs typeface="Trebuchet MS" panose="020B0603020202020204"/>
              </a:rPr>
              <a:t>ng</a:t>
            </a:r>
            <a:r>
              <a:rPr sz="2750" spc="-140" dirty="0">
                <a:latin typeface="Trebuchet MS" panose="020B0603020202020204"/>
                <a:cs typeface="Trebuchet MS" panose="020B0603020202020204"/>
              </a:rPr>
              <a:t> </a:t>
            </a:r>
            <a:r>
              <a:rPr sz="2750" spc="20" dirty="0">
                <a:latin typeface="Trebuchet MS" panose="020B0603020202020204"/>
                <a:cs typeface="Trebuchet MS" panose="020B0603020202020204"/>
              </a:rPr>
              <a:t>e</a:t>
            </a:r>
            <a:r>
              <a:rPr sz="2750" spc="-55" dirty="0">
                <a:latin typeface="Trebuchet MS" panose="020B0603020202020204"/>
                <a:cs typeface="Trebuchet MS" panose="020B0603020202020204"/>
              </a:rPr>
              <a:t>t</a:t>
            </a:r>
            <a:r>
              <a:rPr sz="2750" spc="-140" dirty="0">
                <a:latin typeface="Trebuchet MS" panose="020B0603020202020204"/>
                <a:cs typeface="Trebuchet MS" panose="020B0603020202020204"/>
              </a:rPr>
              <a:t> </a:t>
            </a:r>
            <a:r>
              <a:rPr sz="2750" spc="65" dirty="0">
                <a:latin typeface="Trebuchet MS" panose="020B0603020202020204"/>
                <a:cs typeface="Trebuchet MS" panose="020B0603020202020204"/>
              </a:rPr>
              <a:t>a</a:t>
            </a:r>
            <a:r>
              <a:rPr sz="2750" spc="5" dirty="0">
                <a:latin typeface="Trebuchet MS" panose="020B0603020202020204"/>
                <a:cs typeface="Trebuchet MS" panose="020B0603020202020204"/>
              </a:rPr>
              <a:t>l</a:t>
            </a:r>
            <a:r>
              <a:rPr sz="2750" spc="-345" dirty="0">
                <a:latin typeface="Trebuchet MS" panose="020B0603020202020204"/>
                <a:cs typeface="Trebuchet MS" panose="020B0603020202020204"/>
              </a:rPr>
              <a:t>.</a:t>
            </a:r>
            <a:r>
              <a:rPr sz="2750" spc="-140" dirty="0">
                <a:latin typeface="Trebuchet MS" panose="020B0603020202020204"/>
                <a:cs typeface="Trebuchet MS" panose="020B0603020202020204"/>
              </a:rPr>
              <a:t> </a:t>
            </a:r>
            <a:r>
              <a:rPr sz="2750" spc="-114" dirty="0">
                <a:latin typeface="Trebuchet MS" panose="020B0603020202020204"/>
                <a:cs typeface="Trebuchet MS" panose="020B0603020202020204"/>
              </a:rPr>
              <a:t>(</a:t>
            </a:r>
            <a:r>
              <a:rPr sz="2750" spc="-40" dirty="0">
                <a:latin typeface="Trebuchet MS" panose="020B0603020202020204"/>
                <a:cs typeface="Trebuchet MS" panose="020B0603020202020204"/>
              </a:rPr>
              <a:t>2</a:t>
            </a:r>
            <a:r>
              <a:rPr sz="2750" spc="145" dirty="0">
                <a:latin typeface="Trebuchet MS" panose="020B0603020202020204"/>
                <a:cs typeface="Trebuchet MS" panose="020B0603020202020204"/>
              </a:rPr>
              <a:t>0</a:t>
            </a:r>
            <a:r>
              <a:rPr sz="2750" spc="-195" dirty="0">
                <a:latin typeface="Trebuchet MS" panose="020B0603020202020204"/>
                <a:cs typeface="Trebuchet MS" panose="020B0603020202020204"/>
              </a:rPr>
              <a:t>1</a:t>
            </a:r>
            <a:r>
              <a:rPr sz="2750" spc="130" dirty="0">
                <a:latin typeface="Trebuchet MS" panose="020B0603020202020204"/>
                <a:cs typeface="Trebuchet MS" panose="020B0603020202020204"/>
              </a:rPr>
              <a:t>8</a:t>
            </a:r>
            <a:r>
              <a:rPr sz="2750" spc="-114" dirty="0">
                <a:latin typeface="Trebuchet MS" panose="020B0603020202020204"/>
                <a:cs typeface="Trebuchet MS" panose="020B0603020202020204"/>
              </a:rPr>
              <a:t>)</a:t>
            </a:r>
            <a:r>
              <a:rPr sz="2750" spc="-345" dirty="0">
                <a:latin typeface="Trebuchet MS" panose="020B0603020202020204"/>
                <a:cs typeface="Trebuchet MS" panose="020B0603020202020204"/>
              </a:rPr>
              <a:t>.</a:t>
            </a:r>
            <a:r>
              <a:rPr sz="2750" spc="-140" dirty="0">
                <a:latin typeface="Trebuchet MS" panose="020B0603020202020204"/>
                <a:cs typeface="Trebuchet MS" panose="020B0603020202020204"/>
              </a:rPr>
              <a:t> </a:t>
            </a:r>
            <a:r>
              <a:rPr sz="2750" spc="110" dirty="0">
                <a:latin typeface="Trebuchet MS" panose="020B0603020202020204"/>
                <a:cs typeface="Trebuchet MS" panose="020B0603020202020204"/>
              </a:rPr>
              <a:t>D</a:t>
            </a:r>
            <a:r>
              <a:rPr sz="2750" spc="20" dirty="0">
                <a:latin typeface="Trebuchet MS" panose="020B0603020202020204"/>
                <a:cs typeface="Trebuchet MS" panose="020B0603020202020204"/>
              </a:rPr>
              <a:t>e</a:t>
            </a:r>
            <a:r>
              <a:rPr sz="2750" spc="204" dirty="0">
                <a:latin typeface="Trebuchet MS" panose="020B0603020202020204"/>
                <a:cs typeface="Trebuchet MS" panose="020B0603020202020204"/>
              </a:rPr>
              <a:t>s</a:t>
            </a:r>
            <a:r>
              <a:rPr sz="2750" spc="-5" dirty="0">
                <a:latin typeface="Trebuchet MS" panose="020B0603020202020204"/>
                <a:cs typeface="Trebuchet MS" panose="020B0603020202020204"/>
              </a:rPr>
              <a:t>i</a:t>
            </a:r>
            <a:r>
              <a:rPr sz="2750" spc="105" dirty="0">
                <a:latin typeface="Trebuchet MS" panose="020B0603020202020204"/>
                <a:cs typeface="Trebuchet MS" panose="020B0603020202020204"/>
              </a:rPr>
              <a:t>gn</a:t>
            </a:r>
            <a:r>
              <a:rPr sz="2750" spc="-140" dirty="0">
                <a:latin typeface="Trebuchet MS" panose="020B0603020202020204"/>
                <a:cs typeface="Trebuchet MS" panose="020B0603020202020204"/>
              </a:rPr>
              <a:t> </a:t>
            </a:r>
            <a:r>
              <a:rPr sz="2750" spc="65" dirty="0">
                <a:latin typeface="Trebuchet MS" panose="020B0603020202020204"/>
                <a:cs typeface="Trebuchet MS" panose="020B0603020202020204"/>
              </a:rPr>
              <a:t>a</a:t>
            </a:r>
            <a:r>
              <a:rPr sz="2750" spc="105" dirty="0">
                <a:latin typeface="Trebuchet MS" panose="020B0603020202020204"/>
                <a:cs typeface="Trebuchet MS" panose="020B0603020202020204"/>
              </a:rPr>
              <a:t>n</a:t>
            </a:r>
            <a:r>
              <a:rPr sz="2750" spc="125" dirty="0">
                <a:latin typeface="Trebuchet MS" panose="020B0603020202020204"/>
                <a:cs typeface="Trebuchet MS" panose="020B0603020202020204"/>
              </a:rPr>
              <a:t>d</a:t>
            </a:r>
            <a:r>
              <a:rPr sz="2750" spc="-140" dirty="0">
                <a:latin typeface="Trebuchet MS" panose="020B0603020202020204"/>
                <a:cs typeface="Trebuchet MS" panose="020B0603020202020204"/>
              </a:rPr>
              <a:t> </a:t>
            </a:r>
            <a:r>
              <a:rPr sz="2750" spc="50" dirty="0">
                <a:latin typeface="Trebuchet MS" panose="020B0603020202020204"/>
                <a:cs typeface="Trebuchet MS" panose="020B0603020202020204"/>
              </a:rPr>
              <a:t>I</a:t>
            </a:r>
            <a:r>
              <a:rPr sz="2750" spc="70" dirty="0">
                <a:latin typeface="Trebuchet MS" panose="020B0603020202020204"/>
                <a:cs typeface="Trebuchet MS" panose="020B0603020202020204"/>
              </a:rPr>
              <a:t>m</a:t>
            </a:r>
            <a:r>
              <a:rPr sz="2750" spc="120" dirty="0">
                <a:latin typeface="Trebuchet MS" panose="020B0603020202020204"/>
                <a:cs typeface="Trebuchet MS" panose="020B0603020202020204"/>
              </a:rPr>
              <a:t>p</a:t>
            </a:r>
            <a:r>
              <a:rPr sz="2750" spc="5" dirty="0">
                <a:latin typeface="Trebuchet MS" panose="020B0603020202020204"/>
                <a:cs typeface="Trebuchet MS" panose="020B0603020202020204"/>
              </a:rPr>
              <a:t>l</a:t>
            </a:r>
            <a:r>
              <a:rPr sz="2750" spc="20" dirty="0">
                <a:latin typeface="Trebuchet MS" panose="020B0603020202020204"/>
                <a:cs typeface="Trebuchet MS" panose="020B0603020202020204"/>
              </a:rPr>
              <a:t>e</a:t>
            </a:r>
            <a:r>
              <a:rPr sz="2750" spc="70" dirty="0">
                <a:latin typeface="Trebuchet MS" panose="020B0603020202020204"/>
                <a:cs typeface="Trebuchet MS" panose="020B0603020202020204"/>
              </a:rPr>
              <a:t>m</a:t>
            </a:r>
            <a:r>
              <a:rPr sz="2750" spc="20" dirty="0">
                <a:latin typeface="Trebuchet MS" panose="020B0603020202020204"/>
                <a:cs typeface="Trebuchet MS" panose="020B0603020202020204"/>
              </a:rPr>
              <a:t>e</a:t>
            </a:r>
            <a:r>
              <a:rPr sz="2750" spc="105" dirty="0">
                <a:latin typeface="Trebuchet MS" panose="020B0603020202020204"/>
                <a:cs typeface="Trebuchet MS" panose="020B0603020202020204"/>
              </a:rPr>
              <a:t>n</a:t>
            </a:r>
            <a:r>
              <a:rPr sz="2750" spc="5" dirty="0">
                <a:latin typeface="Trebuchet MS" panose="020B0603020202020204"/>
                <a:cs typeface="Trebuchet MS" panose="020B0603020202020204"/>
              </a:rPr>
              <a:t>ta</a:t>
            </a:r>
            <a:r>
              <a:rPr sz="2750" spc="-55" dirty="0">
                <a:latin typeface="Trebuchet MS" panose="020B0603020202020204"/>
                <a:cs typeface="Trebuchet MS" panose="020B0603020202020204"/>
              </a:rPr>
              <a:t>t</a:t>
            </a:r>
            <a:r>
              <a:rPr sz="2750" spc="-5" dirty="0">
                <a:latin typeface="Trebuchet MS" panose="020B0603020202020204"/>
                <a:cs typeface="Trebuchet MS" panose="020B0603020202020204"/>
              </a:rPr>
              <a:t>i</a:t>
            </a:r>
            <a:r>
              <a:rPr sz="2750" spc="140" dirty="0">
                <a:latin typeface="Trebuchet MS" panose="020B0603020202020204"/>
                <a:cs typeface="Trebuchet MS" panose="020B0603020202020204"/>
              </a:rPr>
              <a:t>o</a:t>
            </a:r>
            <a:r>
              <a:rPr sz="2750" spc="105" dirty="0">
                <a:latin typeface="Trebuchet MS" panose="020B0603020202020204"/>
                <a:cs typeface="Trebuchet MS" panose="020B0603020202020204"/>
              </a:rPr>
              <a:t>n</a:t>
            </a:r>
            <a:r>
              <a:rPr sz="2750" spc="-140" dirty="0">
                <a:latin typeface="Trebuchet MS" panose="020B0603020202020204"/>
                <a:cs typeface="Trebuchet MS" panose="020B0603020202020204"/>
              </a:rPr>
              <a:t> </a:t>
            </a:r>
            <a:r>
              <a:rPr sz="2750" spc="140" dirty="0">
                <a:latin typeface="Trebuchet MS" panose="020B0603020202020204"/>
                <a:cs typeface="Trebuchet MS" panose="020B0603020202020204"/>
              </a:rPr>
              <a:t>o</a:t>
            </a:r>
            <a:r>
              <a:rPr sz="2750" spc="-55" dirty="0">
                <a:latin typeface="Trebuchet MS" panose="020B0603020202020204"/>
                <a:cs typeface="Trebuchet MS" panose="020B0603020202020204"/>
              </a:rPr>
              <a:t>f</a:t>
            </a:r>
            <a:r>
              <a:rPr sz="2750" spc="-140" dirty="0">
                <a:latin typeface="Trebuchet MS" panose="020B0603020202020204"/>
                <a:cs typeface="Trebuchet MS" panose="020B0603020202020204"/>
              </a:rPr>
              <a:t> </a:t>
            </a:r>
            <a:r>
              <a:rPr sz="2750" spc="45" dirty="0">
                <a:latin typeface="Trebuchet MS" panose="020B0603020202020204"/>
                <a:cs typeface="Trebuchet MS" panose="020B0603020202020204"/>
              </a:rPr>
              <a:t>a  </a:t>
            </a:r>
            <a:r>
              <a:rPr sz="2750" spc="65" dirty="0">
                <a:latin typeface="Trebuchet MS" panose="020B0603020202020204"/>
                <a:cs typeface="Trebuchet MS" panose="020B0603020202020204"/>
              </a:rPr>
              <a:t>Smart</a:t>
            </a:r>
            <a:r>
              <a:rPr sz="2750" spc="-135" dirty="0">
                <a:latin typeface="Trebuchet MS" panose="020B0603020202020204"/>
                <a:cs typeface="Trebuchet MS" panose="020B0603020202020204"/>
              </a:rPr>
              <a:t> </a:t>
            </a:r>
            <a:r>
              <a:rPr sz="2750" spc="90" dirty="0">
                <a:latin typeface="Trebuchet MS" panose="020B0603020202020204"/>
                <a:cs typeface="Trebuchet MS" panose="020B0603020202020204"/>
              </a:rPr>
              <a:t>Mining</a:t>
            </a:r>
            <a:r>
              <a:rPr sz="2750" spc="-135" dirty="0">
                <a:latin typeface="Trebuchet MS" panose="020B0603020202020204"/>
                <a:cs typeface="Trebuchet MS" panose="020B0603020202020204"/>
              </a:rPr>
              <a:t> </a:t>
            </a:r>
            <a:r>
              <a:rPr sz="2750" spc="20" dirty="0">
                <a:latin typeface="Trebuchet MS" panose="020B0603020202020204"/>
                <a:cs typeface="Trebuchet MS" panose="020B0603020202020204"/>
              </a:rPr>
              <a:t>Helmet</a:t>
            </a:r>
            <a:r>
              <a:rPr sz="2750" spc="-135" dirty="0">
                <a:latin typeface="Trebuchet MS" panose="020B0603020202020204"/>
                <a:cs typeface="Trebuchet MS" panose="020B0603020202020204"/>
              </a:rPr>
              <a:t> </a:t>
            </a:r>
            <a:r>
              <a:rPr sz="2750" spc="85" dirty="0">
                <a:latin typeface="Trebuchet MS" panose="020B0603020202020204"/>
                <a:cs typeface="Trebuchet MS" panose="020B0603020202020204"/>
              </a:rPr>
              <a:t>System</a:t>
            </a:r>
            <a:r>
              <a:rPr sz="2750" spc="-135" dirty="0">
                <a:latin typeface="Trebuchet MS" panose="020B0603020202020204"/>
                <a:cs typeface="Trebuchet MS" panose="020B0603020202020204"/>
              </a:rPr>
              <a:t> </a:t>
            </a:r>
            <a:r>
              <a:rPr sz="2750" spc="110" dirty="0">
                <a:latin typeface="Trebuchet MS" panose="020B0603020202020204"/>
                <a:cs typeface="Trebuchet MS" panose="020B0603020202020204"/>
              </a:rPr>
              <a:t>Based</a:t>
            </a:r>
            <a:r>
              <a:rPr sz="2750" spc="-135" dirty="0">
                <a:latin typeface="Trebuchet MS" panose="020B0603020202020204"/>
                <a:cs typeface="Trebuchet MS" panose="020B0603020202020204"/>
              </a:rPr>
              <a:t> </a:t>
            </a:r>
            <a:r>
              <a:rPr sz="2750" spc="125" dirty="0">
                <a:latin typeface="Trebuchet MS" panose="020B0603020202020204"/>
                <a:cs typeface="Trebuchet MS" panose="020B0603020202020204"/>
              </a:rPr>
              <a:t>on</a:t>
            </a:r>
            <a:r>
              <a:rPr sz="2750" spc="-135" dirty="0">
                <a:latin typeface="Trebuchet MS" panose="020B0603020202020204"/>
                <a:cs typeface="Trebuchet MS" panose="020B0603020202020204"/>
              </a:rPr>
              <a:t> </a:t>
            </a:r>
            <a:r>
              <a:rPr sz="2750" spc="25" dirty="0">
                <a:latin typeface="Trebuchet MS" panose="020B0603020202020204"/>
                <a:cs typeface="Trebuchet MS" panose="020B0603020202020204"/>
              </a:rPr>
              <a:t>the</a:t>
            </a:r>
            <a:r>
              <a:rPr sz="2750" spc="-135" dirty="0">
                <a:latin typeface="Trebuchet MS" panose="020B0603020202020204"/>
                <a:cs typeface="Trebuchet MS" panose="020B0603020202020204"/>
              </a:rPr>
              <a:t> </a:t>
            </a:r>
            <a:r>
              <a:rPr sz="2750" spc="25" dirty="0">
                <a:latin typeface="Trebuchet MS" panose="020B0603020202020204"/>
                <a:cs typeface="Trebuchet MS" panose="020B0603020202020204"/>
              </a:rPr>
              <a:t>Internet</a:t>
            </a:r>
            <a:r>
              <a:rPr sz="2750" spc="-135" dirty="0">
                <a:latin typeface="Trebuchet MS" panose="020B0603020202020204"/>
                <a:cs typeface="Trebuchet MS" panose="020B0603020202020204"/>
              </a:rPr>
              <a:t> </a:t>
            </a:r>
            <a:r>
              <a:rPr sz="2750" spc="45" dirty="0">
                <a:latin typeface="Trebuchet MS" panose="020B0603020202020204"/>
                <a:cs typeface="Trebuchet MS" panose="020B0603020202020204"/>
              </a:rPr>
              <a:t>of </a:t>
            </a:r>
            <a:r>
              <a:rPr sz="2750" spc="-815" dirty="0">
                <a:latin typeface="Trebuchet MS" panose="020B0603020202020204"/>
                <a:cs typeface="Trebuchet MS" panose="020B0603020202020204"/>
              </a:rPr>
              <a:t> </a:t>
            </a:r>
            <a:r>
              <a:rPr sz="2750" spc="65" dirty="0">
                <a:latin typeface="Trebuchet MS" panose="020B0603020202020204"/>
                <a:cs typeface="Trebuchet MS" panose="020B0603020202020204"/>
              </a:rPr>
              <a:t>Things</a:t>
            </a:r>
            <a:endParaRPr sz="2750" dirty="0">
              <a:latin typeface="Trebuchet MS" panose="020B0603020202020204"/>
              <a:cs typeface="Trebuchet MS" panose="020B0603020202020204"/>
            </a:endParaRPr>
          </a:p>
          <a:p>
            <a:pPr marL="12700" marR="387350">
              <a:lnSpc>
                <a:spcPct val="116000"/>
              </a:lnSpc>
              <a:spcBef>
                <a:spcPts val="1635"/>
              </a:spcBef>
            </a:pPr>
            <a:r>
              <a:rPr sz="2000" spc="-25" dirty="0">
                <a:latin typeface="Trebuchet MS" panose="020B0603020202020204"/>
                <a:cs typeface="Trebuchet MS" panose="020B0603020202020204"/>
              </a:rPr>
              <a:t>the </a:t>
            </a:r>
            <a:r>
              <a:rPr sz="2000" spc="25" dirty="0">
                <a:latin typeface="Trebuchet MS" panose="020B0603020202020204"/>
                <a:cs typeface="Trebuchet MS" panose="020B0603020202020204"/>
              </a:rPr>
              <a:t>authors </a:t>
            </a:r>
            <a:r>
              <a:rPr sz="2000" dirty="0">
                <a:latin typeface="Trebuchet MS" panose="020B0603020202020204"/>
                <a:cs typeface="Trebuchet MS" panose="020B0603020202020204"/>
              </a:rPr>
              <a:t>describe </a:t>
            </a:r>
            <a:r>
              <a:rPr sz="2000" spc="-25" dirty="0">
                <a:latin typeface="Trebuchet MS" panose="020B0603020202020204"/>
                <a:cs typeface="Trebuchet MS" panose="020B0603020202020204"/>
              </a:rPr>
              <a:t>the </a:t>
            </a:r>
            <a:r>
              <a:rPr sz="2000" dirty="0">
                <a:latin typeface="Trebuchet MS" panose="020B0603020202020204"/>
                <a:cs typeface="Trebuchet MS" panose="020B0603020202020204"/>
              </a:rPr>
              <a:t>development </a:t>
            </a:r>
            <a:r>
              <a:rPr sz="2000" spc="-20" dirty="0">
                <a:latin typeface="Trebuchet MS" panose="020B0603020202020204"/>
                <a:cs typeface="Trebuchet MS" panose="020B0603020202020204"/>
              </a:rPr>
              <a:t>of </a:t>
            </a:r>
            <a:r>
              <a:rPr sz="2000" spc="20" dirty="0">
                <a:latin typeface="Trebuchet MS" panose="020B0603020202020204"/>
                <a:cs typeface="Trebuchet MS" panose="020B0603020202020204"/>
              </a:rPr>
              <a:t>a </a:t>
            </a:r>
            <a:r>
              <a:rPr sz="2000" dirty="0">
                <a:latin typeface="Trebuchet MS" panose="020B0603020202020204"/>
                <a:cs typeface="Trebuchet MS" panose="020B0603020202020204"/>
              </a:rPr>
              <a:t>smart </a:t>
            </a:r>
            <a:r>
              <a:rPr sz="2000" spc="15" dirty="0">
                <a:latin typeface="Trebuchet MS" panose="020B0603020202020204"/>
                <a:cs typeface="Trebuchet MS" panose="020B0603020202020204"/>
              </a:rPr>
              <a:t>mining </a:t>
            </a:r>
            <a:r>
              <a:rPr sz="2000" spc="-15" dirty="0">
                <a:latin typeface="Trebuchet MS" panose="020B0603020202020204"/>
                <a:cs typeface="Trebuchet MS" panose="020B0603020202020204"/>
              </a:rPr>
              <a:t>helmet </a:t>
            </a:r>
            <a:r>
              <a:rPr sz="2000" spc="-40" dirty="0">
                <a:latin typeface="Trebuchet MS" panose="020B0603020202020204"/>
                <a:cs typeface="Trebuchet MS" panose="020B0603020202020204"/>
              </a:rPr>
              <a:t>that </a:t>
            </a:r>
            <a:r>
              <a:rPr sz="2000" spc="-35" dirty="0">
                <a:latin typeface="Trebuchet MS" panose="020B0603020202020204"/>
                <a:cs typeface="Trebuchet MS" panose="020B0603020202020204"/>
              </a:rPr>
              <a:t> </a:t>
            </a:r>
            <a:r>
              <a:rPr sz="2000" spc="65" dirty="0">
                <a:latin typeface="Trebuchet MS" panose="020B0603020202020204"/>
                <a:cs typeface="Trebuchet MS" panose="020B0603020202020204"/>
              </a:rPr>
              <a:t>uses </a:t>
            </a:r>
            <a:r>
              <a:rPr sz="2000" spc="10" dirty="0">
                <a:latin typeface="Trebuchet MS" panose="020B0603020202020204"/>
                <a:cs typeface="Trebuchet MS" panose="020B0603020202020204"/>
              </a:rPr>
              <a:t>sensors, communication </a:t>
            </a:r>
            <a:r>
              <a:rPr sz="2000" spc="-20" dirty="0">
                <a:latin typeface="Trebuchet MS" panose="020B0603020202020204"/>
                <a:cs typeface="Trebuchet MS" panose="020B0603020202020204"/>
              </a:rPr>
              <a:t>systems, </a:t>
            </a:r>
            <a:r>
              <a:rPr sz="2000" spc="45" dirty="0">
                <a:latin typeface="Trebuchet MS" panose="020B0603020202020204"/>
                <a:cs typeface="Trebuchet MS" panose="020B0603020202020204"/>
              </a:rPr>
              <a:t>and </a:t>
            </a:r>
            <a:r>
              <a:rPr sz="2000" spc="-5" dirty="0">
                <a:latin typeface="Trebuchet MS" panose="020B0603020202020204"/>
                <a:cs typeface="Trebuchet MS" panose="020B0603020202020204"/>
              </a:rPr>
              <a:t>computer </a:t>
            </a:r>
            <a:r>
              <a:rPr sz="2000" spc="25" dirty="0">
                <a:latin typeface="Trebuchet MS" panose="020B0603020202020204"/>
                <a:cs typeface="Trebuchet MS" panose="020B0603020202020204"/>
              </a:rPr>
              <a:t>processing </a:t>
            </a:r>
            <a:r>
              <a:rPr sz="2000" spc="30" dirty="0">
                <a:latin typeface="Trebuchet MS" panose="020B0603020202020204"/>
                <a:cs typeface="Trebuchet MS" panose="020B0603020202020204"/>
              </a:rPr>
              <a:t> </a:t>
            </a:r>
            <a:r>
              <a:rPr sz="2000" spc="-10" dirty="0">
                <a:latin typeface="Trebuchet MS" panose="020B0603020202020204"/>
                <a:cs typeface="Trebuchet MS" panose="020B0603020202020204"/>
              </a:rPr>
              <a:t>capabilities </a:t>
            </a:r>
            <a:r>
              <a:rPr sz="2000" spc="-25" dirty="0">
                <a:latin typeface="Trebuchet MS" panose="020B0603020202020204"/>
                <a:cs typeface="Trebuchet MS" panose="020B0603020202020204"/>
              </a:rPr>
              <a:t>to </a:t>
            </a:r>
            <a:r>
              <a:rPr sz="2000" dirty="0">
                <a:latin typeface="Trebuchet MS" panose="020B0603020202020204"/>
                <a:cs typeface="Trebuchet MS" panose="020B0603020202020204"/>
              </a:rPr>
              <a:t>improve </a:t>
            </a:r>
            <a:r>
              <a:rPr sz="2000" spc="-30" dirty="0">
                <a:latin typeface="Trebuchet MS" panose="020B0603020202020204"/>
                <a:cs typeface="Trebuchet MS" panose="020B0603020202020204"/>
              </a:rPr>
              <a:t>worker safety </a:t>
            </a:r>
            <a:r>
              <a:rPr sz="2000" spc="45" dirty="0">
                <a:latin typeface="Trebuchet MS" panose="020B0603020202020204"/>
                <a:cs typeface="Trebuchet MS" panose="020B0603020202020204"/>
              </a:rPr>
              <a:t>and </a:t>
            </a:r>
            <a:r>
              <a:rPr sz="2000" spc="-25" dirty="0">
                <a:latin typeface="Trebuchet MS" panose="020B0603020202020204"/>
                <a:cs typeface="Trebuchet MS" panose="020B0603020202020204"/>
              </a:rPr>
              <a:t>productivity </a:t>
            </a:r>
            <a:r>
              <a:rPr sz="2000" spc="20" dirty="0">
                <a:latin typeface="Trebuchet MS" panose="020B0603020202020204"/>
                <a:cs typeface="Trebuchet MS" panose="020B0603020202020204"/>
              </a:rPr>
              <a:t>in </a:t>
            </a:r>
            <a:r>
              <a:rPr sz="2000" spc="-25" dirty="0">
                <a:latin typeface="Trebuchet MS" panose="020B0603020202020204"/>
                <a:cs typeface="Trebuchet MS" panose="020B0603020202020204"/>
              </a:rPr>
              <a:t>the </a:t>
            </a:r>
            <a:r>
              <a:rPr sz="2000" spc="15" dirty="0">
                <a:latin typeface="Trebuchet MS" panose="020B0603020202020204"/>
                <a:cs typeface="Trebuchet MS" panose="020B0603020202020204"/>
              </a:rPr>
              <a:t>mining </a:t>
            </a:r>
            <a:r>
              <a:rPr sz="2000" spc="20" dirty="0">
                <a:latin typeface="Trebuchet MS" panose="020B0603020202020204"/>
                <a:cs typeface="Trebuchet MS" panose="020B0603020202020204"/>
              </a:rPr>
              <a:t> </a:t>
            </a:r>
            <a:r>
              <a:rPr sz="2000" spc="-30" dirty="0">
                <a:latin typeface="Trebuchet MS" panose="020B0603020202020204"/>
                <a:cs typeface="Trebuchet MS" panose="020B0603020202020204"/>
              </a:rPr>
              <a:t>industry.</a:t>
            </a:r>
            <a:r>
              <a:rPr sz="2000" spc="-45" dirty="0">
                <a:latin typeface="Trebuchet MS" panose="020B0603020202020204"/>
                <a:cs typeface="Trebuchet MS" panose="020B0603020202020204"/>
              </a:rPr>
              <a:t> The </a:t>
            </a:r>
            <a:r>
              <a:rPr sz="2000" spc="25" dirty="0">
                <a:latin typeface="Trebuchet MS" panose="020B0603020202020204"/>
                <a:cs typeface="Trebuchet MS" panose="020B0603020202020204"/>
              </a:rPr>
              <a:t>authors</a:t>
            </a:r>
            <a:r>
              <a:rPr sz="2000" spc="-40" dirty="0">
                <a:latin typeface="Trebuchet MS" panose="020B0603020202020204"/>
                <a:cs typeface="Trebuchet MS" panose="020B0603020202020204"/>
              </a:rPr>
              <a:t> </a:t>
            </a:r>
            <a:r>
              <a:rPr sz="2000" spc="5" dirty="0">
                <a:latin typeface="Trebuchet MS" panose="020B0603020202020204"/>
                <a:cs typeface="Trebuchet MS" panose="020B0603020202020204"/>
              </a:rPr>
              <a:t>developed</a:t>
            </a:r>
            <a:r>
              <a:rPr sz="2000" spc="-45" dirty="0">
                <a:latin typeface="Trebuchet MS" panose="020B0603020202020204"/>
                <a:cs typeface="Trebuchet MS" panose="020B0603020202020204"/>
              </a:rPr>
              <a:t> </a:t>
            </a:r>
            <a:r>
              <a:rPr sz="2000" spc="20" dirty="0">
                <a:latin typeface="Trebuchet MS" panose="020B0603020202020204"/>
                <a:cs typeface="Trebuchet MS" panose="020B0603020202020204"/>
              </a:rPr>
              <a:t>a</a:t>
            </a:r>
            <a:r>
              <a:rPr sz="2000" spc="-40" dirty="0">
                <a:latin typeface="Trebuchet MS" panose="020B0603020202020204"/>
                <a:cs typeface="Trebuchet MS" panose="020B0603020202020204"/>
              </a:rPr>
              <a:t> </a:t>
            </a:r>
            <a:r>
              <a:rPr sz="2000" spc="-15" dirty="0">
                <a:latin typeface="Trebuchet MS" panose="020B0603020202020204"/>
                <a:cs typeface="Trebuchet MS" panose="020B0603020202020204"/>
              </a:rPr>
              <a:t>prototype</a:t>
            </a:r>
            <a:r>
              <a:rPr sz="2000" spc="-45" dirty="0">
                <a:latin typeface="Trebuchet MS" panose="020B0603020202020204"/>
                <a:cs typeface="Trebuchet MS" panose="020B0603020202020204"/>
              </a:rPr>
              <a:t> </a:t>
            </a:r>
            <a:r>
              <a:rPr sz="2000" spc="-20" dirty="0">
                <a:latin typeface="Trebuchet MS" panose="020B0603020202020204"/>
                <a:cs typeface="Trebuchet MS" panose="020B0603020202020204"/>
              </a:rPr>
              <a:t>of</a:t>
            </a:r>
            <a:r>
              <a:rPr sz="2000" spc="-40" dirty="0">
                <a:latin typeface="Trebuchet MS" panose="020B0603020202020204"/>
                <a:cs typeface="Trebuchet MS" panose="020B0603020202020204"/>
              </a:rPr>
              <a:t> </a:t>
            </a:r>
            <a:r>
              <a:rPr sz="2000" spc="-25" dirty="0">
                <a:latin typeface="Trebuchet MS" panose="020B0603020202020204"/>
                <a:cs typeface="Trebuchet MS" panose="020B0603020202020204"/>
              </a:rPr>
              <a:t>the</a:t>
            </a:r>
            <a:r>
              <a:rPr sz="2000" spc="-45" dirty="0">
                <a:latin typeface="Trebuchet MS" panose="020B0603020202020204"/>
                <a:cs typeface="Trebuchet MS" panose="020B0603020202020204"/>
              </a:rPr>
              <a:t> </a:t>
            </a:r>
            <a:r>
              <a:rPr sz="2000" dirty="0">
                <a:latin typeface="Trebuchet MS" panose="020B0603020202020204"/>
                <a:cs typeface="Trebuchet MS" panose="020B0603020202020204"/>
              </a:rPr>
              <a:t>smart</a:t>
            </a:r>
            <a:r>
              <a:rPr sz="2000" spc="-40" dirty="0">
                <a:latin typeface="Trebuchet MS" panose="020B0603020202020204"/>
                <a:cs typeface="Trebuchet MS" panose="020B0603020202020204"/>
              </a:rPr>
              <a:t> </a:t>
            </a:r>
            <a:r>
              <a:rPr sz="2000" spc="15" dirty="0">
                <a:latin typeface="Trebuchet MS" panose="020B0603020202020204"/>
                <a:cs typeface="Trebuchet MS" panose="020B0603020202020204"/>
              </a:rPr>
              <a:t>mining</a:t>
            </a:r>
            <a:r>
              <a:rPr sz="2000" spc="-45" dirty="0">
                <a:latin typeface="Trebuchet MS" panose="020B0603020202020204"/>
                <a:cs typeface="Trebuchet MS" panose="020B0603020202020204"/>
              </a:rPr>
              <a:t> </a:t>
            </a:r>
            <a:r>
              <a:rPr sz="2000" spc="-15" dirty="0">
                <a:latin typeface="Trebuchet MS" panose="020B0603020202020204"/>
                <a:cs typeface="Trebuchet MS" panose="020B0603020202020204"/>
              </a:rPr>
              <a:t>helmet </a:t>
            </a:r>
            <a:r>
              <a:rPr sz="2000" spc="-585" dirty="0">
                <a:latin typeface="Trebuchet MS" panose="020B0603020202020204"/>
                <a:cs typeface="Trebuchet MS" panose="020B0603020202020204"/>
              </a:rPr>
              <a:t> </a:t>
            </a:r>
            <a:r>
              <a:rPr sz="2000" spc="45" dirty="0">
                <a:latin typeface="Trebuchet MS" panose="020B0603020202020204"/>
                <a:cs typeface="Trebuchet MS" panose="020B0603020202020204"/>
              </a:rPr>
              <a:t>and</a:t>
            </a:r>
            <a:r>
              <a:rPr sz="2000" spc="-50" dirty="0">
                <a:latin typeface="Trebuchet MS" panose="020B0603020202020204"/>
                <a:cs typeface="Trebuchet MS" panose="020B0603020202020204"/>
              </a:rPr>
              <a:t> </a:t>
            </a:r>
            <a:r>
              <a:rPr sz="2000" spc="-20" dirty="0">
                <a:latin typeface="Trebuchet MS" panose="020B0603020202020204"/>
                <a:cs typeface="Trebuchet MS" panose="020B0603020202020204"/>
              </a:rPr>
              <a:t>tested</a:t>
            </a:r>
            <a:r>
              <a:rPr sz="2000" spc="-45" dirty="0">
                <a:latin typeface="Trebuchet MS" panose="020B0603020202020204"/>
                <a:cs typeface="Trebuchet MS" panose="020B0603020202020204"/>
              </a:rPr>
              <a:t> </a:t>
            </a:r>
            <a:r>
              <a:rPr sz="2000" spc="-75" dirty="0">
                <a:latin typeface="Trebuchet MS" panose="020B0603020202020204"/>
                <a:cs typeface="Trebuchet MS" panose="020B0603020202020204"/>
              </a:rPr>
              <a:t>it</a:t>
            </a:r>
            <a:r>
              <a:rPr sz="2000" spc="-45" dirty="0">
                <a:latin typeface="Trebuchet MS" panose="020B0603020202020204"/>
                <a:cs typeface="Trebuchet MS" panose="020B0603020202020204"/>
              </a:rPr>
              <a:t> </a:t>
            </a:r>
            <a:r>
              <a:rPr sz="2000" spc="20" dirty="0">
                <a:latin typeface="Trebuchet MS" panose="020B0603020202020204"/>
                <a:cs typeface="Trebuchet MS" panose="020B0603020202020204"/>
              </a:rPr>
              <a:t>in</a:t>
            </a:r>
            <a:r>
              <a:rPr sz="2000" spc="-45" dirty="0">
                <a:latin typeface="Trebuchet MS" panose="020B0603020202020204"/>
                <a:cs typeface="Trebuchet MS" panose="020B0603020202020204"/>
              </a:rPr>
              <a:t> </a:t>
            </a:r>
            <a:r>
              <a:rPr sz="2000" spc="20" dirty="0">
                <a:latin typeface="Trebuchet MS" panose="020B0603020202020204"/>
                <a:cs typeface="Trebuchet MS" panose="020B0603020202020204"/>
              </a:rPr>
              <a:t>a</a:t>
            </a:r>
            <a:r>
              <a:rPr sz="2000" spc="-45" dirty="0">
                <a:latin typeface="Trebuchet MS" panose="020B0603020202020204"/>
                <a:cs typeface="Trebuchet MS" panose="020B0603020202020204"/>
              </a:rPr>
              <a:t> </a:t>
            </a:r>
            <a:r>
              <a:rPr sz="2000" spc="-10" dirty="0">
                <a:latin typeface="Trebuchet MS" panose="020B0603020202020204"/>
                <a:cs typeface="Trebuchet MS" panose="020B0603020202020204"/>
              </a:rPr>
              <a:t>laboratory</a:t>
            </a:r>
            <a:r>
              <a:rPr sz="2000" spc="-45" dirty="0">
                <a:latin typeface="Trebuchet MS" panose="020B0603020202020204"/>
                <a:cs typeface="Trebuchet MS" panose="020B0603020202020204"/>
              </a:rPr>
              <a:t> </a:t>
            </a:r>
            <a:r>
              <a:rPr sz="2000" spc="-55" dirty="0">
                <a:latin typeface="Trebuchet MS" panose="020B0603020202020204"/>
                <a:cs typeface="Trebuchet MS" panose="020B0603020202020204"/>
              </a:rPr>
              <a:t>setting.</a:t>
            </a:r>
            <a:endParaRPr sz="2000" dirty="0">
              <a:latin typeface="Trebuchet MS" panose="020B0603020202020204"/>
              <a:cs typeface="Trebuchet MS" panose="020B0603020202020204"/>
            </a:endParaRPr>
          </a:p>
        </p:txBody>
      </p:sp>
      <p:sp>
        <p:nvSpPr>
          <p:cNvPr id="12" name="object 12"/>
          <p:cNvSpPr txBox="1"/>
          <p:nvPr/>
        </p:nvSpPr>
        <p:spPr>
          <a:xfrm>
            <a:off x="8155327" y="2254237"/>
            <a:ext cx="8123555" cy="1082675"/>
          </a:xfrm>
          <a:prstGeom prst="rect">
            <a:avLst/>
          </a:prstGeom>
        </p:spPr>
        <p:txBody>
          <a:bodyPr vert="horz" wrap="square" lIns="0" tIns="12700" rIns="0" bIns="0" rtlCol="0">
            <a:spAutoFit/>
          </a:bodyPr>
          <a:lstStyle/>
          <a:p>
            <a:pPr marL="12700" marR="5080">
              <a:lnSpc>
                <a:spcPct val="116000"/>
              </a:lnSpc>
              <a:spcBef>
                <a:spcPts val="100"/>
              </a:spcBef>
            </a:pPr>
            <a:r>
              <a:rPr sz="2000" spc="-45" dirty="0">
                <a:latin typeface="Trebuchet MS" panose="020B0603020202020204"/>
                <a:cs typeface="Trebuchet MS" panose="020B0603020202020204"/>
              </a:rPr>
              <a:t>The</a:t>
            </a:r>
            <a:r>
              <a:rPr sz="2000" spc="-40" dirty="0">
                <a:latin typeface="Trebuchet MS" panose="020B0603020202020204"/>
                <a:cs typeface="Trebuchet MS" panose="020B0603020202020204"/>
              </a:rPr>
              <a:t> </a:t>
            </a:r>
            <a:r>
              <a:rPr sz="2000" spc="10" dirty="0">
                <a:latin typeface="Trebuchet MS" panose="020B0603020202020204"/>
                <a:cs typeface="Trebuchet MS" panose="020B0603020202020204"/>
              </a:rPr>
              <a:t>results</a:t>
            </a:r>
            <a:r>
              <a:rPr sz="2000" spc="-40" dirty="0">
                <a:latin typeface="Trebuchet MS" panose="020B0603020202020204"/>
                <a:cs typeface="Trebuchet MS" panose="020B0603020202020204"/>
              </a:rPr>
              <a:t> </a:t>
            </a:r>
            <a:r>
              <a:rPr sz="2000" spc="-20" dirty="0">
                <a:latin typeface="Trebuchet MS" panose="020B0603020202020204"/>
                <a:cs typeface="Trebuchet MS" panose="020B0603020202020204"/>
              </a:rPr>
              <a:t>of</a:t>
            </a:r>
            <a:r>
              <a:rPr sz="2000" spc="-40" dirty="0">
                <a:latin typeface="Trebuchet MS" panose="020B0603020202020204"/>
                <a:cs typeface="Trebuchet MS" panose="020B0603020202020204"/>
              </a:rPr>
              <a:t> </a:t>
            </a:r>
            <a:r>
              <a:rPr sz="2000" spc="-25" dirty="0">
                <a:latin typeface="Trebuchet MS" panose="020B0603020202020204"/>
                <a:cs typeface="Trebuchet MS" panose="020B0603020202020204"/>
              </a:rPr>
              <a:t>the</a:t>
            </a:r>
            <a:r>
              <a:rPr sz="2000" spc="-40" dirty="0">
                <a:latin typeface="Trebuchet MS" panose="020B0603020202020204"/>
                <a:cs typeface="Trebuchet MS" panose="020B0603020202020204"/>
              </a:rPr>
              <a:t> </a:t>
            </a:r>
            <a:r>
              <a:rPr sz="2000" spc="10" dirty="0">
                <a:latin typeface="Trebuchet MS" panose="020B0603020202020204"/>
                <a:cs typeface="Trebuchet MS" panose="020B0603020202020204"/>
              </a:rPr>
              <a:t>study</a:t>
            </a:r>
            <a:r>
              <a:rPr sz="2000" spc="-40" dirty="0">
                <a:latin typeface="Trebuchet MS" panose="020B0603020202020204"/>
                <a:cs typeface="Trebuchet MS" panose="020B0603020202020204"/>
              </a:rPr>
              <a:t> </a:t>
            </a:r>
            <a:r>
              <a:rPr sz="2000" spc="30" dirty="0">
                <a:latin typeface="Trebuchet MS" panose="020B0603020202020204"/>
                <a:cs typeface="Trebuchet MS" panose="020B0603020202020204"/>
              </a:rPr>
              <a:t>showed</a:t>
            </a:r>
            <a:r>
              <a:rPr sz="2000" spc="-40" dirty="0">
                <a:latin typeface="Trebuchet MS" panose="020B0603020202020204"/>
                <a:cs typeface="Trebuchet MS" panose="020B0603020202020204"/>
              </a:rPr>
              <a:t> that </a:t>
            </a:r>
            <a:r>
              <a:rPr sz="2000" spc="-25" dirty="0">
                <a:latin typeface="Trebuchet MS" panose="020B0603020202020204"/>
                <a:cs typeface="Trebuchet MS" panose="020B0603020202020204"/>
              </a:rPr>
              <a:t>the</a:t>
            </a:r>
            <a:r>
              <a:rPr sz="2000" spc="-40" dirty="0">
                <a:latin typeface="Trebuchet MS" panose="020B0603020202020204"/>
                <a:cs typeface="Trebuchet MS" panose="020B0603020202020204"/>
              </a:rPr>
              <a:t> </a:t>
            </a:r>
            <a:r>
              <a:rPr sz="2000" dirty="0">
                <a:latin typeface="Trebuchet MS" panose="020B0603020202020204"/>
                <a:cs typeface="Trebuchet MS" panose="020B0603020202020204"/>
              </a:rPr>
              <a:t>smart</a:t>
            </a:r>
            <a:r>
              <a:rPr sz="2000" spc="-40" dirty="0">
                <a:latin typeface="Trebuchet MS" panose="020B0603020202020204"/>
                <a:cs typeface="Trebuchet MS" panose="020B0603020202020204"/>
              </a:rPr>
              <a:t> </a:t>
            </a:r>
            <a:r>
              <a:rPr sz="2000" spc="15" dirty="0">
                <a:latin typeface="Trebuchet MS" panose="020B0603020202020204"/>
                <a:cs typeface="Trebuchet MS" panose="020B0603020202020204"/>
              </a:rPr>
              <a:t>mining</a:t>
            </a:r>
            <a:r>
              <a:rPr sz="2000" spc="-35" dirty="0">
                <a:latin typeface="Trebuchet MS" panose="020B0603020202020204"/>
                <a:cs typeface="Trebuchet MS" panose="020B0603020202020204"/>
              </a:rPr>
              <a:t> </a:t>
            </a:r>
            <a:r>
              <a:rPr sz="2000" spc="-15" dirty="0">
                <a:latin typeface="Trebuchet MS" panose="020B0603020202020204"/>
                <a:cs typeface="Trebuchet MS" panose="020B0603020202020204"/>
              </a:rPr>
              <a:t>helmet</a:t>
            </a:r>
            <a:r>
              <a:rPr sz="2000" spc="-40" dirty="0">
                <a:latin typeface="Trebuchet MS" panose="020B0603020202020204"/>
                <a:cs typeface="Trebuchet MS" panose="020B0603020202020204"/>
              </a:rPr>
              <a:t> </a:t>
            </a:r>
            <a:r>
              <a:rPr sz="2000" spc="10" dirty="0">
                <a:latin typeface="Trebuchet MS" panose="020B0603020202020204"/>
                <a:cs typeface="Trebuchet MS" panose="020B0603020202020204"/>
              </a:rPr>
              <a:t>was</a:t>
            </a:r>
            <a:r>
              <a:rPr sz="2000" spc="-40" dirty="0">
                <a:latin typeface="Trebuchet MS" panose="020B0603020202020204"/>
                <a:cs typeface="Trebuchet MS" panose="020B0603020202020204"/>
              </a:rPr>
              <a:t> </a:t>
            </a:r>
            <a:r>
              <a:rPr sz="2000" dirty="0">
                <a:latin typeface="Trebuchet MS" panose="020B0603020202020204"/>
                <a:cs typeface="Trebuchet MS" panose="020B0603020202020204"/>
              </a:rPr>
              <a:t>able </a:t>
            </a:r>
            <a:r>
              <a:rPr sz="2000" spc="-590" dirty="0">
                <a:latin typeface="Trebuchet MS" panose="020B0603020202020204"/>
                <a:cs typeface="Trebuchet MS" panose="020B0603020202020204"/>
              </a:rPr>
              <a:t> </a:t>
            </a:r>
            <a:r>
              <a:rPr sz="2000" spc="-25" dirty="0">
                <a:latin typeface="Trebuchet MS" panose="020B0603020202020204"/>
                <a:cs typeface="Trebuchet MS" panose="020B0603020202020204"/>
              </a:rPr>
              <a:t>to </a:t>
            </a:r>
            <a:r>
              <a:rPr sz="2000" spc="-50" dirty="0">
                <a:latin typeface="Trebuchet MS" panose="020B0603020202020204"/>
                <a:cs typeface="Trebuchet MS" panose="020B0603020202020204"/>
              </a:rPr>
              <a:t>detect </a:t>
            </a:r>
            <a:r>
              <a:rPr sz="2000" spc="20" dirty="0">
                <a:latin typeface="Trebuchet MS" panose="020B0603020202020204"/>
                <a:cs typeface="Trebuchet MS" panose="020B0603020202020204"/>
              </a:rPr>
              <a:t>a </a:t>
            </a:r>
            <a:r>
              <a:rPr sz="2000" spc="5" dirty="0">
                <a:latin typeface="Trebuchet MS" panose="020B0603020202020204"/>
                <a:cs typeface="Trebuchet MS" panose="020B0603020202020204"/>
              </a:rPr>
              <a:t>range </a:t>
            </a:r>
            <a:r>
              <a:rPr sz="2000" spc="-20" dirty="0">
                <a:latin typeface="Trebuchet MS" panose="020B0603020202020204"/>
                <a:cs typeface="Trebuchet MS" panose="020B0603020202020204"/>
              </a:rPr>
              <a:t>of </a:t>
            </a:r>
            <a:r>
              <a:rPr sz="2000" dirty="0">
                <a:latin typeface="Trebuchet MS" panose="020B0603020202020204"/>
                <a:cs typeface="Trebuchet MS" panose="020B0603020202020204"/>
              </a:rPr>
              <a:t>environmental </a:t>
            </a:r>
            <a:r>
              <a:rPr sz="2000" spc="-20" dirty="0">
                <a:latin typeface="Trebuchet MS" panose="020B0603020202020204"/>
                <a:cs typeface="Trebuchet MS" panose="020B0603020202020204"/>
              </a:rPr>
              <a:t>factors </a:t>
            </a:r>
            <a:r>
              <a:rPr sz="2000" spc="45" dirty="0">
                <a:latin typeface="Trebuchet MS" panose="020B0603020202020204"/>
                <a:cs typeface="Trebuchet MS" panose="020B0603020202020204"/>
              </a:rPr>
              <a:t>such </a:t>
            </a:r>
            <a:r>
              <a:rPr sz="2000" spc="65" dirty="0">
                <a:latin typeface="Trebuchet MS" panose="020B0603020202020204"/>
                <a:cs typeface="Trebuchet MS" panose="020B0603020202020204"/>
              </a:rPr>
              <a:t>as </a:t>
            </a:r>
            <a:r>
              <a:rPr sz="2000" spc="-45" dirty="0">
                <a:latin typeface="Trebuchet MS" panose="020B0603020202020204"/>
                <a:cs typeface="Trebuchet MS" panose="020B0603020202020204"/>
              </a:rPr>
              <a:t>temperature, </a:t>
            </a:r>
            <a:r>
              <a:rPr sz="2000" spc="-40" dirty="0">
                <a:latin typeface="Trebuchet MS" panose="020B0603020202020204"/>
                <a:cs typeface="Trebuchet MS" panose="020B0603020202020204"/>
              </a:rPr>
              <a:t> humidity,</a:t>
            </a:r>
            <a:r>
              <a:rPr sz="2000" spc="-50" dirty="0">
                <a:latin typeface="Trebuchet MS" panose="020B0603020202020204"/>
                <a:cs typeface="Trebuchet MS" panose="020B0603020202020204"/>
              </a:rPr>
              <a:t> </a:t>
            </a:r>
            <a:r>
              <a:rPr sz="2000" spc="45" dirty="0">
                <a:latin typeface="Trebuchet MS" panose="020B0603020202020204"/>
                <a:cs typeface="Trebuchet MS" panose="020B0603020202020204"/>
              </a:rPr>
              <a:t>and</a:t>
            </a:r>
            <a:r>
              <a:rPr sz="2000" spc="-45" dirty="0">
                <a:latin typeface="Trebuchet MS" panose="020B0603020202020204"/>
                <a:cs typeface="Trebuchet MS" panose="020B0603020202020204"/>
              </a:rPr>
              <a:t> </a:t>
            </a:r>
            <a:r>
              <a:rPr sz="2000" spc="-20" dirty="0">
                <a:latin typeface="Trebuchet MS" panose="020B0603020202020204"/>
                <a:cs typeface="Trebuchet MS" panose="020B0603020202020204"/>
              </a:rPr>
              <a:t>air</a:t>
            </a:r>
            <a:r>
              <a:rPr sz="2000" spc="-45" dirty="0">
                <a:latin typeface="Trebuchet MS" panose="020B0603020202020204"/>
                <a:cs typeface="Trebuchet MS" panose="020B0603020202020204"/>
              </a:rPr>
              <a:t> </a:t>
            </a:r>
            <a:r>
              <a:rPr sz="2000" spc="-15" dirty="0">
                <a:latin typeface="Trebuchet MS" panose="020B0603020202020204"/>
                <a:cs typeface="Trebuchet MS" panose="020B0603020202020204"/>
              </a:rPr>
              <a:t>quality</a:t>
            </a:r>
            <a:endParaRPr sz="2000" dirty="0">
              <a:latin typeface="Trebuchet MS" panose="020B0603020202020204"/>
              <a:cs typeface="Trebuchet MS" panose="020B0603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4005506"/>
            <a:ext cx="6541770" cy="6282055"/>
            <a:chOff x="0" y="4005506"/>
            <a:chExt cx="6541770" cy="6282055"/>
          </a:xfrm>
        </p:grpSpPr>
        <p:sp>
          <p:nvSpPr>
            <p:cNvPr id="4" name="object 4"/>
            <p:cNvSpPr/>
            <p:nvPr/>
          </p:nvSpPr>
          <p:spPr>
            <a:xfrm>
              <a:off x="0" y="4784307"/>
              <a:ext cx="3679825" cy="4318000"/>
            </a:xfrm>
            <a:custGeom>
              <a:avLst/>
              <a:gdLst/>
              <a:ahLst/>
              <a:cxnLst/>
              <a:rect l="l" t="t" r="r" b="b"/>
              <a:pathLst>
                <a:path w="3679825" h="4318000">
                  <a:moveTo>
                    <a:pt x="0" y="0"/>
                  </a:moveTo>
                  <a:lnTo>
                    <a:pt x="2433036" y="0"/>
                  </a:lnTo>
                  <a:lnTo>
                    <a:pt x="3679357" y="2158716"/>
                  </a:lnTo>
                  <a:lnTo>
                    <a:pt x="2433036" y="4317432"/>
                  </a:lnTo>
                  <a:lnTo>
                    <a:pt x="0" y="4317432"/>
                  </a:lnTo>
                  <a:lnTo>
                    <a:pt x="0" y="0"/>
                  </a:lnTo>
                  <a:close/>
                </a:path>
              </a:pathLst>
            </a:custGeom>
            <a:solidFill>
              <a:srgbClr val="004550"/>
            </a:solidFill>
          </p:spPr>
          <p:txBody>
            <a:bodyPr wrap="square" lIns="0" tIns="0" rIns="0" bIns="0" rtlCol="0"/>
            <a:lstStyle/>
            <a:p>
              <a:endParaRPr dirty="0"/>
            </a:p>
          </p:txBody>
        </p:sp>
        <p:sp>
          <p:nvSpPr>
            <p:cNvPr id="5" name="object 5"/>
            <p:cNvSpPr/>
            <p:nvPr/>
          </p:nvSpPr>
          <p:spPr>
            <a:xfrm>
              <a:off x="3061147" y="7468744"/>
              <a:ext cx="3480435" cy="2818765"/>
            </a:xfrm>
            <a:custGeom>
              <a:avLst/>
              <a:gdLst/>
              <a:ahLst/>
              <a:cxnLst/>
              <a:rect l="l" t="t" r="r" b="b"/>
              <a:pathLst>
                <a:path w="3480434" h="2818765">
                  <a:moveTo>
                    <a:pt x="869924" y="0"/>
                  </a:moveTo>
                  <a:lnTo>
                    <a:pt x="2610139" y="0"/>
                  </a:lnTo>
                  <a:lnTo>
                    <a:pt x="3480063" y="1506770"/>
                  </a:lnTo>
                  <a:lnTo>
                    <a:pt x="3480063" y="1507192"/>
                  </a:lnTo>
                  <a:lnTo>
                    <a:pt x="2723129" y="2818255"/>
                  </a:lnTo>
                  <a:lnTo>
                    <a:pt x="757040" y="2818255"/>
                  </a:lnTo>
                  <a:lnTo>
                    <a:pt x="0" y="1507192"/>
                  </a:lnTo>
                  <a:lnTo>
                    <a:pt x="0" y="1506770"/>
                  </a:lnTo>
                  <a:lnTo>
                    <a:pt x="869924" y="0"/>
                  </a:lnTo>
                  <a:close/>
                </a:path>
              </a:pathLst>
            </a:custGeom>
            <a:solidFill>
              <a:srgbClr val="A3E373"/>
            </a:solidFill>
          </p:spPr>
          <p:txBody>
            <a:bodyPr wrap="square" lIns="0" tIns="0" rIns="0" bIns="0" rtlCol="0"/>
            <a:lstStyle/>
            <a:p>
              <a:endParaRPr dirty="0"/>
            </a:p>
          </p:txBody>
        </p:sp>
        <p:sp>
          <p:nvSpPr>
            <p:cNvPr id="6" name="object 6"/>
            <p:cNvSpPr/>
            <p:nvPr/>
          </p:nvSpPr>
          <p:spPr>
            <a:xfrm>
              <a:off x="300951" y="4005515"/>
              <a:ext cx="4277995" cy="6282055"/>
            </a:xfrm>
            <a:custGeom>
              <a:avLst/>
              <a:gdLst/>
              <a:ahLst/>
              <a:cxnLst/>
              <a:rect l="l" t="t" r="r" b="b"/>
              <a:pathLst>
                <a:path w="4277995" h="6282055">
                  <a:moveTo>
                    <a:pt x="3378162" y="5252555"/>
                  </a:moveTo>
                  <a:lnTo>
                    <a:pt x="2533700" y="3789908"/>
                  </a:lnTo>
                  <a:lnTo>
                    <a:pt x="844448" y="3789908"/>
                  </a:lnTo>
                  <a:lnTo>
                    <a:pt x="0" y="5252555"/>
                  </a:lnTo>
                  <a:lnTo>
                    <a:pt x="0" y="5252961"/>
                  </a:lnTo>
                  <a:lnTo>
                    <a:pt x="593902" y="6281483"/>
                  </a:lnTo>
                  <a:lnTo>
                    <a:pt x="2784335" y="6281483"/>
                  </a:lnTo>
                  <a:lnTo>
                    <a:pt x="3378162" y="5252961"/>
                  </a:lnTo>
                  <a:lnTo>
                    <a:pt x="3378162" y="5252555"/>
                  </a:lnTo>
                  <a:close/>
                </a:path>
                <a:path w="4277995" h="6282055">
                  <a:moveTo>
                    <a:pt x="4277499" y="778675"/>
                  </a:moveTo>
                  <a:lnTo>
                    <a:pt x="3827932" y="0"/>
                  </a:lnTo>
                  <a:lnTo>
                    <a:pt x="2928620" y="0"/>
                  </a:lnTo>
                  <a:lnTo>
                    <a:pt x="2479052" y="778675"/>
                  </a:lnTo>
                  <a:lnTo>
                    <a:pt x="2479052" y="778891"/>
                  </a:lnTo>
                  <a:lnTo>
                    <a:pt x="2928683" y="1557578"/>
                  </a:lnTo>
                  <a:lnTo>
                    <a:pt x="3827932" y="1557578"/>
                  </a:lnTo>
                  <a:lnTo>
                    <a:pt x="4277499" y="778891"/>
                  </a:lnTo>
                  <a:lnTo>
                    <a:pt x="4277499" y="778675"/>
                  </a:lnTo>
                  <a:close/>
                </a:path>
              </a:pathLst>
            </a:custGeom>
            <a:solidFill>
              <a:srgbClr val="00A181"/>
            </a:solidFill>
          </p:spPr>
          <p:txBody>
            <a:bodyPr wrap="square" lIns="0" tIns="0" rIns="0" bIns="0" rtlCol="0"/>
            <a:lstStyle/>
            <a:p>
              <a:endParaRPr dirty="0"/>
            </a:p>
          </p:txBody>
        </p:sp>
      </p:grpSp>
      <p:sp>
        <p:nvSpPr>
          <p:cNvPr id="7" name="object 7"/>
          <p:cNvSpPr txBox="1"/>
          <p:nvPr/>
        </p:nvSpPr>
        <p:spPr>
          <a:xfrm>
            <a:off x="7261225" y="571500"/>
            <a:ext cx="9653270" cy="4716145"/>
          </a:xfrm>
          <a:prstGeom prst="rect">
            <a:avLst/>
          </a:prstGeom>
        </p:spPr>
        <p:txBody>
          <a:bodyPr vert="horz" wrap="square" lIns="0" tIns="15240" rIns="0" bIns="0" rtlCol="0">
            <a:spAutoFit/>
          </a:bodyPr>
          <a:lstStyle/>
          <a:p>
            <a:pPr marL="12700" marR="5080">
              <a:lnSpc>
                <a:spcPct val="100000"/>
              </a:lnSpc>
              <a:spcBef>
                <a:spcPts val="120"/>
              </a:spcBef>
            </a:pPr>
            <a:r>
              <a:rPr sz="2750" b="1" dirty="0" err="1">
                <a:latin typeface="Trebuchet MS" panose="020B0603020202020204"/>
                <a:cs typeface="Trebuchet MS" panose="020B0603020202020204"/>
              </a:rPr>
              <a:t>Yeanjae</a:t>
            </a:r>
            <a:r>
              <a:rPr lang="en-US" sz="2750" b="1" dirty="0">
                <a:latin typeface="Trebuchet MS" panose="020B0603020202020204"/>
                <a:cs typeface="Trebuchet MS" panose="020B0603020202020204"/>
              </a:rPr>
              <a:t> et al.(2021) </a:t>
            </a:r>
            <a:r>
              <a:rPr sz="2750" b="1" dirty="0">
                <a:latin typeface="Trebuchet MS" panose="020B0603020202020204"/>
                <a:cs typeface="Trebuchet MS" panose="020B0603020202020204"/>
              </a:rPr>
              <a:t>Smart Helmet-Based Personnel Proximity Warning System for Improving Underground Mine Safety</a:t>
            </a:r>
            <a:r>
              <a:rPr lang="en-US" sz="2750" b="1" dirty="0">
                <a:latin typeface="Trebuchet MS" panose="020B0603020202020204"/>
                <a:cs typeface="Trebuchet MS" panose="020B0603020202020204"/>
              </a:rPr>
              <a:t>.</a:t>
            </a:r>
          </a:p>
          <a:p>
            <a:pPr marL="12700" marR="5080">
              <a:lnSpc>
                <a:spcPct val="100000"/>
              </a:lnSpc>
              <a:spcBef>
                <a:spcPts val="120"/>
              </a:spcBef>
            </a:pPr>
            <a:endParaRPr lang="en-US" sz="2750" dirty="0">
              <a:latin typeface="Trebuchet MS" panose="020B0603020202020204"/>
              <a:cs typeface="Trebuchet MS" panose="020B0603020202020204"/>
            </a:endParaRPr>
          </a:p>
          <a:p>
            <a:pPr marL="12700" marR="5080">
              <a:lnSpc>
                <a:spcPct val="100000"/>
              </a:lnSpc>
              <a:spcBef>
                <a:spcPts val="120"/>
              </a:spcBef>
            </a:pPr>
            <a:r>
              <a:rPr lang="en-US" sz="2750" dirty="0">
                <a:latin typeface="Trebuchet MS" panose="020B0603020202020204"/>
                <a:cs typeface="Trebuchet MS" panose="020B0603020202020204"/>
              </a:rPr>
              <a:t>This study aims to develop a smart helmet-based personnel proximity warning system using BLE technology that can provide simultaneous proximity warnings to both equipment operators and pedestrians in underground mines. The system is intended to prevent collisions and improve safety in mining operations.</a:t>
            </a:r>
          </a:p>
          <a:p>
            <a:pPr marL="12700" marR="5080">
              <a:lnSpc>
                <a:spcPct val="100000"/>
              </a:lnSpc>
              <a:spcBef>
                <a:spcPts val="120"/>
              </a:spcBef>
            </a:pPr>
            <a:endParaRPr lang="en-US" sz="2750" dirty="0">
              <a:latin typeface="Trebuchet MS" panose="020B0603020202020204"/>
              <a:cs typeface="Trebuchet MS" panose="020B0603020202020204"/>
            </a:endParaRPr>
          </a:p>
        </p:txBody>
      </p:sp>
      <p:sp>
        <p:nvSpPr>
          <p:cNvPr id="9" name="object 9"/>
          <p:cNvSpPr/>
          <p:nvPr/>
        </p:nvSpPr>
        <p:spPr>
          <a:xfrm>
            <a:off x="7239022" y="5219692"/>
            <a:ext cx="9087485" cy="0"/>
          </a:xfrm>
          <a:custGeom>
            <a:avLst/>
            <a:gdLst/>
            <a:ahLst/>
            <a:cxnLst/>
            <a:rect l="l" t="t" r="r" b="b"/>
            <a:pathLst>
              <a:path w="9087485">
                <a:moveTo>
                  <a:pt x="0" y="0"/>
                </a:moveTo>
                <a:lnTo>
                  <a:pt x="9086955" y="0"/>
                </a:lnTo>
              </a:path>
            </a:pathLst>
          </a:custGeom>
          <a:ln w="9524">
            <a:solidFill>
              <a:srgbClr val="000000"/>
            </a:solidFill>
          </a:ln>
        </p:spPr>
        <p:txBody>
          <a:bodyPr wrap="square" lIns="0" tIns="0" rIns="0" bIns="0" rtlCol="0"/>
          <a:lstStyle/>
          <a:p>
            <a:endParaRPr/>
          </a:p>
        </p:txBody>
      </p:sp>
      <p:sp>
        <p:nvSpPr>
          <p:cNvPr id="15" name="Text Box 14"/>
          <p:cNvSpPr txBox="1"/>
          <p:nvPr/>
        </p:nvSpPr>
        <p:spPr>
          <a:xfrm>
            <a:off x="7239000" y="5524500"/>
            <a:ext cx="10777220" cy="6985635"/>
          </a:xfrm>
          <a:prstGeom prst="rect">
            <a:avLst/>
          </a:prstGeom>
          <a:noFill/>
        </p:spPr>
        <p:txBody>
          <a:bodyPr wrap="square" rtlCol="0">
            <a:spAutoFit/>
          </a:bodyPr>
          <a:lstStyle/>
          <a:p>
            <a:pPr algn="l"/>
            <a:r>
              <a:rPr lang="en-US" sz="2800" b="1">
                <a:latin typeface="Trebuchet MS" panose="020B0603020202020204"/>
                <a:cs typeface="Trebuchet MS" panose="020B0603020202020204"/>
                <a:sym typeface="+mn-ea"/>
              </a:rPr>
              <a:t>Bhagat Sagar et al.(2019)Smart Helmet Using Zigbee</a:t>
            </a:r>
          </a:p>
          <a:p>
            <a:pPr algn="l"/>
            <a:endParaRPr lang="en-US" sz="2800">
              <a:latin typeface="Trebuchet MS" panose="020B0603020202020204"/>
              <a:cs typeface="Trebuchet MS" panose="020B0603020202020204"/>
              <a:sym typeface="+mn-ea"/>
            </a:endParaRPr>
          </a:p>
          <a:p>
            <a:pPr algn="l"/>
            <a:r>
              <a:rPr lang="en-US" sz="2800">
                <a:latin typeface="Trebuchet MS" panose="020B0603020202020204"/>
                <a:cs typeface="Trebuchet MS" panose="020B0603020202020204"/>
                <a:sym typeface="+mn-ea"/>
              </a:rPr>
              <a:t>This project involves the development of a smart </a:t>
            </a:r>
          </a:p>
          <a:p>
            <a:pPr algn="l"/>
            <a:r>
              <a:rPr lang="en-US" sz="2800">
                <a:latin typeface="Trebuchet MS" panose="020B0603020202020204"/>
                <a:cs typeface="Trebuchet MS" panose="020B0603020202020204"/>
                <a:sym typeface="+mn-ea"/>
              </a:rPr>
              <a:t>helmet that uses ZigBee technology to monitor various</a:t>
            </a:r>
          </a:p>
          <a:p>
            <a:pPr algn="l"/>
            <a:r>
              <a:rPr lang="en-US" sz="2800">
                <a:latin typeface="Trebuchet MS" panose="020B0603020202020204"/>
                <a:cs typeface="Trebuchet MS" panose="020B0603020202020204"/>
                <a:sym typeface="+mn-ea"/>
              </a:rPr>
              <a:t>risks for workers in a mine, including hazardous gases,</a:t>
            </a:r>
          </a:p>
          <a:p>
            <a:pPr algn="l"/>
            <a:r>
              <a:rPr lang="en-US" sz="2800">
                <a:latin typeface="Trebuchet MS" panose="020B0603020202020204"/>
                <a:cs typeface="Trebuchet MS" panose="020B0603020202020204"/>
                <a:sym typeface="+mn-ea"/>
              </a:rPr>
              <a:t>temperature, humidity, falling rocks, and atmospheric </a:t>
            </a:r>
          </a:p>
          <a:p>
            <a:pPr algn="l"/>
            <a:r>
              <a:rPr lang="en-US" sz="2800">
                <a:latin typeface="Trebuchet MS" panose="020B0603020202020204"/>
                <a:cs typeface="Trebuchet MS" panose="020B0603020202020204"/>
                <a:sym typeface="+mn-ea"/>
              </a:rPr>
              <a:t>pressure. The helmet features multiple sensors and</a:t>
            </a:r>
          </a:p>
          <a:p>
            <a:pPr algn="l"/>
            <a:r>
              <a:rPr lang="en-US" sz="2800">
                <a:latin typeface="Trebuchet MS" panose="020B0603020202020204"/>
                <a:cs typeface="Trebuchet MS" panose="020B0603020202020204"/>
                <a:sym typeface="+mn-ea"/>
              </a:rPr>
              <a:t>provides alerts using LED indications and a buzzer.</a:t>
            </a:r>
          </a:p>
          <a:p>
            <a:pPr algn="l"/>
            <a:r>
              <a:rPr lang="en-US" sz="2800">
                <a:latin typeface="Trebuchet MS" panose="020B0603020202020204"/>
                <a:cs typeface="Trebuchet MS" panose="020B0603020202020204"/>
                <a:sym typeface="+mn-ea"/>
              </a:rPr>
              <a:t>ZigBee boards are used for reliable communication</a:t>
            </a:r>
          </a:p>
          <a:p>
            <a:pPr algn="l"/>
            <a:r>
              <a:rPr lang="en-US" sz="2800">
                <a:latin typeface="Trebuchet MS" panose="020B0603020202020204"/>
                <a:cs typeface="Trebuchet MS" panose="020B0603020202020204"/>
                <a:sym typeface="+mn-ea"/>
              </a:rPr>
              <a:t>between the helmet and supervising unit.</a:t>
            </a:r>
          </a:p>
          <a:p>
            <a:pPr algn="l"/>
            <a:endParaRPr lang="en-US" sz="2800">
              <a:latin typeface="Trebuchet MS" panose="020B0603020202020204"/>
              <a:cs typeface="Trebuchet MS" panose="020B0603020202020204"/>
              <a:sym typeface="+mn-ea"/>
            </a:endParaRPr>
          </a:p>
          <a:p>
            <a:pPr algn="l"/>
            <a:endParaRPr lang="en-US" sz="2800">
              <a:latin typeface="Trebuchet MS" panose="020B0603020202020204"/>
              <a:cs typeface="Trebuchet MS" panose="020B0603020202020204"/>
              <a:sym typeface="+mn-ea"/>
            </a:endParaRPr>
          </a:p>
          <a:p>
            <a:pPr algn="l"/>
            <a:endParaRPr lang="en-US" sz="2800">
              <a:latin typeface="Trebuchet MS" panose="020B0603020202020204"/>
              <a:cs typeface="Trebuchet MS" panose="020B0603020202020204"/>
              <a:sym typeface="+mn-ea"/>
            </a:endParaRPr>
          </a:p>
          <a:p>
            <a:pPr algn="l"/>
            <a:endParaRPr lang="en-US" sz="2800">
              <a:latin typeface="Trebuchet MS" panose="020B0603020202020204"/>
              <a:cs typeface="Trebuchet MS" panose="020B0603020202020204"/>
              <a:sym typeface="+mn-ea"/>
            </a:endParaRPr>
          </a:p>
          <a:p>
            <a:pPr algn="l"/>
            <a:endParaRPr lang="en-US" sz="2800">
              <a:latin typeface="Trebuchet MS" panose="020B0603020202020204"/>
              <a:cs typeface="Trebuchet MS" panose="020B0603020202020204"/>
              <a:sym typeface="+mn-ea"/>
            </a:endParaRPr>
          </a:p>
          <a:p>
            <a:pPr algn="l"/>
            <a:endParaRPr lang="en-US" sz="2800">
              <a:latin typeface="Trebuchet MS" panose="020B0603020202020204"/>
              <a:cs typeface="Trebuchet MS" panose="020B0603020202020204"/>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23714" y="5803479"/>
            <a:ext cx="5564505" cy="4483735"/>
          </a:xfrm>
          <a:custGeom>
            <a:avLst/>
            <a:gdLst/>
            <a:ahLst/>
            <a:cxnLst/>
            <a:rect l="l" t="t" r="r" b="b"/>
            <a:pathLst>
              <a:path w="5564505" h="4483734">
                <a:moveTo>
                  <a:pt x="1846855" y="0"/>
                </a:moveTo>
                <a:lnTo>
                  <a:pt x="5541347" y="0"/>
                </a:lnTo>
                <a:lnTo>
                  <a:pt x="5564284" y="39729"/>
                </a:lnTo>
                <a:lnTo>
                  <a:pt x="5564284" y="4483520"/>
                </a:lnTo>
                <a:lnTo>
                  <a:pt x="741262" y="4483520"/>
                </a:lnTo>
                <a:lnTo>
                  <a:pt x="0" y="3199781"/>
                </a:lnTo>
                <a:lnTo>
                  <a:pt x="0" y="3198885"/>
                </a:lnTo>
                <a:lnTo>
                  <a:pt x="1846855" y="0"/>
                </a:lnTo>
                <a:close/>
              </a:path>
            </a:pathLst>
          </a:custGeom>
          <a:solidFill>
            <a:srgbClr val="004550"/>
          </a:solidFill>
        </p:spPr>
        <p:txBody>
          <a:bodyPr wrap="square" lIns="0" tIns="0" rIns="0" bIns="0" rtlCol="0"/>
          <a:lstStyle/>
          <a:p>
            <a:endParaRPr/>
          </a:p>
        </p:txBody>
      </p:sp>
      <p:sp>
        <p:nvSpPr>
          <p:cNvPr id="3" name="object 3"/>
          <p:cNvSpPr/>
          <p:nvPr/>
        </p:nvSpPr>
        <p:spPr>
          <a:xfrm>
            <a:off x="14388127" y="430607"/>
            <a:ext cx="3900170" cy="4570095"/>
          </a:xfrm>
          <a:custGeom>
            <a:avLst/>
            <a:gdLst/>
            <a:ahLst/>
            <a:cxnLst/>
            <a:rect l="l" t="t" r="r" b="b"/>
            <a:pathLst>
              <a:path w="3900169" h="4570095">
                <a:moveTo>
                  <a:pt x="1319006" y="0"/>
                </a:moveTo>
                <a:lnTo>
                  <a:pt x="3899870" y="0"/>
                </a:lnTo>
                <a:lnTo>
                  <a:pt x="3899870" y="4569862"/>
                </a:lnTo>
                <a:lnTo>
                  <a:pt x="1319191" y="4569862"/>
                </a:lnTo>
                <a:lnTo>
                  <a:pt x="0" y="2285251"/>
                </a:lnTo>
                <a:lnTo>
                  <a:pt x="0" y="2284610"/>
                </a:lnTo>
                <a:lnTo>
                  <a:pt x="1319006" y="0"/>
                </a:lnTo>
                <a:close/>
              </a:path>
            </a:pathLst>
          </a:custGeom>
          <a:solidFill>
            <a:srgbClr val="00A181"/>
          </a:solidFill>
        </p:spPr>
        <p:txBody>
          <a:bodyPr wrap="square" lIns="0" tIns="0" rIns="0" bIns="0" rtlCol="0"/>
          <a:lstStyle/>
          <a:p>
            <a:endParaRPr/>
          </a:p>
        </p:txBody>
      </p:sp>
      <p:sp>
        <p:nvSpPr>
          <p:cNvPr id="9" name="object 9"/>
          <p:cNvSpPr txBox="1"/>
          <p:nvPr/>
        </p:nvSpPr>
        <p:spPr>
          <a:xfrm>
            <a:off x="1066892" y="3772183"/>
            <a:ext cx="11654155" cy="5950585"/>
          </a:xfrm>
          <a:prstGeom prst="rect">
            <a:avLst/>
          </a:prstGeom>
        </p:spPr>
        <p:txBody>
          <a:bodyPr vert="horz" wrap="square" lIns="0" tIns="11430" rIns="0" bIns="0" rtlCol="0">
            <a:spAutoFit/>
          </a:bodyPr>
          <a:lstStyle/>
          <a:p>
            <a:pPr marL="355600" marR="83185" indent="-342900">
              <a:lnSpc>
                <a:spcPct val="118000"/>
              </a:lnSpc>
              <a:spcBef>
                <a:spcPts val="90"/>
              </a:spcBef>
              <a:buFont typeface="Arial" panose="020B0604020202020204" pitchFamily="34" charset="0"/>
              <a:buChar char="•"/>
            </a:pPr>
            <a:r>
              <a:rPr sz="2500" b="1" dirty="0">
                <a:latin typeface="Trebuchet MS" panose="020B0603020202020204"/>
                <a:cs typeface="Trebuchet MS" panose="020B0603020202020204"/>
              </a:rPr>
              <a:t>Calibration: </a:t>
            </a:r>
            <a:r>
              <a:rPr sz="2500" dirty="0">
                <a:latin typeface="Trebuchet MS" panose="020B0603020202020204"/>
                <a:cs typeface="Trebuchet MS" panose="020B0603020202020204"/>
              </a:rPr>
              <a:t>Each sensor may need to be calibrated to ensure accurate measurements. For example, the DHT11 sensor may need to be calibrated for temperature and humidity, while the MQ-135 sensor may need to be calibrated for different types of gases. Calibration may need to be done periodically to ensure continued accuracy.</a:t>
            </a:r>
          </a:p>
          <a:p>
            <a:pPr marL="12700" marR="83185">
              <a:lnSpc>
                <a:spcPct val="118000"/>
              </a:lnSpc>
              <a:spcBef>
                <a:spcPts val="90"/>
              </a:spcBef>
            </a:pPr>
            <a:endParaRPr sz="2500" dirty="0">
              <a:latin typeface="Trebuchet MS" panose="020B0603020202020204"/>
              <a:cs typeface="Trebuchet MS" panose="020B0603020202020204"/>
            </a:endParaRPr>
          </a:p>
          <a:p>
            <a:pPr marL="355600" marR="83185" indent="-342900">
              <a:lnSpc>
                <a:spcPct val="118000"/>
              </a:lnSpc>
              <a:spcBef>
                <a:spcPts val="90"/>
              </a:spcBef>
              <a:buFont typeface="Arial" panose="020B0604020202020204" pitchFamily="34" charset="0"/>
              <a:buChar char="•"/>
            </a:pPr>
            <a:r>
              <a:rPr sz="2500" b="1" dirty="0">
                <a:latin typeface="Trebuchet MS" panose="020B0603020202020204"/>
                <a:cs typeface="Trebuchet MS" panose="020B0603020202020204"/>
              </a:rPr>
              <a:t>Sensor placement:</a:t>
            </a:r>
            <a:r>
              <a:rPr sz="2500" dirty="0">
                <a:latin typeface="Trebuchet MS" panose="020B0603020202020204"/>
                <a:cs typeface="Trebuchet MS" panose="020B0603020202020204"/>
              </a:rPr>
              <a:t> The placement of each sensor on the helmet may impact the accuracy of the measurements. For example, the DHT11 sensor may need to be placed in a location that is not affected by body heat or moisture from sweat, while the MQ-135 sensor may need to be placed in a location that is exposed to the air.</a:t>
            </a:r>
          </a:p>
          <a:p>
            <a:pPr marL="12700" marR="83185">
              <a:lnSpc>
                <a:spcPct val="118000"/>
              </a:lnSpc>
              <a:spcBef>
                <a:spcPts val="90"/>
              </a:spcBef>
            </a:pPr>
            <a:endParaRPr sz="2500" dirty="0">
              <a:latin typeface="Trebuchet MS" panose="020B0603020202020204"/>
              <a:cs typeface="Trebuchet MS" panose="020B0603020202020204"/>
            </a:endParaRPr>
          </a:p>
          <a:p>
            <a:pPr marL="12700" marR="83185">
              <a:lnSpc>
                <a:spcPct val="118000"/>
              </a:lnSpc>
              <a:spcBef>
                <a:spcPts val="90"/>
              </a:spcBef>
            </a:pPr>
            <a:endParaRPr sz="2500" dirty="0">
              <a:latin typeface="Trebuchet MS" panose="020B0603020202020204"/>
              <a:cs typeface="Trebuchet MS" panose="020B0603020202020204"/>
            </a:endParaRPr>
          </a:p>
        </p:txBody>
      </p:sp>
      <p:sp>
        <p:nvSpPr>
          <p:cNvPr id="10" name="object 10"/>
          <p:cNvSpPr txBox="1">
            <a:spLocks noGrp="1"/>
          </p:cNvSpPr>
          <p:nvPr>
            <p:ph type="title"/>
          </p:nvPr>
        </p:nvSpPr>
        <p:spPr>
          <a:xfrm>
            <a:off x="1016000" y="887480"/>
            <a:ext cx="5791835" cy="2606675"/>
          </a:xfrm>
          <a:prstGeom prst="rect">
            <a:avLst/>
          </a:prstGeom>
        </p:spPr>
        <p:txBody>
          <a:bodyPr vert="horz" wrap="square" lIns="0" tIns="37465" rIns="0" bIns="0" rtlCol="0">
            <a:spAutoFit/>
          </a:bodyPr>
          <a:lstStyle/>
          <a:p>
            <a:pPr marL="12700" marR="5080">
              <a:lnSpc>
                <a:spcPts val="10130"/>
              </a:lnSpc>
              <a:spcBef>
                <a:spcPts val="295"/>
              </a:spcBef>
            </a:pPr>
            <a:r>
              <a:rPr spc="45" dirty="0"/>
              <a:t>I</a:t>
            </a:r>
            <a:r>
              <a:rPr spc="515" dirty="0"/>
              <a:t>ss</a:t>
            </a:r>
            <a:r>
              <a:rPr spc="170" dirty="0"/>
              <a:t>u</a:t>
            </a:r>
            <a:r>
              <a:rPr spc="-60" dirty="0"/>
              <a:t>e</a:t>
            </a:r>
            <a:r>
              <a:rPr spc="605" dirty="0"/>
              <a:t>s</a:t>
            </a:r>
            <a:r>
              <a:rPr spc="-610" dirty="0"/>
              <a:t> </a:t>
            </a:r>
            <a:r>
              <a:rPr spc="-275" dirty="0"/>
              <a:t>t</a:t>
            </a:r>
            <a:r>
              <a:rPr spc="400" dirty="0"/>
              <a:t>o</a:t>
            </a:r>
            <a:r>
              <a:rPr spc="-610" dirty="0"/>
              <a:t> </a:t>
            </a:r>
            <a:r>
              <a:rPr spc="240" dirty="0"/>
              <a:t>b</a:t>
            </a:r>
            <a:r>
              <a:rPr spc="20" dirty="0"/>
              <a:t>e  </a:t>
            </a:r>
            <a:r>
              <a:rPr spc="200" dirty="0"/>
              <a:t>addressed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23714" y="5803479"/>
            <a:ext cx="5564505" cy="4483735"/>
          </a:xfrm>
          <a:custGeom>
            <a:avLst/>
            <a:gdLst/>
            <a:ahLst/>
            <a:cxnLst/>
            <a:rect l="l" t="t" r="r" b="b"/>
            <a:pathLst>
              <a:path w="5564505" h="4483734">
                <a:moveTo>
                  <a:pt x="1846855" y="0"/>
                </a:moveTo>
                <a:lnTo>
                  <a:pt x="5541347" y="0"/>
                </a:lnTo>
                <a:lnTo>
                  <a:pt x="5564284" y="39729"/>
                </a:lnTo>
                <a:lnTo>
                  <a:pt x="5564284" y="4483520"/>
                </a:lnTo>
                <a:lnTo>
                  <a:pt x="741262" y="4483520"/>
                </a:lnTo>
                <a:lnTo>
                  <a:pt x="0" y="3199781"/>
                </a:lnTo>
                <a:lnTo>
                  <a:pt x="0" y="3198885"/>
                </a:lnTo>
                <a:lnTo>
                  <a:pt x="1846855" y="0"/>
                </a:lnTo>
                <a:close/>
              </a:path>
            </a:pathLst>
          </a:custGeom>
          <a:solidFill>
            <a:srgbClr val="004550"/>
          </a:solidFill>
        </p:spPr>
        <p:txBody>
          <a:bodyPr wrap="square" lIns="0" tIns="0" rIns="0" bIns="0" rtlCol="0"/>
          <a:lstStyle/>
          <a:p>
            <a:endParaRPr/>
          </a:p>
        </p:txBody>
      </p:sp>
      <p:sp>
        <p:nvSpPr>
          <p:cNvPr id="3" name="object 3"/>
          <p:cNvSpPr/>
          <p:nvPr/>
        </p:nvSpPr>
        <p:spPr>
          <a:xfrm>
            <a:off x="14388127" y="430607"/>
            <a:ext cx="3900170" cy="4570095"/>
          </a:xfrm>
          <a:custGeom>
            <a:avLst/>
            <a:gdLst/>
            <a:ahLst/>
            <a:cxnLst/>
            <a:rect l="l" t="t" r="r" b="b"/>
            <a:pathLst>
              <a:path w="3900169" h="4570095">
                <a:moveTo>
                  <a:pt x="1319006" y="0"/>
                </a:moveTo>
                <a:lnTo>
                  <a:pt x="3899870" y="0"/>
                </a:lnTo>
                <a:lnTo>
                  <a:pt x="3899870" y="4569862"/>
                </a:lnTo>
                <a:lnTo>
                  <a:pt x="1319191" y="4569862"/>
                </a:lnTo>
                <a:lnTo>
                  <a:pt x="0" y="2285251"/>
                </a:lnTo>
                <a:lnTo>
                  <a:pt x="0" y="2284610"/>
                </a:lnTo>
                <a:lnTo>
                  <a:pt x="1319006" y="0"/>
                </a:lnTo>
                <a:close/>
              </a:path>
            </a:pathLst>
          </a:custGeom>
          <a:solidFill>
            <a:srgbClr val="00A181"/>
          </a:solidFill>
        </p:spPr>
        <p:txBody>
          <a:bodyPr wrap="square" lIns="0" tIns="0" rIns="0" bIns="0" rtlCol="0"/>
          <a:lstStyle/>
          <a:p>
            <a:endParaRPr/>
          </a:p>
        </p:txBody>
      </p:sp>
      <p:sp>
        <p:nvSpPr>
          <p:cNvPr id="12" name="Text Box 11"/>
          <p:cNvSpPr txBox="1"/>
          <p:nvPr/>
        </p:nvSpPr>
        <p:spPr>
          <a:xfrm>
            <a:off x="1609725" y="730885"/>
            <a:ext cx="10838180" cy="8879840"/>
          </a:xfrm>
          <a:prstGeom prst="rect">
            <a:avLst/>
          </a:prstGeom>
          <a:noFill/>
        </p:spPr>
        <p:txBody>
          <a:bodyPr wrap="square" rtlCol="0" anchor="t">
            <a:spAutoFit/>
          </a:bodyPr>
          <a:lstStyle/>
          <a:p>
            <a:pPr marL="355600" marR="83185" indent="-342900">
              <a:lnSpc>
                <a:spcPct val="118000"/>
              </a:lnSpc>
              <a:spcBef>
                <a:spcPts val="90"/>
              </a:spcBef>
              <a:buFont typeface="Arial" panose="020B0604020202020204" pitchFamily="34" charset="0"/>
              <a:buChar char="•"/>
            </a:pPr>
            <a:r>
              <a:rPr sz="2400" b="1" dirty="0">
                <a:latin typeface="Trebuchet MS" panose="020B0603020202020204"/>
                <a:cs typeface="Trebuchet MS" panose="020B0603020202020204"/>
                <a:sym typeface="+mn-ea"/>
              </a:rPr>
              <a:t>Power consumption</a:t>
            </a:r>
            <a:r>
              <a:rPr sz="2400" dirty="0">
                <a:latin typeface="Trebuchet MS" panose="020B0603020202020204"/>
                <a:cs typeface="Trebuchet MS" panose="020B0603020202020204"/>
                <a:sym typeface="+mn-ea"/>
              </a:rPr>
              <a:t>: The sensors may consume a significant amount of power, which could impact the battery life of the helmet. The power consumption of each sensor should be considered when designing the power system for the helmet.</a:t>
            </a:r>
          </a:p>
          <a:p>
            <a:pPr marL="12700" marR="83185">
              <a:lnSpc>
                <a:spcPct val="118000"/>
              </a:lnSpc>
              <a:spcBef>
                <a:spcPts val="90"/>
              </a:spcBef>
            </a:pPr>
            <a:endParaRPr sz="2400" dirty="0">
              <a:latin typeface="Trebuchet MS" panose="020B0603020202020204"/>
              <a:cs typeface="Trebuchet MS" panose="020B0603020202020204"/>
            </a:endParaRPr>
          </a:p>
          <a:p>
            <a:pPr marL="355600" marR="83185" indent="-342900">
              <a:lnSpc>
                <a:spcPct val="118000"/>
              </a:lnSpc>
              <a:spcBef>
                <a:spcPts val="90"/>
              </a:spcBef>
              <a:buFont typeface="Arial" panose="020B0604020202020204" pitchFamily="34" charset="0"/>
              <a:buChar char="•"/>
            </a:pPr>
            <a:r>
              <a:rPr sz="2400" b="1" dirty="0">
                <a:latin typeface="Trebuchet MS" panose="020B0603020202020204"/>
                <a:cs typeface="Trebuchet MS" panose="020B0603020202020204"/>
                <a:sym typeface="+mn-ea"/>
              </a:rPr>
              <a:t>Data transmission: </a:t>
            </a:r>
            <a:r>
              <a:rPr sz="2400" dirty="0">
                <a:latin typeface="Trebuchet MS" panose="020B0603020202020204"/>
                <a:cs typeface="Trebuchet MS" panose="020B0603020202020204"/>
                <a:sym typeface="+mn-ea"/>
              </a:rPr>
              <a:t>The sensors may generate a large amount of data, which may need to be transmitted wirelessly to a central processing unit for analysis. The data transmission method and protocol should be selected carefully to ensure reliable and secure transmission of data.</a:t>
            </a:r>
          </a:p>
          <a:p>
            <a:pPr marL="12700" marR="83185">
              <a:lnSpc>
                <a:spcPct val="118000"/>
              </a:lnSpc>
              <a:spcBef>
                <a:spcPts val="90"/>
              </a:spcBef>
            </a:pPr>
            <a:endParaRPr sz="2400" dirty="0">
              <a:latin typeface="Trebuchet MS" panose="020B0603020202020204"/>
              <a:cs typeface="Trebuchet MS" panose="020B0603020202020204"/>
              <a:sym typeface="+mn-ea"/>
            </a:endParaRPr>
          </a:p>
          <a:p>
            <a:pPr marL="355600" marR="83185" indent="-342900">
              <a:lnSpc>
                <a:spcPct val="118000"/>
              </a:lnSpc>
              <a:spcBef>
                <a:spcPts val="90"/>
              </a:spcBef>
              <a:buFont typeface="Arial" panose="020B0604020202020204" pitchFamily="34" charset="0"/>
              <a:buChar char="•"/>
            </a:pPr>
            <a:r>
              <a:rPr sz="2400" b="1" dirty="0">
                <a:latin typeface="Trebuchet MS" panose="020B0603020202020204"/>
                <a:cs typeface="Trebuchet MS" panose="020B0603020202020204"/>
                <a:sym typeface="+mn-ea"/>
              </a:rPr>
              <a:t>Sensor fusion:</a:t>
            </a:r>
            <a:r>
              <a:rPr sz="2400" dirty="0">
                <a:latin typeface="Trebuchet MS" panose="020B0603020202020204"/>
                <a:cs typeface="Trebuchet MS" panose="020B0603020202020204"/>
                <a:sym typeface="+mn-ea"/>
              </a:rPr>
              <a:t> In order to provide a comprehensive view of the mining environment, the data from multiple sensors may need to be combined or "fused" together. This can be a complex process that requires careful consideration of the sensor data and algorithms used for fusion.</a:t>
            </a:r>
          </a:p>
          <a:p>
            <a:pPr marL="12700" marR="83185">
              <a:lnSpc>
                <a:spcPct val="118000"/>
              </a:lnSpc>
              <a:spcBef>
                <a:spcPts val="90"/>
              </a:spcBef>
            </a:pPr>
            <a:endParaRPr sz="2400" b="1" dirty="0">
              <a:latin typeface="Trebuchet MS" panose="020B0603020202020204"/>
              <a:cs typeface="Trebuchet MS" panose="020B0603020202020204"/>
              <a:sym typeface="+mn-ea"/>
            </a:endParaRPr>
          </a:p>
          <a:p>
            <a:pPr marL="355600" marR="83185" indent="-342900">
              <a:lnSpc>
                <a:spcPct val="118000"/>
              </a:lnSpc>
              <a:spcBef>
                <a:spcPts val="90"/>
              </a:spcBef>
              <a:buFont typeface="Arial" panose="020B0604020202020204" pitchFamily="34" charset="0"/>
              <a:buChar char="•"/>
            </a:pPr>
            <a:r>
              <a:rPr sz="2400" b="1" dirty="0">
                <a:latin typeface="Trebuchet MS" panose="020B0603020202020204"/>
                <a:cs typeface="Trebuchet MS" panose="020B0603020202020204"/>
                <a:sym typeface="+mn-ea"/>
              </a:rPr>
              <a:t>Environmental factors:</a:t>
            </a:r>
            <a:r>
              <a:rPr sz="2400" dirty="0">
                <a:latin typeface="Trebuchet MS" panose="020B0603020202020204"/>
                <a:cs typeface="Trebuchet MS" panose="020B0603020202020204"/>
                <a:sym typeface="+mn-ea"/>
              </a:rPr>
              <a:t> The mining environment can be harsh and may include factors such as dust, moisture, and high temperatures. The sensors should be designed and tested to withstand these environmental factors to ensure accurate and reliable operation.</a:t>
            </a:r>
          </a:p>
          <a:p>
            <a:pPr marL="12700" marR="83185">
              <a:lnSpc>
                <a:spcPct val="118000"/>
              </a:lnSpc>
              <a:spcBef>
                <a:spcPts val="90"/>
              </a:spcBef>
            </a:pPr>
            <a:endParaRPr lang="en-US" sz="2400" dirty="0">
              <a:latin typeface="Trebuchet MS" panose="020B0603020202020204"/>
              <a:cs typeface="Trebuchet MS" panose="020B0603020202020204"/>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object 2"/>
          <p:cNvGrpSpPr/>
          <p:nvPr/>
        </p:nvGrpSpPr>
        <p:grpSpPr>
          <a:xfrm>
            <a:off x="9644664" y="847039"/>
            <a:ext cx="8643620" cy="9440545"/>
            <a:chOff x="9644664" y="847039"/>
            <a:chExt cx="8643620" cy="9440545"/>
          </a:xfrm>
        </p:grpSpPr>
        <p:sp>
          <p:nvSpPr>
            <p:cNvPr id="12" name="object 3"/>
            <p:cNvSpPr/>
            <p:nvPr/>
          </p:nvSpPr>
          <p:spPr>
            <a:xfrm>
              <a:off x="14151769" y="4201140"/>
              <a:ext cx="4136390" cy="6086475"/>
            </a:xfrm>
            <a:custGeom>
              <a:avLst/>
              <a:gdLst/>
              <a:ahLst/>
              <a:cxnLst/>
              <a:rect l="l" t="t" r="r" b="b"/>
              <a:pathLst>
                <a:path w="4136390" h="6086475">
                  <a:moveTo>
                    <a:pt x="4136228" y="6085859"/>
                  </a:moveTo>
                  <a:lnTo>
                    <a:pt x="1756815" y="6085859"/>
                  </a:lnTo>
                  <a:lnTo>
                    <a:pt x="0" y="3042931"/>
                  </a:lnTo>
                  <a:lnTo>
                    <a:pt x="1756815" y="0"/>
                  </a:lnTo>
                  <a:lnTo>
                    <a:pt x="4136228" y="0"/>
                  </a:lnTo>
                  <a:lnTo>
                    <a:pt x="4136228" y="6085859"/>
                  </a:lnTo>
                  <a:close/>
                </a:path>
              </a:pathLst>
            </a:custGeom>
            <a:solidFill>
              <a:srgbClr val="004550"/>
            </a:solidFill>
          </p:spPr>
          <p:txBody>
            <a:bodyPr wrap="square" lIns="0" tIns="0" rIns="0" bIns="0" rtlCol="0"/>
            <a:lstStyle/>
            <a:p>
              <a:endParaRPr dirty="0"/>
            </a:p>
          </p:txBody>
        </p:sp>
        <p:sp>
          <p:nvSpPr>
            <p:cNvPr id="13" name="object 4"/>
            <p:cNvSpPr/>
            <p:nvPr/>
          </p:nvSpPr>
          <p:spPr>
            <a:xfrm>
              <a:off x="9644664" y="847039"/>
              <a:ext cx="4961255" cy="4297045"/>
            </a:xfrm>
            <a:custGeom>
              <a:avLst/>
              <a:gdLst/>
              <a:ahLst/>
              <a:cxnLst/>
              <a:rect l="l" t="t" r="r" b="b"/>
              <a:pathLst>
                <a:path w="4961255" h="4297045">
                  <a:moveTo>
                    <a:pt x="3720978" y="4296462"/>
                  </a:moveTo>
                  <a:lnTo>
                    <a:pt x="1240268" y="4296462"/>
                  </a:lnTo>
                  <a:lnTo>
                    <a:pt x="0" y="2148231"/>
                  </a:lnTo>
                  <a:lnTo>
                    <a:pt x="1240268" y="0"/>
                  </a:lnTo>
                  <a:lnTo>
                    <a:pt x="3720804" y="0"/>
                  </a:lnTo>
                  <a:lnTo>
                    <a:pt x="4961071" y="2147929"/>
                  </a:lnTo>
                  <a:lnTo>
                    <a:pt x="4961071" y="2148533"/>
                  </a:lnTo>
                  <a:lnTo>
                    <a:pt x="3720978" y="4296462"/>
                  </a:lnTo>
                  <a:close/>
                </a:path>
              </a:pathLst>
            </a:custGeom>
            <a:solidFill>
              <a:srgbClr val="00A181"/>
            </a:solidFill>
          </p:spPr>
          <p:txBody>
            <a:bodyPr wrap="square" lIns="0" tIns="0" rIns="0" bIns="0" rtlCol="0"/>
            <a:lstStyle/>
            <a:p>
              <a:endParaRPr dirty="0"/>
            </a:p>
          </p:txBody>
        </p:sp>
        <p:sp>
          <p:nvSpPr>
            <p:cNvPr id="14" name="object 5"/>
            <p:cNvSpPr/>
            <p:nvPr/>
          </p:nvSpPr>
          <p:spPr>
            <a:xfrm>
              <a:off x="10507271" y="4048379"/>
              <a:ext cx="6015990" cy="5210175"/>
            </a:xfrm>
            <a:custGeom>
              <a:avLst/>
              <a:gdLst/>
              <a:ahLst/>
              <a:cxnLst/>
              <a:rect l="l" t="t" r="r" b="b"/>
              <a:pathLst>
                <a:path w="6015990" h="5210175">
                  <a:moveTo>
                    <a:pt x="4512083" y="5209921"/>
                  </a:moveTo>
                  <a:lnTo>
                    <a:pt x="1503957" y="5209921"/>
                  </a:lnTo>
                  <a:lnTo>
                    <a:pt x="0" y="2604960"/>
                  </a:lnTo>
                  <a:lnTo>
                    <a:pt x="1503957" y="0"/>
                  </a:lnTo>
                  <a:lnTo>
                    <a:pt x="4511872" y="0"/>
                  </a:lnTo>
                  <a:lnTo>
                    <a:pt x="6015831" y="2604593"/>
                  </a:lnTo>
                  <a:lnTo>
                    <a:pt x="6015831" y="2605326"/>
                  </a:lnTo>
                  <a:lnTo>
                    <a:pt x="4512083" y="5209921"/>
                  </a:lnTo>
                  <a:close/>
                </a:path>
              </a:pathLst>
            </a:custGeom>
            <a:solidFill>
              <a:srgbClr val="A3E373"/>
            </a:solidFill>
          </p:spPr>
          <p:txBody>
            <a:bodyPr wrap="square" lIns="0" tIns="0" rIns="0" bIns="0" rtlCol="0"/>
            <a:lstStyle/>
            <a:p>
              <a:endParaRPr dirty="0"/>
            </a:p>
          </p:txBody>
        </p:sp>
      </p:grpSp>
      <p:sp>
        <p:nvSpPr>
          <p:cNvPr id="2" name="Title 1"/>
          <p:cNvSpPr>
            <a:spLocks noGrp="1"/>
          </p:cNvSpPr>
          <p:nvPr>
            <p:ph type="title"/>
          </p:nvPr>
        </p:nvSpPr>
        <p:spPr>
          <a:xfrm>
            <a:off x="990600" y="266700"/>
            <a:ext cx="16256000" cy="1320800"/>
          </a:xfrm>
        </p:spPr>
        <p:txBody>
          <a:bodyPr/>
          <a:lstStyle/>
          <a:p>
            <a:r>
              <a:rPr lang="en-US" dirty="0" smtClean="0"/>
              <a:t>Block Diagram </a:t>
            </a:r>
            <a:endParaRPr lang="en-IN" dirty="0"/>
          </a:p>
        </p:txBody>
      </p:sp>
      <p:pic>
        <p:nvPicPr>
          <p:cNvPr id="10" name="Picture 9"/>
          <p:cNvPicPr>
            <a:picLocks noChangeAspect="1"/>
          </p:cNvPicPr>
          <p:nvPr/>
        </p:nvPicPr>
        <p:blipFill>
          <a:blip r:embed="rId2"/>
          <a:stretch>
            <a:fillRect/>
          </a:stretch>
        </p:blipFill>
        <p:spPr>
          <a:xfrm>
            <a:off x="315863" y="1866900"/>
            <a:ext cx="13008070" cy="7238999"/>
          </a:xfrm>
          <a:prstGeom prst="roundRect">
            <a:avLst>
              <a:gd name="adj" fmla="val 4167"/>
            </a:avLst>
          </a:prstGeom>
          <a:solidFill>
            <a:srgbClr val="FFFFFF"/>
          </a:solidFill>
          <a:ln w="76200" cap="sq">
            <a:solidFill>
              <a:srgbClr val="EAEAEA"/>
            </a:solidFill>
            <a:miter lim="800000"/>
          </a:ln>
          <a:effectLst>
            <a:reflection blurRad="12700" stA="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322295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4784090"/>
            <a:ext cx="3679825" cy="4318000"/>
          </a:xfrm>
          <a:custGeom>
            <a:avLst/>
            <a:gdLst/>
            <a:ahLst/>
            <a:cxnLst/>
            <a:rect l="l" t="t" r="r" b="b"/>
            <a:pathLst>
              <a:path w="3679825" h="4318000">
                <a:moveTo>
                  <a:pt x="0" y="0"/>
                </a:moveTo>
                <a:lnTo>
                  <a:pt x="2433036" y="0"/>
                </a:lnTo>
                <a:lnTo>
                  <a:pt x="3679357" y="2158716"/>
                </a:lnTo>
                <a:lnTo>
                  <a:pt x="2433036" y="4317432"/>
                </a:lnTo>
                <a:lnTo>
                  <a:pt x="0" y="4317432"/>
                </a:lnTo>
                <a:lnTo>
                  <a:pt x="0" y="0"/>
                </a:lnTo>
                <a:close/>
              </a:path>
            </a:pathLst>
          </a:custGeom>
          <a:solidFill>
            <a:srgbClr val="004550"/>
          </a:solidFill>
        </p:spPr>
        <p:txBody>
          <a:bodyPr wrap="square" lIns="0" tIns="0" rIns="0" bIns="0" rtlCol="0"/>
          <a:lstStyle/>
          <a:p>
            <a:endParaRPr/>
          </a:p>
        </p:txBody>
      </p:sp>
      <p:sp>
        <p:nvSpPr>
          <p:cNvPr id="7" name="object 7"/>
          <p:cNvSpPr txBox="1"/>
          <p:nvPr/>
        </p:nvSpPr>
        <p:spPr>
          <a:xfrm>
            <a:off x="5346700" y="419100"/>
            <a:ext cx="12280900" cy="8694420"/>
          </a:xfrm>
          <a:prstGeom prst="rect">
            <a:avLst/>
          </a:prstGeom>
        </p:spPr>
        <p:txBody>
          <a:bodyPr vert="horz" wrap="square" lIns="0" tIns="15240" rIns="0" bIns="0" rtlCol="0">
            <a:spAutoFit/>
          </a:bodyPr>
          <a:lstStyle/>
          <a:p>
            <a:pPr marL="12700" marR="5080">
              <a:lnSpc>
                <a:spcPct val="100000"/>
              </a:lnSpc>
              <a:spcBef>
                <a:spcPts val="120"/>
              </a:spcBef>
            </a:pPr>
            <a:r>
              <a:rPr sz="2800" b="1" dirty="0">
                <a:latin typeface="Trebuchet MS" panose="020B0603020202020204"/>
                <a:cs typeface="Trebuchet MS" panose="020B0603020202020204"/>
              </a:rPr>
              <a:t>DHT11 temperature and humidity sensor module: </a:t>
            </a:r>
            <a:r>
              <a:rPr sz="2800" dirty="0">
                <a:latin typeface="Trebuchet MS" panose="020B0603020202020204"/>
                <a:cs typeface="Trebuchet MS" panose="020B0603020202020204"/>
              </a:rPr>
              <a:t>This is a small module that can measure temperature and humidity. It consists of a temperature sensor, a humidity sensor, and a microcontroller that processes the data and provides a digital output. The module is commonly used in applications where temperature and humidity need to be monitored, such as in climate control systems, greenhouses, and weather stations.</a:t>
            </a:r>
          </a:p>
          <a:p>
            <a:pPr marL="12700" marR="5080">
              <a:lnSpc>
                <a:spcPct val="100000"/>
              </a:lnSpc>
              <a:spcBef>
                <a:spcPts val="120"/>
              </a:spcBef>
            </a:pPr>
            <a:endParaRPr sz="2800" dirty="0">
              <a:latin typeface="Trebuchet MS" panose="020B0603020202020204"/>
              <a:cs typeface="Trebuchet MS" panose="020B0603020202020204"/>
            </a:endParaRPr>
          </a:p>
          <a:p>
            <a:pPr marL="12700" marR="5080">
              <a:lnSpc>
                <a:spcPct val="100000"/>
              </a:lnSpc>
              <a:spcBef>
                <a:spcPts val="120"/>
              </a:spcBef>
            </a:pPr>
            <a:r>
              <a:rPr sz="2800" b="1" dirty="0" err="1">
                <a:latin typeface="Trebuchet MS" panose="020B0603020202020204"/>
                <a:cs typeface="Trebuchet MS" panose="020B0603020202020204"/>
              </a:rPr>
              <a:t>OLatus</a:t>
            </a:r>
            <a:r>
              <a:rPr sz="2800" b="1" dirty="0">
                <a:latin typeface="Trebuchet MS" panose="020B0603020202020204"/>
                <a:cs typeface="Trebuchet MS" panose="020B0603020202020204"/>
              </a:rPr>
              <a:t> OL-RPI-CAMERA-5MP Raspberry Pi 3 Camera Module:</a:t>
            </a:r>
            <a:r>
              <a:rPr sz="2800" dirty="0">
                <a:latin typeface="Trebuchet MS" panose="020B0603020202020204"/>
                <a:cs typeface="Trebuchet MS" panose="020B0603020202020204"/>
              </a:rPr>
              <a:t> This is a camera module designed for use with the Raspberry Pi 3 computer. It features a 5 megapixel camera sensor and is capable of capturing high quality images and video. The module connects to the Raspberry Pi via a ribbon cable and can be controlled using software libraries provided by the Raspberry Pi community.</a:t>
            </a:r>
          </a:p>
          <a:p>
            <a:pPr marL="12700" marR="5080">
              <a:lnSpc>
                <a:spcPct val="100000"/>
              </a:lnSpc>
              <a:spcBef>
                <a:spcPts val="120"/>
              </a:spcBef>
            </a:pPr>
            <a:endParaRPr sz="2800" dirty="0">
              <a:latin typeface="Trebuchet MS" panose="020B0603020202020204"/>
              <a:cs typeface="Trebuchet MS" panose="020B0603020202020204"/>
            </a:endParaRPr>
          </a:p>
          <a:p>
            <a:pPr marL="12700" marR="5080">
              <a:lnSpc>
                <a:spcPct val="100000"/>
              </a:lnSpc>
              <a:spcBef>
                <a:spcPts val="120"/>
              </a:spcBef>
            </a:pPr>
            <a:r>
              <a:rPr sz="2800" b="1" dirty="0">
                <a:latin typeface="Trebuchet MS" panose="020B0603020202020204"/>
                <a:cs typeface="Trebuchet MS" panose="020B0603020202020204"/>
              </a:rPr>
              <a:t>MQ-135 Air Quality Gas Sensor Module:</a:t>
            </a:r>
            <a:r>
              <a:rPr sz="2800" dirty="0">
                <a:latin typeface="Trebuchet MS" panose="020B0603020202020204"/>
                <a:cs typeface="Trebuchet MS" panose="020B0603020202020204"/>
              </a:rPr>
              <a:t> This is a module that can detect various gases in the air, including carbon monoxide, ammonia, and nitrogen oxides. It consists of a gas sensor, an amplifier, and a microcontroller that processes the data and provides a digital output. The module is commonly used in applications where air quality needs to be monitored, such as in indoor environments and factories.</a:t>
            </a:r>
          </a:p>
        </p:txBody>
      </p:sp>
      <p:sp>
        <p:nvSpPr>
          <p:cNvPr id="10" name="Text Box 9"/>
          <p:cNvSpPr txBox="1"/>
          <p:nvPr/>
        </p:nvSpPr>
        <p:spPr>
          <a:xfrm>
            <a:off x="457200" y="800100"/>
            <a:ext cx="5353050" cy="2306955"/>
          </a:xfrm>
          <a:prstGeom prst="rect">
            <a:avLst/>
          </a:prstGeom>
          <a:noFill/>
        </p:spPr>
        <p:txBody>
          <a:bodyPr wrap="square" rtlCol="0" anchor="t">
            <a:spAutoFit/>
          </a:bodyPr>
          <a:lstStyle/>
          <a:p>
            <a:r>
              <a:rPr lang="en-US" sz="7200"/>
              <a:t>Module Description</a:t>
            </a:r>
          </a:p>
        </p:txBody>
      </p:sp>
      <p:sp>
        <p:nvSpPr>
          <p:cNvPr id="9" name="object 5"/>
          <p:cNvSpPr/>
          <p:nvPr/>
        </p:nvSpPr>
        <p:spPr>
          <a:xfrm>
            <a:off x="1676212" y="6438774"/>
            <a:ext cx="3480435" cy="2818765"/>
          </a:xfrm>
          <a:custGeom>
            <a:avLst/>
            <a:gdLst/>
            <a:ahLst/>
            <a:cxnLst/>
            <a:rect l="l" t="t" r="r" b="b"/>
            <a:pathLst>
              <a:path w="3480434" h="2818765">
                <a:moveTo>
                  <a:pt x="869924" y="0"/>
                </a:moveTo>
                <a:lnTo>
                  <a:pt x="2610139" y="0"/>
                </a:lnTo>
                <a:lnTo>
                  <a:pt x="3480063" y="1506770"/>
                </a:lnTo>
                <a:lnTo>
                  <a:pt x="3480063" y="1507192"/>
                </a:lnTo>
                <a:lnTo>
                  <a:pt x="2723129" y="2818255"/>
                </a:lnTo>
                <a:lnTo>
                  <a:pt x="757040" y="2818255"/>
                </a:lnTo>
                <a:lnTo>
                  <a:pt x="0" y="1507192"/>
                </a:lnTo>
                <a:lnTo>
                  <a:pt x="0" y="1506770"/>
                </a:lnTo>
                <a:lnTo>
                  <a:pt x="869924" y="0"/>
                </a:lnTo>
                <a:close/>
              </a:path>
            </a:pathLst>
          </a:custGeom>
          <a:solidFill>
            <a:srgbClr val="A3E373"/>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half" idx="2"/>
          </p:nvPr>
        </p:nvSpPr>
        <p:spPr/>
        <p:txBody>
          <a:bodyPr/>
          <a:lstStyle/>
          <a:p>
            <a:endParaRPr lang="en-IN" dirty="0"/>
          </a:p>
        </p:txBody>
      </p:sp>
      <p:sp>
        <p:nvSpPr>
          <p:cNvPr id="4" name="Content Placeholder 3"/>
          <p:cNvSpPr>
            <a:spLocks noGrp="1"/>
          </p:cNvSpPr>
          <p:nvPr>
            <p:ph sz="half" idx="3"/>
          </p:nvPr>
        </p:nvSpPr>
        <p:spPr/>
        <p:txBody>
          <a:bodyPr/>
          <a:lstStyle/>
          <a:p>
            <a:endParaRPr lang="en-IN" dirty="0"/>
          </a:p>
        </p:txBody>
      </p:sp>
    </p:spTree>
    <p:extLst>
      <p:ext uri="{BB962C8B-B14F-4D97-AF65-F5344CB8AC3E}">
        <p14:creationId xmlns:p14="http://schemas.microsoft.com/office/powerpoint/2010/main" val="2423948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1254</Words>
  <Application>Microsoft Office PowerPoint</Application>
  <PresentationFormat>Custom</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Trebuchet MS</vt:lpstr>
      <vt:lpstr>Office Theme</vt:lpstr>
      <vt:lpstr>Intelli - Helmet A Smart Helmet for a Safer and More Efficient  Workplace in the mining industry</vt:lpstr>
      <vt:lpstr>Objective</vt:lpstr>
      <vt:lpstr>Literature  review</vt:lpstr>
      <vt:lpstr>PowerPoint Presentation</vt:lpstr>
      <vt:lpstr>Issues to be  addressed</vt:lpstr>
      <vt:lpstr>PowerPoint Presentation</vt:lpstr>
      <vt:lpstr>Block Diagram </vt:lpstr>
      <vt:lpstr>PowerPoint Presentation</vt:lpstr>
      <vt:lpstr>PowerPoint Presentation</vt:lpstr>
      <vt:lpstr>Methodology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 - Helmet_x000d_A Smart Helmet for a Safer and More Efficient  Workplace in the mining industry</dc:title>
  <dc:creator>MATHAN KUMAR M</dc:creator>
  <cp:keywords>DAFWqDa9wPQ,BAE8dFJIoEU</cp:keywords>
  <cp:lastModifiedBy>ASUS</cp:lastModifiedBy>
  <cp:revision>9</cp:revision>
  <dcterms:created xsi:type="dcterms:W3CDTF">2023-02-23T07:18:58Z</dcterms:created>
  <dcterms:modified xsi:type="dcterms:W3CDTF">2023-04-05T07:13:02Z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2023-01-04T05:30:00Z</vt:filetime>
  </property>
  <property fmtid="{D5CDD505-2E9C-101B-9397-08002B2CF9AE}" pid="3" name="Creator">
    <vt:lpwstr>Canva</vt:lpwstr>
  </property>
  <property fmtid="{D5CDD505-2E9C-101B-9397-08002B2CF9AE}" pid="4" name="LastSaved">
    <vt:filetime>2023-01-04T05:30:00Z</vt:filetime>
  </property>
  <property fmtid="{D5CDD505-2E9C-101B-9397-08002B2CF9AE}" pid="5" name="ICV">
    <vt:lpwstr>F2127CC40764420FB5DFB115536D4B2F</vt:lpwstr>
  </property>
  <property fmtid="{D5CDD505-2E9C-101B-9397-08002B2CF9AE}" pid="6" name="KSOProductBuildVer">
    <vt:lpwstr>1033-11.2.0.11388</vt:lpwstr>
  </property>
</Properties>
</file>