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6" r:id="rId5"/>
    <p:sldId id="268" r:id="rId6"/>
    <p:sldId id="269" r:id="rId7"/>
    <p:sldId id="259" r:id="rId8"/>
    <p:sldId id="260" r:id="rId9"/>
    <p:sldId id="261" r:id="rId10"/>
    <p:sldId id="262" r:id="rId11"/>
    <p:sldId id="263" r:id="rId12"/>
    <p:sldId id="264" r:id="rId13"/>
    <p:sldId id="265" r:id="rId14"/>
    <p:sldId id="267"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 PRASAD REDDY SATHI" initials="DPRS" lastIdx="1" clrIdx="0">
    <p:extLst>
      <p:ext uri="{19B8F6BF-5375-455C-9EA6-DF929625EA0E}">
        <p15:presenceInfo xmlns:p15="http://schemas.microsoft.com/office/powerpoint/2012/main" userId="aa31cc59a68d5b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868"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A94BDC1-B320-48E3-AF46-EA7ACD7DD688}" type="datetimeFigureOut">
              <a:rPr lang="en-IN" smtClean="0"/>
              <a:t>19-06-2024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ADB970D-D821-4C87-B3A2-8E5FA0FF3760}" type="slidenum">
              <a:rPr lang="en-IN" smtClean="0"/>
              <a:t>‹#›</a:t>
            </a:fld>
            <a:endParaRPr lang="en-IN"/>
          </a:p>
        </p:txBody>
      </p:sp>
    </p:spTree>
    <p:extLst>
      <p:ext uri="{BB962C8B-B14F-4D97-AF65-F5344CB8AC3E}">
        <p14:creationId xmlns:p14="http://schemas.microsoft.com/office/powerpoint/2010/main" val="93838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ADB970D-D821-4C87-B3A2-8E5FA0FF3760}" type="slidenum">
              <a:rPr lang="en-IN" smtClean="0"/>
              <a:t>6</a:t>
            </a:fld>
            <a:endParaRPr lang="en-IN"/>
          </a:p>
        </p:txBody>
      </p:sp>
    </p:spTree>
    <p:extLst>
      <p:ext uri="{BB962C8B-B14F-4D97-AF65-F5344CB8AC3E}">
        <p14:creationId xmlns:p14="http://schemas.microsoft.com/office/powerpoint/2010/main" val="235454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THIVIJAYKUMARREDDY/sathivijaykumarreddy_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052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939026" cy="509114"/>
          </a:xfrm>
          <a:prstGeom prst="rect">
            <a:avLst/>
          </a:prstGeom>
        </p:spPr>
        <p:txBody>
          <a:bodyPr vert="horz" wrap="square" lIns="0" tIns="16510" rIns="0" bIns="0" rtlCol="0">
            <a:spAutoFit/>
          </a:bodyPr>
          <a:lstStyle/>
          <a:p>
            <a:pPr marL="631825">
              <a:lnSpc>
                <a:spcPct val="100000"/>
              </a:lnSpc>
              <a:spcBef>
                <a:spcPts val="130"/>
              </a:spcBef>
            </a:pPr>
            <a:r>
              <a:rPr lang="en-GB" spc="15"/>
              <a:t>          SATHI VIJAY KUMAR REDDY</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676400" cy="2257425"/>
          </a:xfrm>
          <a:prstGeom prst="rect">
            <a:avLst/>
          </a:prstGeom>
        </p:spPr>
      </p:pic>
      <p:sp>
        <p:nvSpPr>
          <p:cNvPr id="3" name="object 3"/>
          <p:cNvSpPr/>
          <p:nvPr/>
        </p:nvSpPr>
        <p:spPr>
          <a:xfrm>
            <a:off x="9706927" y="53299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64127"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525952" y="59096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endParaRPr sz="3200"/>
          </a:p>
        </p:txBody>
      </p:sp>
      <p:sp>
        <p:nvSpPr>
          <p:cNvPr id="11" name="Text Placeholder 10">
            <a:extLst>
              <a:ext uri="{FF2B5EF4-FFF2-40B4-BE49-F238E27FC236}">
                <a16:creationId xmlns:a16="http://schemas.microsoft.com/office/drawing/2014/main" id="{2AED9398-DBF0-4A72-BF54-F5EA72026F93}"/>
              </a:ext>
            </a:extLst>
          </p:cNvPr>
          <p:cNvSpPr>
            <a:spLocks noGrp="1"/>
          </p:cNvSpPr>
          <p:nvPr>
            <p:ph type="body" idx="1"/>
          </p:nvPr>
        </p:nvSpPr>
        <p:spPr>
          <a:xfrm>
            <a:off x="1828799" y="1577339"/>
            <a:ext cx="7878127" cy="4524315"/>
          </a:xfrm>
        </p:spPr>
        <p:txBody>
          <a:bodyPr/>
          <a:lstStyle/>
          <a:p>
            <a:pPr algn="just"/>
            <a:r>
              <a:rPr lang="en-IN" sz="1900" b="1">
                <a:latin typeface="Times New Roman" panose="02020603050405020304" pitchFamily="18" charset="0"/>
                <a:cs typeface="Times New Roman" panose="02020603050405020304" pitchFamily="18" charset="0"/>
              </a:rPr>
              <a:t>Real-time Keylogger Detection: </a:t>
            </a:r>
            <a:r>
              <a:rPr lang="en-IN" sz="1900">
                <a:latin typeface="Times New Roman" panose="02020603050405020304" pitchFamily="18" charset="0"/>
                <a:cs typeface="Times New Roman" panose="02020603050405020304" pitchFamily="18" charset="0"/>
              </a:rPr>
              <a:t>Advanced algorithms to detect keylogger behaviour in real time.</a:t>
            </a:r>
          </a:p>
          <a:p>
            <a:pPr algn="just"/>
            <a:r>
              <a:rPr lang="en-IN" sz="1900" b="1">
                <a:latin typeface="Times New Roman" panose="02020603050405020304" pitchFamily="18" charset="0"/>
                <a:cs typeface="Times New Roman" panose="02020603050405020304" pitchFamily="18" charset="0"/>
              </a:rPr>
              <a:t>Keylogger Removal Tools: </a:t>
            </a:r>
            <a:r>
              <a:rPr lang="en-IN" sz="1900">
                <a:latin typeface="Times New Roman" panose="02020603050405020304" pitchFamily="18" charset="0"/>
                <a:cs typeface="Times New Roman" panose="02020603050405020304" pitchFamily="18" charset="0"/>
              </a:rPr>
              <a:t>Software to safely remove detected keyloggers from systems.</a:t>
            </a:r>
          </a:p>
          <a:p>
            <a:pPr algn="just"/>
            <a:r>
              <a:rPr lang="en-IN" sz="1900" b="1">
                <a:latin typeface="Times New Roman" panose="02020603050405020304" pitchFamily="18" charset="0"/>
                <a:cs typeface="Times New Roman" panose="02020603050405020304" pitchFamily="18" charset="0"/>
              </a:rPr>
              <a:t>User Education and Training: </a:t>
            </a:r>
            <a:r>
              <a:rPr lang="en-IN" sz="1900">
                <a:latin typeface="Times New Roman" panose="02020603050405020304" pitchFamily="18" charset="0"/>
                <a:cs typeface="Times New Roman" panose="02020603050405020304" pitchFamily="18" charset="0"/>
              </a:rPr>
              <a:t>Resources and training programs to inform users about keylogger threats and prevention techniques .</a:t>
            </a:r>
          </a:p>
          <a:p>
            <a:pPr algn="just"/>
            <a:r>
              <a:rPr lang="en-IN" sz="1900" b="1">
                <a:latin typeface="Times New Roman" panose="02020603050405020304" pitchFamily="18" charset="0"/>
                <a:cs typeface="Times New Roman" panose="02020603050405020304" pitchFamily="18" charset="0"/>
              </a:rPr>
              <a:t>System Hardening Practices: </a:t>
            </a:r>
            <a:r>
              <a:rPr lang="en-IN" sz="1900">
                <a:latin typeface="Times New Roman" panose="02020603050405020304" pitchFamily="18" charset="0"/>
                <a:cs typeface="Times New Roman" panose="02020603050405020304" pitchFamily="18" charset="0"/>
              </a:rPr>
              <a:t>Guidelines for securing systems against keylogger installation.</a:t>
            </a:r>
          </a:p>
          <a:p>
            <a:pPr marL="36900" indent="0" algn="just">
              <a:buNone/>
            </a:pPr>
            <a:endParaRPr lang="en-US" sz="1900" b="1">
              <a:latin typeface="Times New Roman" panose="02020603050405020304" pitchFamily="18" charset="0"/>
              <a:cs typeface="Times New Roman" panose="02020603050405020304" pitchFamily="18" charset="0"/>
            </a:endParaRPr>
          </a:p>
          <a:p>
            <a:pPr marL="36900" indent="0" algn="just">
              <a:buNone/>
            </a:pPr>
            <a:r>
              <a:rPr lang="en-US" sz="1900" b="1">
                <a:latin typeface="Times New Roman" panose="02020603050405020304" pitchFamily="18" charset="0"/>
                <a:cs typeface="Times New Roman" panose="02020603050405020304" pitchFamily="18" charset="0"/>
              </a:rPr>
              <a:t>Value Proposition:</a:t>
            </a:r>
          </a:p>
          <a:p>
            <a:pPr algn="just"/>
            <a:r>
              <a:rPr lang="en-US" sz="1900" b="1">
                <a:latin typeface="Times New Roman" panose="02020603050405020304" pitchFamily="18" charset="0"/>
                <a:cs typeface="Times New Roman" panose="02020603050405020304" pitchFamily="18" charset="0"/>
              </a:rPr>
              <a:t>Comprehensive Protection: </a:t>
            </a:r>
            <a:r>
              <a:rPr lang="en-US" sz="1900">
                <a:latin typeface="Times New Roman" panose="02020603050405020304" pitchFamily="18" charset="0"/>
                <a:cs typeface="Times New Roman" panose="02020603050405020304" pitchFamily="18" charset="0"/>
              </a:rPr>
              <a:t>Multi-layered security approach covering detection, removal, and prevention.</a:t>
            </a:r>
          </a:p>
          <a:p>
            <a:pPr algn="just"/>
            <a:r>
              <a:rPr lang="en-US" sz="1900" b="1">
                <a:latin typeface="Times New Roman" panose="02020603050405020304" pitchFamily="18" charset="0"/>
                <a:cs typeface="Times New Roman" panose="02020603050405020304" pitchFamily="18" charset="0"/>
              </a:rPr>
              <a:t>Ease of Use: </a:t>
            </a:r>
            <a:r>
              <a:rPr lang="en-US" sz="1900">
                <a:latin typeface="Times New Roman" panose="02020603050405020304" pitchFamily="18" charset="0"/>
                <a:cs typeface="Times New Roman" panose="02020603050405020304" pitchFamily="18" charset="0"/>
              </a:rPr>
              <a:t>User-friendly tools and resources accessible to non-technical users.</a:t>
            </a:r>
          </a:p>
          <a:p>
            <a:pPr algn="just"/>
            <a:r>
              <a:rPr lang="en-US" sz="1900" b="1">
                <a:latin typeface="Times New Roman" panose="02020603050405020304" pitchFamily="18" charset="0"/>
                <a:cs typeface="Times New Roman" panose="02020603050405020304" pitchFamily="18" charset="0"/>
              </a:rPr>
              <a:t>Proactive Security: </a:t>
            </a:r>
            <a:r>
              <a:rPr lang="en-US" sz="1900">
                <a:latin typeface="Times New Roman" panose="02020603050405020304" pitchFamily="18" charset="0"/>
                <a:cs typeface="Times New Roman" panose="02020603050405020304" pitchFamily="18" charset="0"/>
              </a:rPr>
              <a:t>Focus on both reactive measures (detection and removal) and proactive measures (prevention and education).</a:t>
            </a:r>
            <a:endParaRPr lang="en-IN" sz="19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4373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40996" y="13331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05393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01200" y="3245632"/>
            <a:ext cx="2466975" cy="3419475"/>
          </a:xfrm>
          <a:prstGeom prst="rect">
            <a:avLst/>
          </a:prstGeom>
        </p:spPr>
      </p:pic>
      <p:sp>
        <p:nvSpPr>
          <p:cNvPr id="7" name="object 7"/>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5"/>
              <a:t>THE</a:t>
            </a:r>
            <a:r>
              <a:rPr sz="3200" spc="2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a:p>
        </p:txBody>
      </p:sp>
      <p:sp>
        <p:nvSpPr>
          <p:cNvPr id="9" name="Text Placeholder 8">
            <a:extLst>
              <a:ext uri="{FF2B5EF4-FFF2-40B4-BE49-F238E27FC236}">
                <a16:creationId xmlns:a16="http://schemas.microsoft.com/office/drawing/2014/main" id="{DB2EEF13-ADF4-4296-BFB2-51A553A4C8D7}"/>
              </a:ext>
            </a:extLst>
          </p:cNvPr>
          <p:cNvSpPr>
            <a:spLocks noGrp="1"/>
          </p:cNvSpPr>
          <p:nvPr>
            <p:ph type="body" idx="1"/>
          </p:nvPr>
        </p:nvSpPr>
        <p:spPr>
          <a:xfrm>
            <a:off x="609600" y="1333119"/>
            <a:ext cx="8839200" cy="5847755"/>
          </a:xfrm>
        </p:spPr>
        <p:txBody>
          <a:bodyPr/>
          <a:lstStyle/>
          <a:p>
            <a:r>
              <a:rPr lang="en-US" sz="1900" b="1">
                <a:latin typeface="Times New Roman" panose="02020603050405020304" charset="0"/>
                <a:cs typeface="Times New Roman" panose="02020603050405020304" charset="0"/>
              </a:rPr>
              <a:t>1</a:t>
            </a:r>
            <a:r>
              <a:rPr lang="en-US" sz="1900" b="1">
                <a:latin typeface="Times New Roman" panose="02020603050405020304" pitchFamily="18" charset="0"/>
                <a:cs typeface="Times New Roman" panose="02020603050405020304" pitchFamily="18" charset="0"/>
              </a:rPr>
              <a:t>. User-Friendly Interface with Detailed Analytics:</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WOW:</a:t>
            </a:r>
            <a:r>
              <a:rPr lang="en-US" sz="1900">
                <a:latin typeface="Times New Roman" panose="02020603050405020304" pitchFamily="18" charset="0"/>
                <a:cs typeface="Times New Roman" panose="02020603050405020304" pitchFamily="18" charset="0"/>
              </a:rPr>
              <a:t> A sleek, intuitive dashboard that not only alerts users to threats but also educates them on potential vulnerabilities and how to avoid them.</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Value:</a:t>
            </a:r>
            <a:r>
              <a:rPr lang="en-US" sz="1900">
                <a:latin typeface="Times New Roman" panose="02020603050405020304" pitchFamily="18" charset="0"/>
                <a:cs typeface="Times New Roman" panose="02020603050405020304" pitchFamily="18" charset="0"/>
              </a:rPr>
              <a:t> Empowers users with knowledge and control, making security accessible and comprehensible even for non-technical individuals.</a:t>
            </a:r>
          </a:p>
          <a:p>
            <a:pPr lvl="1">
              <a:buFont typeface="Arial" panose="020B0604020202020204" pitchFamily="34" charset="0"/>
              <a:buChar char="•"/>
            </a:pP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2. Multi-Layered Encryption Protocols:</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WOW:</a:t>
            </a:r>
            <a:r>
              <a:rPr lang="en-US" sz="1900">
                <a:latin typeface="Times New Roman" panose="02020603050405020304" pitchFamily="18" charset="0"/>
                <a:cs typeface="Times New Roman" panose="02020603050405020304" pitchFamily="18" charset="0"/>
              </a:rPr>
              <a:t> Implement advanced encryption techniques like homomorphic encryption and attribute-based encryption to protect sensitive data even if intercepted by keyloggers.</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Value:</a:t>
            </a:r>
            <a:r>
              <a:rPr lang="en-US" sz="1900">
                <a:latin typeface="Times New Roman" panose="02020603050405020304" pitchFamily="18" charset="0"/>
                <a:cs typeface="Times New Roman" panose="02020603050405020304" pitchFamily="18" charset="0"/>
              </a:rPr>
              <a:t> Ensures data remains secure under multiple scenarios, significantly reducing the risk of data breaches.</a:t>
            </a:r>
          </a:p>
          <a:p>
            <a:pPr lvl="1">
              <a:buFont typeface="Arial" panose="020B0604020202020204" pitchFamily="34" charset="0"/>
              <a:buChar char="•"/>
            </a:pPr>
            <a:endParaRPr lang="en-US" sz="1900">
              <a:latin typeface="Times New Roman" panose="02020603050405020304" pitchFamily="18"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3. Cross-Platform Compatibility:</a:t>
            </a:r>
            <a:endParaRPr lang="en-US" sz="19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WOW:</a:t>
            </a:r>
            <a:r>
              <a:rPr lang="en-US" sz="1900">
                <a:latin typeface="Times New Roman" panose="02020603050405020304" pitchFamily="18" charset="0"/>
                <a:cs typeface="Times New Roman" panose="02020603050405020304" pitchFamily="18" charset="0"/>
              </a:rPr>
              <a:t> Ensure the solution is compatible across various operating systems and devices, providing seamless protection in diverse IT environments.</a:t>
            </a:r>
          </a:p>
          <a:p>
            <a:pPr lvl="1">
              <a:buFont typeface="Arial" panose="020B0604020202020204" pitchFamily="34" charset="0"/>
              <a:buChar char="•"/>
            </a:pPr>
            <a:r>
              <a:rPr lang="en-US" sz="1900" b="1">
                <a:latin typeface="Times New Roman" panose="02020603050405020304" pitchFamily="18" charset="0"/>
                <a:cs typeface="Times New Roman" panose="02020603050405020304" pitchFamily="18" charset="0"/>
              </a:rPr>
              <a:t>Value:</a:t>
            </a:r>
            <a:r>
              <a:rPr lang="en-US" sz="1900">
                <a:latin typeface="Times New Roman" panose="02020603050405020304" pitchFamily="18" charset="0"/>
                <a:cs typeface="Times New Roman" panose="02020603050405020304" pitchFamily="18" charset="0"/>
              </a:rPr>
              <a:t> Offers flexible and consistent security, catering to a wide range of users and organizational setups.</a:t>
            </a:r>
          </a:p>
          <a:p>
            <a:pPr algn="just"/>
            <a:endParaRPr lang="en-US" sz="1900" b="1">
              <a:latin typeface="Times New Roman" panose="02020603050405020304" charset="0"/>
              <a:cs typeface="Times New Roman" panose="02020603050405020304" charset="0"/>
            </a:endParaRPr>
          </a:p>
          <a:p>
            <a:endParaRPr lang="en-IN" sz="190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78105" y="51775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7810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4" name="Title 13">
            <a:extLst>
              <a:ext uri="{FF2B5EF4-FFF2-40B4-BE49-F238E27FC236}">
                <a16:creationId xmlns:a16="http://schemas.microsoft.com/office/drawing/2014/main" id="{D06DCA09-39F4-4967-AD42-8B7F6430AE4C}"/>
              </a:ext>
            </a:extLst>
          </p:cNvPr>
          <p:cNvSpPr>
            <a:spLocks noGrp="1"/>
          </p:cNvSpPr>
          <p:nvPr>
            <p:ph type="title"/>
          </p:nvPr>
        </p:nvSpPr>
        <p:spPr>
          <a:xfrm>
            <a:off x="755332" y="385445"/>
            <a:ext cx="10681335" cy="722994"/>
          </a:xfrm>
        </p:spPr>
        <p:txBody>
          <a:bodyPr/>
          <a:lstStyle/>
          <a:p>
            <a:r>
              <a:rPr lang="en-IN" sz="3200" spc="15"/>
              <a:t>M</a:t>
            </a:r>
            <a:r>
              <a:rPr lang="en-IN" sz="3200"/>
              <a:t>O</a:t>
            </a:r>
            <a:r>
              <a:rPr lang="en-IN" sz="3200" spc="-15"/>
              <a:t>D</a:t>
            </a:r>
            <a:r>
              <a:rPr lang="en-IN" sz="3200" spc="-35"/>
              <a:t>E</a:t>
            </a:r>
            <a:r>
              <a:rPr lang="en-IN" sz="3200" spc="-30"/>
              <a:t>LL</a:t>
            </a:r>
            <a:r>
              <a:rPr lang="en-IN" sz="3200" spc="-5"/>
              <a:t>I</a:t>
            </a:r>
            <a:r>
              <a:rPr lang="en-IN" sz="3200" spc="30"/>
              <a:t>N</a:t>
            </a:r>
            <a:r>
              <a:rPr lang="en-IN" sz="3200" spc="5"/>
              <a:t>G</a:t>
            </a:r>
            <a:br>
              <a:rPr lang="en-IN" sz="3200"/>
            </a:br>
            <a:endParaRPr lang="en-IN" sz="3200"/>
          </a:p>
        </p:txBody>
      </p:sp>
      <p:sp>
        <p:nvSpPr>
          <p:cNvPr id="15" name="Text Placeholder 14">
            <a:extLst>
              <a:ext uri="{FF2B5EF4-FFF2-40B4-BE49-F238E27FC236}">
                <a16:creationId xmlns:a16="http://schemas.microsoft.com/office/drawing/2014/main" id="{50AF8E08-617C-46A3-87C1-1CA257B42909}"/>
              </a:ext>
            </a:extLst>
          </p:cNvPr>
          <p:cNvSpPr>
            <a:spLocks noGrp="1"/>
          </p:cNvSpPr>
          <p:nvPr>
            <p:ph type="body" idx="1"/>
          </p:nvPr>
        </p:nvSpPr>
        <p:spPr>
          <a:xfrm>
            <a:off x="533400" y="1295400"/>
            <a:ext cx="9220200" cy="6432530"/>
          </a:xfrm>
        </p:spPr>
        <p:txBody>
          <a:bodyPr/>
          <a:lstStyle/>
          <a:p>
            <a:pPr lvl="0" algn="just" rtl="0" eaLnBrk="0" fontAlgn="base" hangingPunct="0">
              <a:spcBef>
                <a:spcPct val="0"/>
              </a:spcBef>
              <a:spcAft>
                <a:spcPct val="0"/>
              </a:spcAft>
            </a:pPr>
            <a:r>
              <a:rPr lang="en-US" altLang="en-US" sz="1900" b="1">
                <a:solidFill>
                  <a:schemeClr val="tx1"/>
                </a:solidFill>
                <a:latin typeface="Times New Roman" panose="02020603050405020304" pitchFamily="18" charset="0"/>
                <a:cs typeface="Times New Roman" panose="02020603050405020304" pitchFamily="18" charset="0"/>
              </a:rPr>
              <a:t>Import Required Modules:</a:t>
            </a:r>
            <a:endParaRPr lang="en-US" altLang="en-US" sz="1900">
              <a:solidFill>
                <a:schemeClr val="tx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Optionally, use other modules for logging, encryption, or network communication</a:t>
            </a:r>
            <a:r>
              <a:rPr lang="en-US" altLang="en-US" sz="1900">
                <a:solidFill>
                  <a:schemeClr val="tx1"/>
                </a:solidFill>
                <a:latin typeface="Arial" panose="020B0604020202020204" pitchFamily="34" charset="0"/>
              </a:rPr>
              <a:t>.</a:t>
            </a:r>
          </a:p>
          <a:p>
            <a:pPr algn="just" eaLnBrk="0" fontAlgn="base" hangingPunct="0">
              <a:spcBef>
                <a:spcPct val="0"/>
              </a:spcBef>
              <a:spcAft>
                <a:spcPct val="0"/>
              </a:spcAft>
            </a:pPr>
            <a:endParaRPr lang="en-US" sz="1900">
              <a:solidFill>
                <a:schemeClr val="tx1"/>
              </a:solidFill>
              <a:latin typeface="Arial" panose="020B0604020202020204" pitchFamily="34" charset="0"/>
            </a:endParaRPr>
          </a:p>
          <a:p>
            <a:pPr algn="just" eaLnBrk="0" fontAlgn="base" hangingPunct="0">
              <a:spcBef>
                <a:spcPct val="0"/>
              </a:spcBef>
              <a:spcAft>
                <a:spcPct val="0"/>
              </a:spcAft>
            </a:pPr>
            <a:r>
              <a:rPr lang="en-US" sz="1900" b="1">
                <a:latin typeface="Times New Roman" panose="02020603050405020304" pitchFamily="18" charset="0"/>
                <a:cs typeface="Times New Roman" panose="02020603050405020304" pitchFamily="18" charset="0"/>
              </a:rPr>
              <a:t>Set Up Logging:</a:t>
            </a:r>
            <a:endParaRPr lang="en-US" sz="190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Configure logging settings to specify the format and destination of log files.</a:t>
            </a:r>
          </a:p>
          <a:p>
            <a:pPr lvl="0" algn="l" rtl="0" eaLnBrk="0" fontAlgn="base" hangingPunct="0">
              <a:spcBef>
                <a:spcPct val="0"/>
              </a:spcBef>
              <a:spcAft>
                <a:spcPct val="0"/>
              </a:spcAft>
            </a:pPr>
            <a:endParaRPr lang="en-US" altLang="en-US" sz="1900" b="1">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1900" b="1">
                <a:solidFill>
                  <a:schemeClr val="tx1"/>
                </a:solidFill>
                <a:latin typeface="Times New Roman" panose="02020603050405020304" pitchFamily="18" charset="0"/>
                <a:cs typeface="Times New Roman" panose="02020603050405020304" pitchFamily="18" charset="0"/>
              </a:rPr>
              <a:t>Define Keylogger Function:</a:t>
            </a:r>
            <a:endParaRPr lang="en-US" altLang="en-US" sz="190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900">
                <a:solidFill>
                  <a:schemeClr val="tx1"/>
                </a:solidFill>
                <a:latin typeface="Times New Roman" panose="02020603050405020304" pitchFamily="18" charset="0"/>
                <a:cs typeface="Times New Roman" panose="02020603050405020304" pitchFamily="18" charset="0"/>
              </a:rPr>
              <a:t>Use the keyboard.on_press() method to register a callback function to capture each key press event.</a:t>
            </a:r>
          </a:p>
          <a:p>
            <a:pPr eaLnBrk="0" fontAlgn="base" hangingPunct="0">
              <a:spcBef>
                <a:spcPct val="0"/>
              </a:spcBef>
              <a:spcAft>
                <a:spcPct val="0"/>
              </a:spcAft>
            </a:pPr>
            <a:endParaRPr lang="en-US" sz="1900" b="1"/>
          </a:p>
          <a:p>
            <a:pPr eaLnBrk="0" fontAlgn="base" hangingPunct="0">
              <a:spcBef>
                <a:spcPct val="0"/>
              </a:spcBef>
              <a:spcAft>
                <a:spcPct val="0"/>
              </a:spcAft>
            </a:pPr>
            <a:r>
              <a:rPr lang="en-US" sz="1900" b="1">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Create a main function to start the keylogger and keep it running indefinitely.</a:t>
            </a:r>
          </a:p>
          <a:p>
            <a:endParaRPr lang="en-US" sz="1900" b="1"/>
          </a:p>
          <a:p>
            <a:r>
              <a:rPr lang="en-US" sz="1900" b="1">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algn="just" eaLnBrk="0" fontAlgn="base" hangingPunct="0">
              <a:spcBef>
                <a:spcPct val="0"/>
              </a:spcBef>
              <a:spcAft>
                <a:spcPct val="0"/>
              </a:spcAft>
            </a:pPr>
            <a:endParaRPr lang="en-US" sz="190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lang="en-US" sz="1900">
              <a:latin typeface="Times New Roman" panose="02020603050405020304" pitchFamily="18" charset="0"/>
              <a:cs typeface="Times New Roman" panose="02020603050405020304" pitchFamily="18" charset="0"/>
            </a:endParaRPr>
          </a:p>
          <a:p>
            <a:endParaRPr lang="en-IN"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34600" y="53299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632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82225"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10681335" cy="505908"/>
          </a:xfrm>
          <a:prstGeom prst="rect">
            <a:avLst/>
          </a:prstGeom>
        </p:spPr>
        <p:txBody>
          <a:bodyPr vert="horz" wrap="square" lIns="0" tIns="13335" rIns="0" bIns="0" rtlCol="0">
            <a:spAutoFit/>
          </a:bodyPr>
          <a:lstStyle/>
          <a:p>
            <a:pPr marL="12700">
              <a:lnSpc>
                <a:spcPct val="100000"/>
              </a:lnSpc>
              <a:spcBef>
                <a:spcPts val="105"/>
              </a:spcBef>
            </a:pPr>
            <a:r>
              <a:rPr sz="3200"/>
              <a:t>R</a:t>
            </a:r>
            <a:r>
              <a:rPr sz="3200" spc="-40"/>
              <a:t>E</a:t>
            </a:r>
            <a:r>
              <a:rPr sz="3200" spc="15"/>
              <a:t>S</a:t>
            </a:r>
            <a:r>
              <a:rPr sz="3200" spc="-30"/>
              <a:t>U</a:t>
            </a:r>
            <a:r>
              <a:rPr sz="3200" spc="-405"/>
              <a:t>L</a:t>
            </a:r>
            <a:r>
              <a:rPr sz="3200"/>
              <a:t>T</a:t>
            </a:r>
            <a:endParaRPr sz="3200" dirty="0"/>
          </a:p>
        </p:txBody>
      </p:sp>
      <p:sp>
        <p:nvSpPr>
          <p:cNvPr id="8" name="Text Placeholder 7">
            <a:extLst>
              <a:ext uri="{FF2B5EF4-FFF2-40B4-BE49-F238E27FC236}">
                <a16:creationId xmlns:a16="http://schemas.microsoft.com/office/drawing/2014/main" id="{1AFBFA7A-E5E4-4240-B387-BD132E67A91F}"/>
              </a:ext>
            </a:extLst>
          </p:cNvPr>
          <p:cNvSpPr>
            <a:spLocks noGrp="1"/>
          </p:cNvSpPr>
          <p:nvPr>
            <p:ph type="body" idx="1"/>
          </p:nvPr>
        </p:nvSpPr>
        <p:spPr>
          <a:xfrm>
            <a:off x="324341" y="4495800"/>
            <a:ext cx="9505459" cy="2046714"/>
          </a:xfrm>
        </p:spPr>
        <p:txBody>
          <a:bodyPr/>
          <a:lstStyle/>
          <a:p>
            <a:pPr algn="just"/>
            <a:r>
              <a:rPr lang="en-US" sz="190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a:p>
            <a:endParaRPr lang="en-IN" sz="19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1FD7665F-F4E0-4751-A8C8-0C9DB5BEE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41" y="982892"/>
            <a:ext cx="2910135" cy="3123566"/>
          </a:xfrm>
          <a:prstGeom prst="rect">
            <a:avLst/>
          </a:prstGeom>
        </p:spPr>
      </p:pic>
      <p:pic>
        <p:nvPicPr>
          <p:cNvPr id="11" name="Picture 10">
            <a:extLst>
              <a:ext uri="{FF2B5EF4-FFF2-40B4-BE49-F238E27FC236}">
                <a16:creationId xmlns:a16="http://schemas.microsoft.com/office/drawing/2014/main" id="{378C2990-BB7F-4142-9DB0-C4465274F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79E020C3-8EC9-4801-AF2F-FDE518124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304" y="984456"/>
            <a:ext cx="2910134" cy="31220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F950-7B0B-4525-845C-5913DBD977CD}"/>
              </a:ext>
            </a:extLst>
          </p:cNvPr>
          <p:cNvSpPr>
            <a:spLocks noGrp="1"/>
          </p:cNvSpPr>
          <p:nvPr>
            <p:ph type="title"/>
          </p:nvPr>
        </p:nvSpPr>
        <p:spPr>
          <a:xfrm>
            <a:off x="755332" y="385444"/>
            <a:ext cx="10681335" cy="984885"/>
          </a:xfrm>
        </p:spPr>
        <p:txBody>
          <a:bodyPr/>
          <a:lstStyle/>
          <a:p>
            <a:br>
              <a:rPr lang="en-IN" altLang="en-US" sz="3200"/>
            </a:br>
            <a:r>
              <a:rPr lang="en-IN" altLang="en-US" sz="3200"/>
              <a:t>PROJECT LINK</a:t>
            </a:r>
            <a:endParaRPr lang="en-IN" sz="3200"/>
          </a:p>
        </p:txBody>
      </p:sp>
      <p:sp>
        <p:nvSpPr>
          <p:cNvPr id="3" name="Text Placeholder 2">
            <a:extLst>
              <a:ext uri="{FF2B5EF4-FFF2-40B4-BE49-F238E27FC236}">
                <a16:creationId xmlns:a16="http://schemas.microsoft.com/office/drawing/2014/main" id="{F44FC3D3-E293-4FB6-A466-24B1391B840D}"/>
              </a:ext>
            </a:extLst>
          </p:cNvPr>
          <p:cNvSpPr>
            <a:spLocks noGrp="1"/>
          </p:cNvSpPr>
          <p:nvPr>
            <p:ph type="body" idx="1"/>
          </p:nvPr>
        </p:nvSpPr>
        <p:spPr>
          <a:xfrm>
            <a:off x="755332" y="1981200"/>
            <a:ext cx="8007668" cy="3505200"/>
          </a:xfrm>
        </p:spPr>
        <p:txBody>
          <a:bodyPr/>
          <a:lstStyle/>
          <a:p>
            <a:pPr algn="ctr"/>
            <a:r>
              <a:rPr lang="en-IN" sz="3200" b="1">
                <a:hlinkClick r:id="rId2"/>
              </a:rPr>
              <a:t>https://github.com/SATHIVIJAYKUMARREDDY/sathivijaykumarreddy_project.git</a:t>
            </a:r>
            <a:endParaRPr lang="en-IN" sz="3200" b="1"/>
          </a:p>
        </p:txBody>
      </p:sp>
    </p:spTree>
    <p:extLst>
      <p:ext uri="{BB962C8B-B14F-4D97-AF65-F5344CB8AC3E}">
        <p14:creationId xmlns:p14="http://schemas.microsoft.com/office/powerpoint/2010/main" val="244541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86"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385444"/>
            <a:ext cx="10681335" cy="1001556"/>
          </a:xfrm>
          <a:prstGeom prst="rect">
            <a:avLst/>
          </a:prstGeom>
        </p:spPr>
        <p:txBody>
          <a:bodyPr vert="horz" wrap="square" lIns="0" tIns="16510" rIns="0" bIns="0" rtlCol="0">
            <a:spAutoFit/>
          </a:bodyPr>
          <a:lstStyle/>
          <a:p>
            <a:pPr marL="12700">
              <a:lnSpc>
                <a:spcPct val="100000"/>
              </a:lnSpc>
              <a:spcBef>
                <a:spcPts val="130"/>
              </a:spcBef>
            </a:pPr>
            <a:br>
              <a:rPr lang="en-GB" sz="3200" spc="5"/>
            </a:br>
            <a:r>
              <a:rPr lang="en-GB" sz="3200" spc="5"/>
              <a:t>KEY LOGGER AND SECURITY</a:t>
            </a:r>
            <a:endParaRPr sz="3200"/>
          </a:p>
        </p:txBody>
      </p:sp>
      <p:sp>
        <p:nvSpPr>
          <p:cNvPr id="24" name="Text Placeholder 23">
            <a:extLst>
              <a:ext uri="{FF2B5EF4-FFF2-40B4-BE49-F238E27FC236}">
                <a16:creationId xmlns:a16="http://schemas.microsoft.com/office/drawing/2014/main" id="{2F02BB82-9FBA-4242-8475-CDA1CDEEC236}"/>
              </a:ext>
            </a:extLst>
          </p:cNvPr>
          <p:cNvSpPr>
            <a:spLocks noGrp="1"/>
          </p:cNvSpPr>
          <p:nvPr>
            <p:ph type="body" idx="1"/>
          </p:nvPr>
        </p:nvSpPr>
        <p:spPr>
          <a:xfrm>
            <a:off x="901064" y="1577340"/>
            <a:ext cx="8436843" cy="5232202"/>
          </a:xfrm>
        </p:spPr>
        <p:txBody>
          <a:bodyPr/>
          <a:lstStyle/>
          <a:p>
            <a:pPr algn="just"/>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Keyloggers are malicious software designed to record keystrokes, capturing sensitive information such as passwords and personal data. They pose significant security risks by potentially transmitting this information to unauthorized parties. Effective protection includes using updated antivirus software, enabling two-factor authentication, and being cautious about downloading and installing software from untrusted sources.</a:t>
            </a:r>
          </a:p>
          <a:p>
            <a:pPr algn="just"/>
            <a:endParaRPr lang="en-US" sz="2000">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Hardware Keyloggers:</a:t>
            </a:r>
            <a:r>
              <a:rPr lang="en-US" sz="2000">
                <a:latin typeface="Times New Roman" panose="02020603050405020304" charset="0"/>
                <a:cs typeface="Times New Roman" panose="02020603050405020304" charset="0"/>
              </a:rPr>
              <a:t> These are physical devices that are plugged into the keyboard or installed within the computer's hardware. They capture keystrokes directly from the keyboard.</a:t>
            </a:r>
          </a:p>
          <a:p>
            <a:pPr algn="just"/>
            <a:endParaRPr lang="en-US" sz="2000">
              <a:latin typeface="Times New Roman" panose="02020603050405020304" charset="0"/>
              <a:cs typeface="Times New Roman" panose="02020603050405020304" charset="0"/>
            </a:endParaRPr>
          </a:p>
          <a:p>
            <a:pPr algn="just"/>
            <a:r>
              <a:rPr lang="en-US" sz="2000" b="1">
                <a:latin typeface="Times New Roman" panose="02020603050405020304" charset="0"/>
                <a:cs typeface="Times New Roman" panose="02020603050405020304" charset="0"/>
              </a:rPr>
              <a:t>Software Keyloggers:</a:t>
            </a:r>
            <a:r>
              <a:rPr lang="en-US" sz="2000">
                <a:latin typeface="Times New Roman" panose="02020603050405020304" charset="0"/>
                <a:cs typeface="Times New Roman" panose="02020603050405020304" charset="0"/>
              </a:rPr>
              <a:t> These are programs that run silently in the background, recording keystrokes and sending the captured data to an attacker. They can be installed through malicious downloads, phishing emails, or exploit vulnerabilities in software.</a:t>
            </a:r>
          </a:p>
          <a:p>
            <a:endParaRPr lang="en-IN" sz="20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3" name="Text Placeholder 22">
            <a:extLst>
              <a:ext uri="{FF2B5EF4-FFF2-40B4-BE49-F238E27FC236}">
                <a16:creationId xmlns:a16="http://schemas.microsoft.com/office/drawing/2014/main" id="{366AC69C-3C16-46C3-8A44-89196F45D09E}"/>
              </a:ext>
            </a:extLst>
          </p:cNvPr>
          <p:cNvSpPr>
            <a:spLocks noGrp="1"/>
          </p:cNvSpPr>
          <p:nvPr>
            <p:ph type="body" idx="1"/>
          </p:nvPr>
        </p:nvSpPr>
        <p:spPr>
          <a:xfrm>
            <a:off x="2081784" y="1577340"/>
            <a:ext cx="8321063" cy="4308872"/>
          </a:xfrm>
        </p:spPr>
        <p:txBody>
          <a:bodyPr/>
          <a:lstStyle/>
          <a:p>
            <a:pPr marL="457200" indent="-457200" algn="l">
              <a:buFont typeface="+mj-lt"/>
              <a:buAutoNum type="arabicPeriod"/>
            </a:pPr>
            <a:r>
              <a:rPr lang="en-US" sz="2000">
                <a:latin typeface="Times New Roman" panose="02020603050405020304" pitchFamily="18" charset="0"/>
                <a:cs typeface="Times New Roman" panose="02020603050405020304" pitchFamily="18" charset="0"/>
              </a:rPr>
              <a:t>Advantages Of Keylogger</a:t>
            </a:r>
          </a:p>
          <a:p>
            <a:pPr marL="457200" indent="-457200" algn="l">
              <a:buFont typeface="+mj-lt"/>
              <a:buAutoNum type="arabicPeriod"/>
            </a:pPr>
            <a:r>
              <a:rPr lang="en-IN" sz="2000">
                <a:latin typeface="Times New Roman" panose="02020603050405020304" pitchFamily="18" charset="0"/>
                <a:cs typeface="Times New Roman" panose="02020603050405020304" pitchFamily="18" charset="0"/>
              </a:rPr>
              <a:t>Disadvantages Of Keylogger</a:t>
            </a:r>
          </a:p>
          <a:p>
            <a:pPr marL="457200" indent="-457200" algn="l">
              <a:buFont typeface="+mj-lt"/>
              <a:buAutoNum type="arabicPeriod"/>
            </a:pPr>
            <a:r>
              <a:rPr lang="en-US" sz="2000">
                <a:latin typeface="Times New Roman" panose="02020603050405020304" pitchFamily="18" charset="0"/>
                <a:ea typeface="Lucida Grande" pitchFamily="34" charset="-122"/>
                <a:cs typeface="Times New Roman" panose="02020603050405020304" pitchFamily="18" charset="0"/>
              </a:rPr>
              <a:t>Security Measures Against Keyloggers</a:t>
            </a:r>
          </a:p>
          <a:p>
            <a:pPr marL="457200" indent="-457200" algn="l">
              <a:buFont typeface="+mj-lt"/>
              <a:buAutoNum type="arabicPeriod"/>
            </a:pPr>
            <a:r>
              <a:rPr lang="en-GB" sz="2000" spc="-20">
                <a:latin typeface="Times New Roman" panose="02020603050405020304" pitchFamily="18" charset="0"/>
                <a:cs typeface="Times New Roman" panose="02020603050405020304" pitchFamily="18" charset="0"/>
              </a:rPr>
              <a:t>P</a:t>
            </a:r>
            <a:r>
              <a:rPr lang="en-GB" sz="2000" spc="15">
                <a:latin typeface="Times New Roman" panose="02020603050405020304" pitchFamily="18" charset="0"/>
                <a:cs typeface="Times New Roman" panose="02020603050405020304" pitchFamily="18" charset="0"/>
              </a:rPr>
              <a:t>rob</a:t>
            </a:r>
            <a:r>
              <a:rPr lang="en-GB" sz="2000" spc="55">
                <a:latin typeface="Times New Roman" panose="02020603050405020304" pitchFamily="18" charset="0"/>
                <a:cs typeface="Times New Roman" panose="02020603050405020304" pitchFamily="18" charset="0"/>
              </a:rPr>
              <a:t>l</a:t>
            </a:r>
            <a:r>
              <a:rPr lang="en-GB" sz="2000" spc="-20">
                <a:latin typeface="Times New Roman" panose="02020603050405020304" pitchFamily="18" charset="0"/>
                <a:cs typeface="Times New Roman" panose="02020603050405020304" pitchFamily="18" charset="0"/>
              </a:rPr>
              <a:t>e</a:t>
            </a:r>
            <a:r>
              <a:rPr lang="en-GB" sz="2000" spc="20">
                <a:latin typeface="Times New Roman" panose="02020603050405020304" pitchFamily="18" charset="0"/>
                <a:cs typeface="Times New Roman" panose="02020603050405020304" pitchFamily="18" charset="0"/>
              </a:rPr>
              <a:t>m </a:t>
            </a:r>
            <a:r>
              <a:rPr lang="en-GB" sz="2000" spc="10">
                <a:latin typeface="Times New Roman" panose="02020603050405020304" pitchFamily="18" charset="0"/>
                <a:cs typeface="Times New Roman" panose="02020603050405020304" pitchFamily="18" charset="0"/>
              </a:rPr>
              <a:t>Statement</a:t>
            </a:r>
            <a:endParaRPr lang="en-US" sz="2000" spc="1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2000" spc="5">
                <a:latin typeface="Times New Roman" panose="02020603050405020304" pitchFamily="18" charset="0"/>
                <a:cs typeface="Times New Roman" panose="02020603050405020304" pitchFamily="18" charset="0"/>
              </a:rPr>
              <a:t>Project </a:t>
            </a:r>
            <a:r>
              <a:rPr lang="en-IN" sz="2000" spc="-20">
                <a:latin typeface="Times New Roman" panose="02020603050405020304" pitchFamily="18" charset="0"/>
                <a:cs typeface="Times New Roman" panose="02020603050405020304" pitchFamily="18" charset="0"/>
              </a:rPr>
              <a:t>Overview</a:t>
            </a:r>
          </a:p>
          <a:p>
            <a:pPr marL="457200" indent="-457200" algn="l">
              <a:buFont typeface="+mj-lt"/>
              <a:buAutoNum type="arabicPeriod"/>
            </a:pPr>
            <a:r>
              <a:rPr lang="en-GB" sz="2000" spc="25">
                <a:latin typeface="Times New Roman" panose="02020603050405020304" pitchFamily="18" charset="0"/>
                <a:cs typeface="Times New Roman" panose="02020603050405020304" pitchFamily="18" charset="0"/>
              </a:rPr>
              <a:t>W</a:t>
            </a:r>
            <a:r>
              <a:rPr lang="en-GB" sz="2000" spc="-20">
                <a:latin typeface="Times New Roman" panose="02020603050405020304" pitchFamily="18" charset="0"/>
                <a:cs typeface="Times New Roman" panose="02020603050405020304" pitchFamily="18" charset="0"/>
              </a:rPr>
              <a:t>h</a:t>
            </a:r>
            <a:r>
              <a:rPr lang="en-GB" sz="2000" spc="20">
                <a:latin typeface="Times New Roman" panose="02020603050405020304" pitchFamily="18" charset="0"/>
                <a:cs typeface="Times New Roman" panose="02020603050405020304" pitchFamily="18" charset="0"/>
              </a:rPr>
              <a:t>o</a:t>
            </a:r>
            <a:r>
              <a:rPr lang="en-GB" sz="2000" spc="-235">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Ar</a:t>
            </a:r>
            <a:r>
              <a:rPr lang="en-GB" sz="2000" spc="15">
                <a:latin typeface="Times New Roman" panose="02020603050405020304" pitchFamily="18" charset="0"/>
                <a:cs typeface="Times New Roman" panose="02020603050405020304" pitchFamily="18" charset="0"/>
              </a:rPr>
              <a:t>e</a:t>
            </a:r>
            <a:r>
              <a:rPr lang="en-GB" sz="2000" spc="-35">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T</a:t>
            </a:r>
            <a:r>
              <a:rPr lang="en-GB" sz="2000" spc="-15">
                <a:latin typeface="Times New Roman" panose="02020603050405020304" pitchFamily="18" charset="0"/>
                <a:cs typeface="Times New Roman" panose="02020603050405020304" pitchFamily="18" charset="0"/>
              </a:rPr>
              <a:t>h</a:t>
            </a:r>
            <a:r>
              <a:rPr lang="en-GB" sz="2000" spc="15">
                <a:latin typeface="Times New Roman" panose="02020603050405020304" pitchFamily="18" charset="0"/>
                <a:cs typeface="Times New Roman" panose="02020603050405020304" pitchFamily="18" charset="0"/>
              </a:rPr>
              <a:t>e</a:t>
            </a:r>
            <a:r>
              <a:rPr lang="en-GB" sz="2000" spc="-35">
                <a:latin typeface="Times New Roman" panose="02020603050405020304" pitchFamily="18" charset="0"/>
                <a:cs typeface="Times New Roman" panose="02020603050405020304" pitchFamily="18" charset="0"/>
              </a:rPr>
              <a:t> </a:t>
            </a:r>
            <a:r>
              <a:rPr lang="en-GB" sz="2000" spc="-20">
                <a:latin typeface="Times New Roman" panose="02020603050405020304" pitchFamily="18" charset="0"/>
                <a:cs typeface="Times New Roman" panose="02020603050405020304" pitchFamily="18" charset="0"/>
              </a:rPr>
              <a:t>E</a:t>
            </a:r>
            <a:r>
              <a:rPr lang="en-GB" sz="2000" spc="30">
                <a:latin typeface="Times New Roman" panose="02020603050405020304" pitchFamily="18" charset="0"/>
                <a:cs typeface="Times New Roman" panose="02020603050405020304" pitchFamily="18" charset="0"/>
              </a:rPr>
              <a:t>n</a:t>
            </a:r>
            <a:r>
              <a:rPr lang="en-GB" sz="2000" spc="15">
                <a:latin typeface="Times New Roman" panose="02020603050405020304" pitchFamily="18" charset="0"/>
                <a:cs typeface="Times New Roman" panose="02020603050405020304" pitchFamily="18" charset="0"/>
              </a:rPr>
              <a:t>d</a:t>
            </a:r>
            <a:r>
              <a:rPr lang="en-GB" sz="2000" spc="-45">
                <a:latin typeface="Times New Roman" panose="02020603050405020304" pitchFamily="18" charset="0"/>
                <a:cs typeface="Times New Roman" panose="02020603050405020304" pitchFamily="18" charset="0"/>
              </a:rPr>
              <a:t> </a:t>
            </a:r>
            <a:r>
              <a:rPr lang="en-GB" sz="2000">
                <a:latin typeface="Times New Roman" panose="02020603050405020304" pitchFamily="18" charset="0"/>
                <a:cs typeface="Times New Roman" panose="02020603050405020304" pitchFamily="18" charset="0"/>
              </a:rPr>
              <a:t>U</a:t>
            </a:r>
            <a:r>
              <a:rPr lang="en-GB" sz="2000" spc="10">
                <a:latin typeface="Times New Roman" panose="02020603050405020304" pitchFamily="18" charset="0"/>
                <a:cs typeface="Times New Roman" panose="02020603050405020304" pitchFamily="18" charset="0"/>
              </a:rPr>
              <a:t>s</a:t>
            </a:r>
            <a:r>
              <a:rPr lang="en-GB" sz="2000" spc="-25">
                <a:latin typeface="Times New Roman" panose="02020603050405020304" pitchFamily="18" charset="0"/>
                <a:cs typeface="Times New Roman" panose="02020603050405020304" pitchFamily="18" charset="0"/>
              </a:rPr>
              <a:t>e</a:t>
            </a:r>
            <a:r>
              <a:rPr lang="en-GB" sz="2000" spc="-10">
                <a:latin typeface="Times New Roman" panose="02020603050405020304" pitchFamily="18" charset="0"/>
                <a:cs typeface="Times New Roman" panose="02020603050405020304" pitchFamily="18" charset="0"/>
              </a:rPr>
              <a:t>r</a:t>
            </a:r>
            <a:r>
              <a:rPr lang="en-GB" sz="2000" spc="5">
                <a:latin typeface="Times New Roman" panose="02020603050405020304" pitchFamily="18" charset="0"/>
                <a:cs typeface="Times New Roman" panose="02020603050405020304" pitchFamily="18" charset="0"/>
              </a:rPr>
              <a:t>s?</a:t>
            </a:r>
          </a:p>
          <a:p>
            <a:pPr marL="457200" indent="-457200" algn="l">
              <a:buFont typeface="+mj-lt"/>
              <a:buAutoNum type="arabicPeriod"/>
            </a:pPr>
            <a:r>
              <a:rPr lang="en-GB" sz="2000" spc="-40">
                <a:latin typeface="Times New Roman" panose="02020603050405020304" pitchFamily="18" charset="0"/>
                <a:cs typeface="Times New Roman" panose="02020603050405020304" pitchFamily="18" charset="0"/>
              </a:rPr>
              <a:t>Y</a:t>
            </a:r>
            <a:r>
              <a:rPr lang="en-GB" sz="2000" spc="10">
                <a:latin typeface="Times New Roman" panose="02020603050405020304" pitchFamily="18" charset="0"/>
                <a:cs typeface="Times New Roman" panose="02020603050405020304" pitchFamily="18" charset="0"/>
              </a:rPr>
              <a:t>o</a:t>
            </a:r>
            <a:r>
              <a:rPr lang="en-GB" sz="2000" spc="25">
                <a:latin typeface="Times New Roman" panose="02020603050405020304" pitchFamily="18" charset="0"/>
                <a:cs typeface="Times New Roman" panose="02020603050405020304" pitchFamily="18" charset="0"/>
              </a:rPr>
              <a:t>u</a:t>
            </a:r>
            <a:r>
              <a:rPr lang="en-GB" sz="2000">
                <a:latin typeface="Times New Roman" panose="02020603050405020304" pitchFamily="18" charset="0"/>
                <a:cs typeface="Times New Roman" panose="02020603050405020304" pitchFamily="18" charset="0"/>
              </a:rPr>
              <a:t>r</a:t>
            </a:r>
            <a:r>
              <a:rPr lang="en-GB" sz="2000" spc="5">
                <a:latin typeface="Times New Roman" panose="02020603050405020304" pitchFamily="18" charset="0"/>
                <a:cs typeface="Times New Roman" panose="02020603050405020304" pitchFamily="18" charset="0"/>
              </a:rPr>
              <a:t> </a:t>
            </a:r>
            <a:r>
              <a:rPr lang="en-GB" sz="2000" spc="25">
                <a:latin typeface="Times New Roman" panose="02020603050405020304" pitchFamily="18" charset="0"/>
                <a:cs typeface="Times New Roman" panose="02020603050405020304" pitchFamily="18" charset="0"/>
              </a:rPr>
              <a:t>S</a:t>
            </a:r>
            <a:r>
              <a:rPr lang="en-GB" sz="2000" spc="10">
                <a:latin typeface="Times New Roman" panose="02020603050405020304" pitchFamily="18" charset="0"/>
                <a:cs typeface="Times New Roman" panose="02020603050405020304" pitchFamily="18" charset="0"/>
              </a:rPr>
              <a:t>o</a:t>
            </a:r>
            <a:r>
              <a:rPr lang="en-GB" sz="2000" spc="25">
                <a:latin typeface="Times New Roman" panose="02020603050405020304" pitchFamily="18" charset="0"/>
                <a:cs typeface="Times New Roman" panose="02020603050405020304" pitchFamily="18" charset="0"/>
              </a:rPr>
              <a:t>lu</a:t>
            </a:r>
            <a:r>
              <a:rPr lang="en-GB" sz="2000" spc="-35">
                <a:latin typeface="Times New Roman" panose="02020603050405020304" pitchFamily="18" charset="0"/>
                <a:cs typeface="Times New Roman" panose="02020603050405020304" pitchFamily="18" charset="0"/>
              </a:rPr>
              <a:t>t</a:t>
            </a:r>
            <a:r>
              <a:rPr lang="en-GB" sz="2000" spc="-30">
                <a:latin typeface="Times New Roman" panose="02020603050405020304" pitchFamily="18" charset="0"/>
                <a:cs typeface="Times New Roman" panose="02020603050405020304" pitchFamily="18" charset="0"/>
              </a:rPr>
              <a:t>i</a:t>
            </a:r>
            <a:r>
              <a:rPr lang="en-GB" sz="2000" spc="10">
                <a:latin typeface="Times New Roman" panose="02020603050405020304" pitchFamily="18" charset="0"/>
                <a:cs typeface="Times New Roman" panose="02020603050405020304" pitchFamily="18" charset="0"/>
              </a:rPr>
              <a:t>o</a:t>
            </a:r>
            <a:r>
              <a:rPr lang="en-GB" sz="2000">
                <a:latin typeface="Times New Roman" panose="02020603050405020304" pitchFamily="18" charset="0"/>
                <a:cs typeface="Times New Roman" panose="02020603050405020304" pitchFamily="18" charset="0"/>
              </a:rPr>
              <a:t>n</a:t>
            </a:r>
            <a:r>
              <a:rPr lang="en-GB" sz="2000" spc="-345">
                <a:latin typeface="Times New Roman" panose="02020603050405020304" pitchFamily="18" charset="0"/>
                <a:cs typeface="Times New Roman" panose="02020603050405020304" pitchFamily="18" charset="0"/>
              </a:rPr>
              <a:t> </a:t>
            </a:r>
            <a:r>
              <a:rPr lang="en-GB" sz="2000" spc="-35">
                <a:latin typeface="Times New Roman" panose="02020603050405020304" pitchFamily="18" charset="0"/>
                <a:cs typeface="Times New Roman" panose="02020603050405020304" pitchFamily="18" charset="0"/>
              </a:rPr>
              <a:t>A</a:t>
            </a:r>
            <a:r>
              <a:rPr lang="en-GB" sz="2000" spc="-5">
                <a:latin typeface="Times New Roman" panose="02020603050405020304" pitchFamily="18" charset="0"/>
                <a:cs typeface="Times New Roman" panose="02020603050405020304" pitchFamily="18" charset="0"/>
              </a:rPr>
              <a:t>n</a:t>
            </a:r>
            <a:r>
              <a:rPr lang="en-GB" sz="2000">
                <a:latin typeface="Times New Roman" panose="02020603050405020304" pitchFamily="18" charset="0"/>
                <a:cs typeface="Times New Roman" panose="02020603050405020304" pitchFamily="18" charset="0"/>
              </a:rPr>
              <a:t>d</a:t>
            </a:r>
            <a:r>
              <a:rPr lang="en-GB" sz="2000" spc="35">
                <a:latin typeface="Times New Roman" panose="02020603050405020304" pitchFamily="18" charset="0"/>
                <a:cs typeface="Times New Roman" panose="02020603050405020304" pitchFamily="18" charset="0"/>
              </a:rPr>
              <a:t> </a:t>
            </a:r>
            <a:r>
              <a:rPr lang="en-GB" sz="2000" spc="-30">
                <a:latin typeface="Times New Roman" panose="02020603050405020304" pitchFamily="18" charset="0"/>
                <a:cs typeface="Times New Roman" panose="02020603050405020304" pitchFamily="18" charset="0"/>
              </a:rPr>
              <a:t>I</a:t>
            </a:r>
            <a:r>
              <a:rPr lang="en-GB" sz="2000" spc="-35">
                <a:latin typeface="Times New Roman" panose="02020603050405020304" pitchFamily="18" charset="0"/>
                <a:cs typeface="Times New Roman" panose="02020603050405020304" pitchFamily="18" charset="0"/>
              </a:rPr>
              <a:t>t</a:t>
            </a:r>
            <a:r>
              <a:rPr lang="en-GB" sz="2000">
                <a:latin typeface="Times New Roman" panose="02020603050405020304" pitchFamily="18" charset="0"/>
                <a:cs typeface="Times New Roman" panose="02020603050405020304" pitchFamily="18" charset="0"/>
              </a:rPr>
              <a:t>s</a:t>
            </a:r>
            <a:r>
              <a:rPr lang="en-GB" sz="2000" spc="60">
                <a:latin typeface="Times New Roman" panose="02020603050405020304" pitchFamily="18" charset="0"/>
                <a:cs typeface="Times New Roman" panose="02020603050405020304" pitchFamily="18" charset="0"/>
              </a:rPr>
              <a:t> </a:t>
            </a:r>
            <a:r>
              <a:rPr lang="en-GB" sz="2000" spc="-295">
                <a:latin typeface="Times New Roman" panose="02020603050405020304" pitchFamily="18" charset="0"/>
                <a:cs typeface="Times New Roman" panose="02020603050405020304" pitchFamily="18" charset="0"/>
              </a:rPr>
              <a:t>V</a:t>
            </a:r>
            <a:r>
              <a:rPr lang="en-GB" sz="2000" spc="-35">
                <a:latin typeface="Times New Roman" panose="02020603050405020304" pitchFamily="18" charset="0"/>
                <a:cs typeface="Times New Roman" panose="02020603050405020304" pitchFamily="18" charset="0"/>
              </a:rPr>
              <a:t>a</a:t>
            </a:r>
            <a:r>
              <a:rPr lang="en-GB" sz="2000" spc="25">
                <a:latin typeface="Times New Roman" panose="02020603050405020304" pitchFamily="18" charset="0"/>
                <a:cs typeface="Times New Roman" panose="02020603050405020304" pitchFamily="18" charset="0"/>
              </a:rPr>
              <a:t>lu</a:t>
            </a:r>
            <a:r>
              <a:rPr lang="en-GB" sz="2000">
                <a:latin typeface="Times New Roman" panose="02020603050405020304" pitchFamily="18" charset="0"/>
                <a:cs typeface="Times New Roman" panose="02020603050405020304" pitchFamily="18" charset="0"/>
              </a:rPr>
              <a:t>e</a:t>
            </a:r>
            <a:r>
              <a:rPr lang="en-GB" sz="2000" spc="-65">
                <a:latin typeface="Times New Roman" panose="02020603050405020304" pitchFamily="18" charset="0"/>
                <a:cs typeface="Times New Roman" panose="02020603050405020304" pitchFamily="18" charset="0"/>
              </a:rPr>
              <a:t> </a:t>
            </a:r>
            <a:r>
              <a:rPr lang="en-GB" sz="2000" spc="-15">
                <a:latin typeface="Times New Roman" panose="02020603050405020304" pitchFamily="18" charset="0"/>
                <a:cs typeface="Times New Roman" panose="02020603050405020304" pitchFamily="18" charset="0"/>
              </a:rPr>
              <a:t>P</a:t>
            </a:r>
            <a:r>
              <a:rPr lang="en-GB" sz="2000" spc="-30">
                <a:latin typeface="Times New Roman" panose="02020603050405020304" pitchFamily="18" charset="0"/>
                <a:cs typeface="Times New Roman" panose="02020603050405020304" pitchFamily="18" charset="0"/>
              </a:rPr>
              <a:t>r</a:t>
            </a:r>
            <a:r>
              <a:rPr lang="en-GB" sz="2000" spc="10">
                <a:latin typeface="Times New Roman" panose="02020603050405020304" pitchFamily="18" charset="0"/>
                <a:cs typeface="Times New Roman" panose="02020603050405020304" pitchFamily="18" charset="0"/>
              </a:rPr>
              <a:t>o</a:t>
            </a:r>
            <a:r>
              <a:rPr lang="en-GB" sz="2000" spc="-15">
                <a:latin typeface="Times New Roman" panose="02020603050405020304" pitchFamily="18" charset="0"/>
                <a:cs typeface="Times New Roman" panose="02020603050405020304" pitchFamily="18" charset="0"/>
              </a:rPr>
              <a:t>p</a:t>
            </a:r>
            <a:r>
              <a:rPr lang="en-GB" sz="2000" spc="10">
                <a:latin typeface="Times New Roman" panose="02020603050405020304" pitchFamily="18" charset="0"/>
                <a:cs typeface="Times New Roman" panose="02020603050405020304" pitchFamily="18" charset="0"/>
              </a:rPr>
              <a:t>o</a:t>
            </a:r>
            <a:r>
              <a:rPr lang="en-GB" sz="2000" spc="25">
                <a:latin typeface="Times New Roman" panose="02020603050405020304" pitchFamily="18" charset="0"/>
                <a:cs typeface="Times New Roman" panose="02020603050405020304" pitchFamily="18" charset="0"/>
              </a:rPr>
              <a:t>s</a:t>
            </a:r>
            <a:r>
              <a:rPr lang="en-GB" sz="2000" spc="-30">
                <a:latin typeface="Times New Roman" panose="02020603050405020304" pitchFamily="18" charset="0"/>
                <a:cs typeface="Times New Roman" panose="02020603050405020304" pitchFamily="18" charset="0"/>
              </a:rPr>
              <a:t>i</a:t>
            </a:r>
            <a:r>
              <a:rPr lang="en-GB" sz="2000" spc="-35">
                <a:latin typeface="Times New Roman" panose="02020603050405020304" pitchFamily="18" charset="0"/>
                <a:cs typeface="Times New Roman" panose="02020603050405020304" pitchFamily="18" charset="0"/>
              </a:rPr>
              <a:t>t</a:t>
            </a:r>
            <a:r>
              <a:rPr lang="en-GB" sz="2000" spc="-30">
                <a:latin typeface="Times New Roman" panose="02020603050405020304" pitchFamily="18" charset="0"/>
                <a:cs typeface="Times New Roman" panose="02020603050405020304" pitchFamily="18" charset="0"/>
              </a:rPr>
              <a:t>i</a:t>
            </a:r>
            <a:r>
              <a:rPr lang="en-GB" sz="2000" spc="10">
                <a:latin typeface="Times New Roman" panose="02020603050405020304" pitchFamily="18" charset="0"/>
                <a:cs typeface="Times New Roman" panose="02020603050405020304" pitchFamily="18" charset="0"/>
              </a:rPr>
              <a:t>o</a:t>
            </a:r>
            <a:r>
              <a:rPr lang="en-GB" sz="2000">
                <a:latin typeface="Times New Roman" panose="02020603050405020304" pitchFamily="18" charset="0"/>
                <a:cs typeface="Times New Roman" panose="02020603050405020304" pitchFamily="18" charset="0"/>
              </a:rPr>
              <a:t>n</a:t>
            </a:r>
          </a:p>
          <a:p>
            <a:pPr marL="457200" indent="-457200" algn="l">
              <a:buFont typeface="+mj-lt"/>
              <a:buAutoNum type="arabicPeriod"/>
            </a:pPr>
            <a:r>
              <a:rPr lang="en-GB" sz="2000" spc="15">
                <a:latin typeface="Times New Roman" panose="02020603050405020304" pitchFamily="18" charset="0"/>
                <a:cs typeface="Times New Roman" panose="02020603050405020304" pitchFamily="18" charset="0"/>
              </a:rPr>
              <a:t>The</a:t>
            </a:r>
            <a:r>
              <a:rPr lang="en-GB" sz="2000" spc="20">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Wow</a:t>
            </a:r>
            <a:r>
              <a:rPr lang="en-GB" sz="2000" spc="85">
                <a:latin typeface="Times New Roman" panose="02020603050405020304" pitchFamily="18" charset="0"/>
                <a:cs typeface="Times New Roman" panose="02020603050405020304" pitchFamily="18" charset="0"/>
              </a:rPr>
              <a:t> </a:t>
            </a:r>
            <a:r>
              <a:rPr lang="en-GB" sz="2000" spc="10">
                <a:latin typeface="Times New Roman" panose="02020603050405020304" pitchFamily="18" charset="0"/>
                <a:cs typeface="Times New Roman" panose="02020603050405020304" pitchFamily="18" charset="0"/>
              </a:rPr>
              <a:t>In</a:t>
            </a:r>
            <a:r>
              <a:rPr lang="en-GB" sz="2000" spc="-5">
                <a:latin typeface="Times New Roman" panose="02020603050405020304" pitchFamily="18" charset="0"/>
                <a:cs typeface="Times New Roman" panose="02020603050405020304" pitchFamily="18" charset="0"/>
              </a:rPr>
              <a:t> </a:t>
            </a:r>
            <a:r>
              <a:rPr lang="en-GB" sz="2000" spc="15">
                <a:latin typeface="Times New Roman" panose="02020603050405020304" pitchFamily="18" charset="0"/>
                <a:cs typeface="Times New Roman" panose="02020603050405020304" pitchFamily="18" charset="0"/>
              </a:rPr>
              <a:t>Your</a:t>
            </a:r>
            <a:r>
              <a:rPr lang="en-GB" sz="2000" spc="-10">
                <a:latin typeface="Times New Roman" panose="02020603050405020304" pitchFamily="18" charset="0"/>
                <a:cs typeface="Times New Roman" panose="02020603050405020304" pitchFamily="18" charset="0"/>
              </a:rPr>
              <a:t> </a:t>
            </a:r>
            <a:r>
              <a:rPr lang="en-GB" sz="2000" spc="20">
                <a:latin typeface="Times New Roman" panose="02020603050405020304" pitchFamily="18" charset="0"/>
                <a:cs typeface="Times New Roman" panose="02020603050405020304" pitchFamily="18" charset="0"/>
              </a:rPr>
              <a:t>Solution</a:t>
            </a:r>
          </a:p>
          <a:p>
            <a:pPr marL="457200" indent="-457200" algn="l">
              <a:buFont typeface="+mj-lt"/>
              <a:buAutoNum type="arabicPeriod"/>
            </a:pPr>
            <a:r>
              <a:rPr lang="en-IN" sz="2000" spc="15">
                <a:latin typeface="Times New Roman" panose="02020603050405020304" pitchFamily="18" charset="0"/>
                <a:cs typeface="Times New Roman" panose="02020603050405020304" pitchFamily="18" charset="0"/>
              </a:rPr>
              <a:t>M</a:t>
            </a:r>
            <a:r>
              <a:rPr lang="en-IN" sz="2000">
                <a:latin typeface="Times New Roman" panose="02020603050405020304" pitchFamily="18" charset="0"/>
                <a:cs typeface="Times New Roman" panose="02020603050405020304" pitchFamily="18" charset="0"/>
              </a:rPr>
              <a:t>o</a:t>
            </a:r>
            <a:r>
              <a:rPr lang="en-IN" sz="2000" spc="-15">
                <a:latin typeface="Times New Roman" panose="02020603050405020304" pitchFamily="18" charset="0"/>
                <a:cs typeface="Times New Roman" panose="02020603050405020304" pitchFamily="18" charset="0"/>
              </a:rPr>
              <a:t>d</a:t>
            </a:r>
            <a:r>
              <a:rPr lang="en-IN" sz="2000" spc="-35">
                <a:latin typeface="Times New Roman" panose="02020603050405020304" pitchFamily="18" charset="0"/>
                <a:cs typeface="Times New Roman" panose="02020603050405020304" pitchFamily="18" charset="0"/>
              </a:rPr>
              <a:t>e</a:t>
            </a:r>
            <a:r>
              <a:rPr lang="en-IN" sz="2000" spc="-30">
                <a:latin typeface="Times New Roman" panose="02020603050405020304" pitchFamily="18" charset="0"/>
                <a:cs typeface="Times New Roman" panose="02020603050405020304" pitchFamily="18" charset="0"/>
              </a:rPr>
              <a:t>ll</a:t>
            </a:r>
            <a:r>
              <a:rPr lang="en-IN" sz="2000" spc="-5">
                <a:latin typeface="Times New Roman" panose="02020603050405020304" pitchFamily="18" charset="0"/>
                <a:cs typeface="Times New Roman" panose="02020603050405020304" pitchFamily="18" charset="0"/>
              </a:rPr>
              <a:t>i</a:t>
            </a:r>
            <a:r>
              <a:rPr lang="en-IN" sz="2000" spc="30">
                <a:latin typeface="Times New Roman" panose="02020603050405020304" pitchFamily="18" charset="0"/>
                <a:cs typeface="Times New Roman" panose="02020603050405020304" pitchFamily="18" charset="0"/>
              </a:rPr>
              <a:t>n</a:t>
            </a:r>
            <a:r>
              <a:rPr lang="en-IN" sz="2000" spc="5">
                <a:latin typeface="Times New Roman" panose="02020603050405020304" pitchFamily="18" charset="0"/>
                <a:cs typeface="Times New Roman" panose="02020603050405020304" pitchFamily="18" charset="0"/>
              </a:rPr>
              <a:t>g</a:t>
            </a:r>
          </a:p>
          <a:p>
            <a:pPr marL="457200" indent="-457200" algn="l">
              <a:buFont typeface="+mj-lt"/>
              <a:buAutoNum type="arabicPeriod"/>
            </a:pPr>
            <a:r>
              <a:rPr lang="en-GB" sz="2000" spc="5">
                <a:latin typeface="Times New Roman" panose="02020603050405020304" pitchFamily="18" charset="0"/>
                <a:cs typeface="Times New Roman" panose="02020603050405020304" pitchFamily="18" charset="0"/>
              </a:rPr>
              <a:t>Result</a:t>
            </a:r>
            <a:endParaRPr lang="en-IN" sz="2000" spc="5">
              <a:latin typeface="Times New Roman" panose="02020603050405020304" pitchFamily="18" charset="0"/>
              <a:cs typeface="Times New Roman" panose="02020603050405020304" pitchFamily="18" charset="0"/>
            </a:endParaRPr>
          </a:p>
          <a:p>
            <a:pPr algn="l" defTabSz="1165225"/>
            <a:br>
              <a:rPr lang="en-IN" sz="2000">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00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2962-3C2F-41C7-B2D5-4E12F1FEED9A}"/>
              </a:ext>
            </a:extLst>
          </p:cNvPr>
          <p:cNvSpPr>
            <a:spLocks noGrp="1"/>
          </p:cNvSpPr>
          <p:nvPr>
            <p:ph type="title"/>
          </p:nvPr>
        </p:nvSpPr>
        <p:spPr>
          <a:xfrm>
            <a:off x="755332" y="385444"/>
            <a:ext cx="10681335" cy="1477328"/>
          </a:xfrm>
        </p:spPr>
        <p:txBody>
          <a:bodyPr/>
          <a:lstStyle/>
          <a:p>
            <a:br>
              <a:rPr lang="en-US" sz="3200">
                <a:latin typeface="Trebuchet MS" panose="020B0603020202020204" pitchFamily="34" charset="0"/>
                <a:cs typeface="Times New Roman" panose="02020603050405020304" pitchFamily="18" charset="0"/>
              </a:rPr>
            </a:br>
            <a:r>
              <a:rPr lang="en-US" sz="3200">
                <a:latin typeface="Trebuchet MS" panose="020B0603020202020204" pitchFamily="34" charset="0"/>
                <a:cs typeface="Times New Roman" panose="02020603050405020304" pitchFamily="18" charset="0"/>
              </a:rPr>
              <a:t>ADVANTAGES OF KEYLOGGER</a:t>
            </a:r>
            <a:br>
              <a:rPr lang="en-US" sz="3200">
                <a:latin typeface="Trebuchet MS" panose="020B0603020202020204" pitchFamily="34" charset="0"/>
                <a:cs typeface="Times New Roman" panose="02020603050405020304" pitchFamily="18" charset="0"/>
              </a:rPr>
            </a:br>
            <a:endParaRPr lang="en-IN" sz="3200">
              <a:latin typeface="Trebuchet MS" panose="020B0603020202020204" pitchFamily="34" charset="0"/>
            </a:endParaRPr>
          </a:p>
        </p:txBody>
      </p:sp>
      <p:sp>
        <p:nvSpPr>
          <p:cNvPr id="3" name="Text Placeholder 2">
            <a:extLst>
              <a:ext uri="{FF2B5EF4-FFF2-40B4-BE49-F238E27FC236}">
                <a16:creationId xmlns:a16="http://schemas.microsoft.com/office/drawing/2014/main" id="{C288BA5E-8848-445D-B0BA-8688655A7DE7}"/>
              </a:ext>
            </a:extLst>
          </p:cNvPr>
          <p:cNvSpPr>
            <a:spLocks noGrp="1"/>
          </p:cNvSpPr>
          <p:nvPr>
            <p:ph type="body" idx="1"/>
          </p:nvPr>
        </p:nvSpPr>
        <p:spPr>
          <a:xfrm>
            <a:off x="609600" y="1981200"/>
            <a:ext cx="8839200" cy="4139595"/>
          </a:xfrm>
        </p:spPr>
        <p:txBody>
          <a:bodyPr/>
          <a:lstStyle/>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Monitoring and Surveillance:</a:t>
            </a:r>
            <a:r>
              <a:rPr lang="en-US" sz="200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Keyloggers can be used for legitimate monitoring purposes, such as parental control to ensure children's online safety or employee monitoring to track productivity and adherence to company policies.</a:t>
            </a:r>
          </a:p>
          <a:p>
            <a:pPr algn="just"/>
            <a:endParaRPr lang="en-US" sz="19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Data Recovery:</a:t>
            </a:r>
            <a:r>
              <a:rPr lang="en-US" sz="200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In situations where data is accidentally lost, keyloggers can sometimes help recover the lost information by capturing keystrokes before they are deleted.</a:t>
            </a:r>
          </a:p>
          <a:p>
            <a:pPr algn="just"/>
            <a:endParaRPr lang="en-IN" sz="19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Investigative Tool:</a:t>
            </a:r>
            <a:r>
              <a:rPr lang="en-US" sz="2000">
                <a:latin typeface="Times New Roman" panose="02020603050405020304" pitchFamily="18" charset="0"/>
                <a:cs typeface="Times New Roman" panose="02020603050405020304" pitchFamily="18" charset="0"/>
              </a:rPr>
              <a:t> </a:t>
            </a:r>
            <a:r>
              <a:rPr lang="en-US" sz="1900">
                <a:latin typeface="Times New Roman" panose="02020603050405020304" pitchFamily="18" charset="0"/>
                <a:cs typeface="Times New Roman" panose="02020603050405020304" pitchFamily="18" charset="0"/>
              </a:rPr>
              <a:t>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19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System Diagnostics</a:t>
            </a:r>
            <a:r>
              <a:rPr lang="en-US" sz="1900" b="1">
                <a:latin typeface="Times New Roman" panose="02020603050405020304" pitchFamily="18" charset="0"/>
                <a:cs typeface="Times New Roman" panose="02020603050405020304" pitchFamily="18" charset="0"/>
              </a:rPr>
              <a:t>:</a:t>
            </a:r>
            <a:r>
              <a:rPr lang="en-US" sz="190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a:p>
            <a:endParaRPr lang="en-IN" sz="1900"/>
          </a:p>
        </p:txBody>
      </p:sp>
      <p:grpSp>
        <p:nvGrpSpPr>
          <p:cNvPr id="4" name="object 2">
            <a:extLst>
              <a:ext uri="{FF2B5EF4-FFF2-40B4-BE49-F238E27FC236}">
                <a16:creationId xmlns:a16="http://schemas.microsoft.com/office/drawing/2014/main" id="{D123686E-6AF3-46A7-B717-6F5639F088B7}"/>
              </a:ext>
            </a:extLst>
          </p:cNvPr>
          <p:cNvGrpSpPr/>
          <p:nvPr/>
        </p:nvGrpSpPr>
        <p:grpSpPr>
          <a:xfrm>
            <a:off x="9429750" y="3232785"/>
            <a:ext cx="2762250" cy="3257550"/>
            <a:chOff x="7991475" y="2933700"/>
            <a:chExt cx="2762250" cy="3257550"/>
          </a:xfrm>
        </p:grpSpPr>
        <p:sp>
          <p:nvSpPr>
            <p:cNvPr id="5" name="object 3">
              <a:extLst>
                <a:ext uri="{FF2B5EF4-FFF2-40B4-BE49-F238E27FC236}">
                  <a16:creationId xmlns:a16="http://schemas.microsoft.com/office/drawing/2014/main" id="{03364296-6680-4A58-B88F-45E31D6D1D4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409C2E3C-8946-4191-A460-AF677DA3165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9D83B11E-46F7-4322-B500-F4AC4692C29C}"/>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400807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E47C-1080-4495-9B82-33B1EB0E59C1}"/>
              </a:ext>
            </a:extLst>
          </p:cNvPr>
          <p:cNvSpPr>
            <a:spLocks noGrp="1"/>
          </p:cNvSpPr>
          <p:nvPr>
            <p:ph type="title"/>
          </p:nvPr>
        </p:nvSpPr>
        <p:spPr>
          <a:xfrm>
            <a:off x="755332" y="407215"/>
            <a:ext cx="10681335" cy="984885"/>
          </a:xfrm>
        </p:spPr>
        <p:txBody>
          <a:bodyPr/>
          <a:lstStyle/>
          <a:p>
            <a:r>
              <a:rPr lang="en-IN" sz="3200">
                <a:latin typeface="Trebuchet MS" panose="020B0603020202020204" pitchFamily="34" charset="0"/>
                <a:cs typeface="Times New Roman" panose="02020603050405020304" pitchFamily="18" charset="0"/>
              </a:rPr>
              <a:t>DISADVANTAGES OF KEYLOGGER</a:t>
            </a:r>
            <a:br>
              <a:rPr lang="en-IN" sz="3200">
                <a:latin typeface="Trebuchet MS" panose="020B0603020202020204" pitchFamily="34" charset="0"/>
                <a:cs typeface="Times New Roman" panose="02020603050405020304" pitchFamily="18" charset="0"/>
              </a:rPr>
            </a:br>
            <a:endParaRPr lang="en-IN" sz="3200">
              <a:latin typeface="Trebuchet MS" panose="020B0603020202020204" pitchFamily="34" charset="0"/>
            </a:endParaRPr>
          </a:p>
        </p:txBody>
      </p:sp>
      <p:sp>
        <p:nvSpPr>
          <p:cNvPr id="3" name="Text Placeholder 2">
            <a:extLst>
              <a:ext uri="{FF2B5EF4-FFF2-40B4-BE49-F238E27FC236}">
                <a16:creationId xmlns:a16="http://schemas.microsoft.com/office/drawing/2014/main" id="{FA09B941-9AA1-455B-B314-6DFCCA677BE4}"/>
              </a:ext>
            </a:extLst>
          </p:cNvPr>
          <p:cNvSpPr>
            <a:spLocks noGrp="1"/>
          </p:cNvSpPr>
          <p:nvPr>
            <p:ph type="body" idx="1"/>
          </p:nvPr>
        </p:nvSpPr>
        <p:spPr>
          <a:xfrm>
            <a:off x="609600" y="1370330"/>
            <a:ext cx="8763000" cy="5873850"/>
          </a:xfrm>
        </p:spPr>
        <p:txBody>
          <a:bodyPr/>
          <a:lstStyle/>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Privacy Invasion:</a:t>
            </a:r>
            <a:r>
              <a:rPr lang="en-US">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Misuse and Abuse:</a:t>
            </a:r>
            <a:r>
              <a:rPr lang="en-US">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Legal and Ethical Concerns:</a:t>
            </a:r>
            <a:r>
              <a:rPr lang="en-US">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Security Vulnerabilities:</a:t>
            </a:r>
            <a:r>
              <a:rPr lang="en-US">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Cost and Complexity:</a:t>
            </a:r>
            <a:r>
              <a:rPr lang="en-US">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a:latin typeface="Times New Roman" panose="02020603050405020304" pitchFamily="18" charset="0"/>
              <a:cs typeface="Times New Roman" panose="02020603050405020304" pitchFamily="18" charset="0"/>
            </a:endParaRPr>
          </a:p>
          <a:p>
            <a:endParaRPr lang="en-IN"/>
          </a:p>
        </p:txBody>
      </p:sp>
      <p:grpSp>
        <p:nvGrpSpPr>
          <p:cNvPr id="4" name="object 2">
            <a:extLst>
              <a:ext uri="{FF2B5EF4-FFF2-40B4-BE49-F238E27FC236}">
                <a16:creationId xmlns:a16="http://schemas.microsoft.com/office/drawing/2014/main" id="{7CC455F3-5923-4F94-9BFD-788574004880}"/>
              </a:ext>
            </a:extLst>
          </p:cNvPr>
          <p:cNvGrpSpPr/>
          <p:nvPr/>
        </p:nvGrpSpPr>
        <p:grpSpPr>
          <a:xfrm>
            <a:off x="8839200" y="2640785"/>
            <a:ext cx="3533775" cy="3810000"/>
            <a:chOff x="8658225" y="2647950"/>
            <a:chExt cx="3533775" cy="3810000"/>
          </a:xfrm>
        </p:grpSpPr>
        <p:sp>
          <p:nvSpPr>
            <p:cNvPr id="5" name="object 3">
              <a:extLst>
                <a:ext uri="{FF2B5EF4-FFF2-40B4-BE49-F238E27FC236}">
                  <a16:creationId xmlns:a16="http://schemas.microsoft.com/office/drawing/2014/main" id="{5C2FB51E-0B4F-45D6-AC05-BA26B8E92E6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C229F85D-391B-4677-A2D7-29AEB634F45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45FD26EA-065E-46B5-88FA-69050AE7D76C}"/>
                </a:ext>
              </a:extLst>
            </p:cNvPr>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163783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3B0F-3EC0-4116-B5D4-78CB9A40B10E}"/>
              </a:ext>
            </a:extLst>
          </p:cNvPr>
          <p:cNvSpPr>
            <a:spLocks noGrp="1"/>
          </p:cNvSpPr>
          <p:nvPr>
            <p:ph type="title"/>
          </p:nvPr>
        </p:nvSpPr>
        <p:spPr>
          <a:xfrm>
            <a:off x="755332" y="385444"/>
            <a:ext cx="10681335" cy="1477328"/>
          </a:xfrm>
        </p:spPr>
        <p:txBody>
          <a:bodyPr/>
          <a:lstStyle/>
          <a:p>
            <a:br>
              <a:rPr lang="en-US" sz="3200">
                <a:latin typeface="Trebuchet MS" panose="020B0603020202020204" pitchFamily="34" charset="0"/>
                <a:ea typeface="Lucida Grande" pitchFamily="34" charset="-122"/>
                <a:cs typeface="Lucida Grande" pitchFamily="34" charset="-120"/>
              </a:rPr>
            </a:br>
            <a:r>
              <a:rPr lang="en-US" sz="3200">
                <a:latin typeface="Trebuchet MS" panose="020B0603020202020204" pitchFamily="34" charset="0"/>
                <a:ea typeface="Lucida Grande" pitchFamily="34" charset="-122"/>
                <a:cs typeface="Lucida Grande" pitchFamily="34" charset="-120"/>
              </a:rPr>
              <a:t>SECURITY MEASURES AGAINST KEYLOGGERS</a:t>
            </a:r>
            <a:br>
              <a:rPr lang="en-US" sz="3200">
                <a:latin typeface="Trebuchet MS" panose="020B0603020202020204" pitchFamily="34" charset="0"/>
              </a:rPr>
            </a:br>
            <a:endParaRPr lang="en-IN" sz="3200">
              <a:latin typeface="Trebuchet MS" panose="020B0603020202020204" pitchFamily="34" charset="0"/>
            </a:endParaRPr>
          </a:p>
        </p:txBody>
      </p:sp>
      <p:sp>
        <p:nvSpPr>
          <p:cNvPr id="3" name="Text Placeholder 2">
            <a:extLst>
              <a:ext uri="{FF2B5EF4-FFF2-40B4-BE49-F238E27FC236}">
                <a16:creationId xmlns:a16="http://schemas.microsoft.com/office/drawing/2014/main" id="{403106C7-E99C-498A-8E7F-444C159DFD5D}"/>
              </a:ext>
            </a:extLst>
          </p:cNvPr>
          <p:cNvSpPr>
            <a:spLocks noGrp="1"/>
          </p:cNvSpPr>
          <p:nvPr>
            <p:ph type="body" idx="1"/>
          </p:nvPr>
        </p:nvSpPr>
        <p:spPr>
          <a:xfrm>
            <a:off x="755332" y="1676400"/>
            <a:ext cx="8769668" cy="5309146"/>
          </a:xfrm>
        </p:spPr>
        <p:txBody>
          <a:bodyPr/>
          <a:lstStyle/>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Use Antivirus Software: </a:t>
            </a:r>
            <a:r>
              <a:rPr lang="en-GB" sz="1900">
                <a:latin typeface="Times New Roman" panose="02020603050405020304" pitchFamily="18" charset="0"/>
                <a:cs typeface="Times New Roman" panose="02020603050405020304" pitchFamily="18" charset="0"/>
              </a:rPr>
              <a:t>Install reputable antivirus software that includes anti-keylogger features. Regularly update it to detect and remove keyloggers and other malware.</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Enable Firewall: </a:t>
            </a:r>
            <a:r>
              <a:rPr lang="en-GB" sz="1900">
                <a:latin typeface="Times New Roman" panose="02020603050405020304" pitchFamily="18" charset="0"/>
                <a:cs typeface="Times New Roman" panose="02020603050405020304" pitchFamily="18" charset="0"/>
              </a:rPr>
              <a:t>Keep your firewall activated to block unauthorized access to your computer and network, which can help prevent keyloggers from transmitting data.</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Use Virtual Keyboards: </a:t>
            </a:r>
            <a:r>
              <a:rPr lang="en-GB" sz="1900">
                <a:latin typeface="Times New Roman" panose="02020603050405020304" pitchFamily="18" charset="0"/>
                <a:cs typeface="Times New Roman" panose="02020603050405020304" pitchFamily="18" charset="0"/>
              </a:rPr>
              <a:t>When entering sensitive information like passwords, use virtual keyboards provided by operating systems or security software. Virtual keyboards can help evade hardware-based keyloggers.</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r>
              <a:rPr lang="en-GB" sz="2000" b="1">
                <a:latin typeface="Times New Roman" panose="02020603050405020304" pitchFamily="18" charset="0"/>
                <a:cs typeface="Times New Roman" panose="02020603050405020304" pitchFamily="18" charset="0"/>
              </a:rPr>
              <a:t>Update Operating System and Software: </a:t>
            </a:r>
            <a:r>
              <a:rPr lang="en-GB" sz="1900">
                <a:latin typeface="Times New Roman" panose="02020603050405020304" pitchFamily="18" charset="0"/>
                <a:cs typeface="Times New Roman" panose="02020603050405020304" pitchFamily="18" charset="0"/>
              </a:rPr>
              <a:t>Keep your operating system, browsers, and all applications up to date with the latest security patches and updates. This helps to close vulnerabilities exploited by keyloggers.</a:t>
            </a: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1900">
              <a:latin typeface="Times New Roman" panose="02020603050405020304" pitchFamily="18" charset="0"/>
              <a:cs typeface="Times New Roman" panose="02020603050405020304" pitchFamily="18" charset="0"/>
            </a:endParaRPr>
          </a:p>
          <a:p>
            <a:endParaRPr lang="en-GB" sz="1900">
              <a:latin typeface="Times New Roman" panose="02020603050405020304" pitchFamily="18" charset="0"/>
              <a:cs typeface="Times New Roman" panose="02020603050405020304" pitchFamily="18" charset="0"/>
            </a:endParaRPr>
          </a:p>
          <a:p>
            <a:endParaRPr lang="en-IN" sz="1900">
              <a:latin typeface="Times New Roman" panose="02020603050405020304" pitchFamily="18" charset="0"/>
              <a:cs typeface="Times New Roman" panose="02020603050405020304" pitchFamily="18" charset="0"/>
            </a:endParaRPr>
          </a:p>
        </p:txBody>
      </p:sp>
      <p:pic>
        <p:nvPicPr>
          <p:cNvPr id="4" name="object 6">
            <a:extLst>
              <a:ext uri="{FF2B5EF4-FFF2-40B4-BE49-F238E27FC236}">
                <a16:creationId xmlns:a16="http://schemas.microsoft.com/office/drawing/2014/main" id="{3391FB4B-FA09-489B-8068-1CBCFC8F8CDD}"/>
              </a:ext>
            </a:extLst>
          </p:cNvPr>
          <p:cNvPicPr/>
          <p:nvPr/>
        </p:nvPicPr>
        <p:blipFill>
          <a:blip r:embed="rId3" cstate="print"/>
          <a:stretch>
            <a:fillRect/>
          </a:stretch>
        </p:blipFill>
        <p:spPr>
          <a:xfrm>
            <a:off x="9829800" y="3733801"/>
            <a:ext cx="2238375" cy="2872138"/>
          </a:xfrm>
          <a:prstGeom prst="rect">
            <a:avLst/>
          </a:prstGeom>
        </p:spPr>
      </p:pic>
    </p:spTree>
    <p:extLst>
      <p:ext uri="{BB962C8B-B14F-4D97-AF65-F5344CB8AC3E}">
        <p14:creationId xmlns:p14="http://schemas.microsoft.com/office/powerpoint/2010/main" val="83841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2327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1001556"/>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GB" sz="3200" spc="-20"/>
            </a:br>
            <a:r>
              <a:rPr sz="3200" spc="-20"/>
              <a:t>P</a:t>
            </a:r>
            <a:r>
              <a:rPr sz="3200" spc="15"/>
              <a:t>ROB</a:t>
            </a:r>
            <a:r>
              <a:rPr sz="3200" spc="55"/>
              <a:t>L</a:t>
            </a:r>
            <a:r>
              <a:rPr sz="3200" spc="-20"/>
              <a:t>E</a:t>
            </a:r>
            <a:r>
              <a:rPr sz="3200" spc="20"/>
              <a:t>M</a:t>
            </a:r>
            <a:r>
              <a:rPr lang="en-GB" sz="3200" spc="20"/>
              <a:t> </a:t>
            </a:r>
            <a:r>
              <a:rPr sz="3200" spc="10"/>
              <a:t>S</a:t>
            </a:r>
            <a:r>
              <a:rPr sz="3200" spc="-370"/>
              <a:t>T</a:t>
            </a:r>
            <a:r>
              <a:rPr sz="3200" spc="-375"/>
              <a:t>A</a:t>
            </a:r>
            <a:r>
              <a:rPr sz="3200" spc="15"/>
              <a:t>T</a:t>
            </a:r>
            <a:r>
              <a:rPr sz="3200" spc="-10"/>
              <a:t>E</a:t>
            </a:r>
            <a:r>
              <a:rPr sz="3200" spc="-20"/>
              <a:t>ME</a:t>
            </a:r>
            <a:r>
              <a:rPr sz="3200" spc="10"/>
              <a:t>NT</a:t>
            </a:r>
            <a:endParaRPr sz="3200"/>
          </a:p>
        </p:txBody>
      </p:sp>
      <p:sp>
        <p:nvSpPr>
          <p:cNvPr id="11" name="Text Placeholder 10">
            <a:extLst>
              <a:ext uri="{FF2B5EF4-FFF2-40B4-BE49-F238E27FC236}">
                <a16:creationId xmlns:a16="http://schemas.microsoft.com/office/drawing/2014/main" id="{623C8002-A636-4201-9359-32697AA45EA1}"/>
              </a:ext>
            </a:extLst>
          </p:cNvPr>
          <p:cNvSpPr>
            <a:spLocks noGrp="1"/>
          </p:cNvSpPr>
          <p:nvPr>
            <p:ph type="body" idx="1"/>
          </p:nvPr>
        </p:nvSpPr>
        <p:spPr>
          <a:xfrm>
            <a:off x="609600" y="1387000"/>
            <a:ext cx="8924925" cy="4499212"/>
          </a:xfrm>
        </p:spPr>
        <p:txBody>
          <a:bodyPr/>
          <a:lstStyle/>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increasing prevalence of keyloggers poses a significant threat to digital security by covertly recording keystrokes and capturing sensitive information such as passwords, credit card numbers, and personal identification details. These malicious programs can lead to unauthorized access to personal and financial accounts, resulting in identity theft, financial loss, and privacy breaches.</a:t>
            </a:r>
          </a:p>
          <a:p>
            <a:pPr marL="285750" indent="-285750" algn="just">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challenge is to develop robust and proactive security measures that can detect, prevent, and mitigate the impact of keyloggers, ensuring the protection of users' data and maintaining the integrity of digital systems. This involves a combination of advanced detection algorithms, user education, and secure software practices to create a comprehensive defense against keylogging attacks.</a:t>
            </a:r>
          </a:p>
          <a:p>
            <a:endParaRPr lang="en-IN" sz="200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1001556"/>
          </a:xfrm>
          <a:prstGeom prst="rect">
            <a:avLst/>
          </a:prstGeom>
        </p:spPr>
        <p:txBody>
          <a:bodyPr vert="horz" wrap="square" lIns="0" tIns="16510" rIns="0" bIns="0" rtlCol="0">
            <a:spAutoFit/>
          </a:bodyPr>
          <a:lstStyle/>
          <a:p>
            <a:pPr marL="12700">
              <a:lnSpc>
                <a:spcPct val="100000"/>
              </a:lnSpc>
              <a:spcBef>
                <a:spcPts val="130"/>
              </a:spcBef>
              <a:tabLst>
                <a:tab pos="2642870" algn="l"/>
              </a:tabLst>
            </a:pPr>
            <a:br>
              <a:rPr lang="en-GB" sz="3200" spc="5"/>
            </a:br>
            <a:r>
              <a:rPr sz="3200" spc="5"/>
              <a:t>PROJECT</a:t>
            </a:r>
            <a:r>
              <a:rPr lang="en-GB" sz="3200" spc="5"/>
              <a:t> </a:t>
            </a:r>
            <a:r>
              <a:rPr sz="3200" spc="-20"/>
              <a:t>OVERVIEW</a:t>
            </a:r>
            <a:endParaRPr sz="3200"/>
          </a:p>
        </p:txBody>
      </p:sp>
      <p:sp>
        <p:nvSpPr>
          <p:cNvPr id="11" name="Text Placeholder 10">
            <a:extLst>
              <a:ext uri="{FF2B5EF4-FFF2-40B4-BE49-F238E27FC236}">
                <a16:creationId xmlns:a16="http://schemas.microsoft.com/office/drawing/2014/main" id="{284693C6-181C-4853-8474-EEF7E0B00FBE}"/>
              </a:ext>
            </a:extLst>
          </p:cNvPr>
          <p:cNvSpPr>
            <a:spLocks noGrp="1"/>
          </p:cNvSpPr>
          <p:nvPr>
            <p:ph type="body" idx="1"/>
          </p:nvPr>
        </p:nvSpPr>
        <p:spPr>
          <a:xfrm>
            <a:off x="609600" y="1847690"/>
            <a:ext cx="8610600" cy="4229260"/>
          </a:xfrm>
        </p:spPr>
        <p:txBody>
          <a:bodyPr/>
          <a:lstStyle/>
          <a:p>
            <a:pPr marL="36900" indent="0">
              <a:buNone/>
            </a:pPr>
            <a:r>
              <a:rPr lang="en-IN" sz="1900" b="1">
                <a:latin typeface="Times New Roman" panose="02020603050405020304" pitchFamily="18" charset="0"/>
                <a:cs typeface="Times New Roman" panose="02020603050405020304" pitchFamily="18" charset="0"/>
              </a:rPr>
              <a:t>  Objective:</a:t>
            </a:r>
          </a:p>
          <a:p>
            <a:pPr marL="756900" lvl="1" indent="-342900">
              <a:buFont typeface="Arial" panose="020B0604020202020204" pitchFamily="34" charset="0"/>
              <a:buChar char="•"/>
            </a:pPr>
            <a:r>
              <a:rPr lang="en-IN" sz="1900">
                <a:latin typeface="Times New Roman" panose="02020603050405020304" pitchFamily="18" charset="0"/>
                <a:cs typeface="Times New Roman" panose="02020603050405020304" pitchFamily="18" charset="0"/>
              </a:rPr>
              <a:t>Develop a comprehensive system to detect and prevent keyloggers.</a:t>
            </a:r>
          </a:p>
          <a:p>
            <a:pPr marL="36900" indent="0">
              <a:buNone/>
            </a:pPr>
            <a:endParaRPr lang="en-IN" sz="1900" b="1">
              <a:latin typeface="Times New Roman" panose="02020603050405020304" pitchFamily="18" charset="0"/>
              <a:cs typeface="Times New Roman" panose="02020603050405020304" pitchFamily="18" charset="0"/>
            </a:endParaRPr>
          </a:p>
          <a:p>
            <a:pPr marL="36900" indent="0">
              <a:buNone/>
            </a:pPr>
            <a:r>
              <a:rPr lang="en-IN" sz="1900" b="1">
                <a:latin typeface="Times New Roman" panose="02020603050405020304" pitchFamily="18" charset="0"/>
                <a:cs typeface="Times New Roman" panose="02020603050405020304" pitchFamily="18" charset="0"/>
              </a:rPr>
              <a:t>  Scope:</a:t>
            </a:r>
          </a:p>
          <a:p>
            <a:pPr marL="642600" lvl="1" indent="-228600">
              <a:buFont typeface="+mj-lt"/>
              <a:buAutoNum type="arabicPeriod"/>
            </a:pPr>
            <a:r>
              <a:rPr lang="en-IN" sz="1900">
                <a:latin typeface="Times New Roman" panose="02020603050405020304" pitchFamily="18" charset="0"/>
                <a:cs typeface="Times New Roman" panose="02020603050405020304" pitchFamily="18" charset="0"/>
              </a:rPr>
              <a:t>Create software tools for detecting and removing keyloggers.</a:t>
            </a:r>
          </a:p>
          <a:p>
            <a:pPr marL="642600" lvl="1" indent="-228600">
              <a:buFont typeface="+mj-lt"/>
              <a:buAutoNum type="arabicPeriod"/>
            </a:pPr>
            <a:r>
              <a:rPr lang="en-IN" sz="1900">
                <a:latin typeface="Times New Roman" panose="02020603050405020304" pitchFamily="18" charset="0"/>
                <a:cs typeface="Times New Roman" panose="02020603050405020304" pitchFamily="18" charset="0"/>
              </a:rPr>
              <a:t>Develop guidelines for best practices in cyber security to prevent keylogger installation.</a:t>
            </a:r>
          </a:p>
          <a:p>
            <a:pPr marL="642600" lvl="1" indent="-228600">
              <a:buFont typeface="+mj-lt"/>
              <a:buAutoNum type="arabicPeriod"/>
            </a:pPr>
            <a:r>
              <a:rPr lang="en-IN" sz="1900">
                <a:latin typeface="Times New Roman" panose="02020603050405020304" pitchFamily="18" charset="0"/>
                <a:cs typeface="Times New Roman" panose="02020603050405020304" pitchFamily="18" charset="0"/>
              </a:rPr>
              <a:t>Educate  end users on recognizing and responding to keylogger threats.</a:t>
            </a:r>
          </a:p>
          <a:p>
            <a:pPr marL="36900" indent="0">
              <a:buNone/>
            </a:pPr>
            <a:endParaRPr lang="en-IN" sz="1900" b="1">
              <a:latin typeface="Times New Roman" panose="02020603050405020304" pitchFamily="18" charset="0"/>
              <a:cs typeface="Times New Roman" panose="02020603050405020304" pitchFamily="18" charset="0"/>
            </a:endParaRPr>
          </a:p>
          <a:p>
            <a:pPr marL="36900" indent="0">
              <a:buNone/>
            </a:pPr>
            <a:r>
              <a:rPr lang="en-IN" sz="1900" b="1">
                <a:latin typeface="Times New Roman" panose="02020603050405020304" pitchFamily="18" charset="0"/>
                <a:cs typeface="Times New Roman" panose="02020603050405020304" pitchFamily="18" charset="0"/>
              </a:rPr>
              <a:t>  Approach:</a:t>
            </a:r>
          </a:p>
          <a:p>
            <a:pPr marL="756900" lvl="1" indent="-342900">
              <a:buFont typeface="Arial" panose="020B0604020202020204" pitchFamily="34" charset="0"/>
              <a:buChar char="•"/>
            </a:pPr>
            <a:r>
              <a:rPr lang="en-IN" sz="1900">
                <a:latin typeface="Times New Roman" panose="02020603050405020304" pitchFamily="18" charset="0"/>
                <a:cs typeface="Times New Roman" panose="02020603050405020304" pitchFamily="18" charset="0"/>
              </a:rPr>
              <a:t>Combination of real-time detection algorithms ,user education , and system hardening.</a:t>
            </a:r>
          </a:p>
          <a:p>
            <a:endParaRPr lang="en-IN" sz="19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9F01F854-745A-4C96-A753-338413545D4A}"/>
              </a:ext>
            </a:extLst>
          </p:cNvPr>
          <p:cNvSpPr>
            <a:spLocks noGrp="1"/>
          </p:cNvSpPr>
          <p:nvPr>
            <p:ph type="body" idx="1"/>
          </p:nvPr>
        </p:nvSpPr>
        <p:spPr>
          <a:xfrm>
            <a:off x="609600" y="1248027"/>
            <a:ext cx="8743950" cy="5555367"/>
          </a:xfrm>
        </p:spPr>
        <p:txBody>
          <a:bodyPr/>
          <a:lstStyle/>
          <a:p>
            <a:pPr algn="just"/>
            <a:r>
              <a:rPr lang="en-US" sz="1900" b="1">
                <a:latin typeface="Times New Roman" panose="02020603050405020304" charset="0"/>
                <a:cs typeface="Times New Roman" panose="02020603050405020304" charset="0"/>
              </a:rPr>
              <a:t>Cybercriminals:</a:t>
            </a:r>
            <a:r>
              <a:rPr lang="en-US" sz="1900">
                <a:latin typeface="Times New Roman" panose="02020603050405020304" charset="0"/>
                <a:cs typeface="Times New Roman" panose="02020603050405020304" charset="0"/>
              </a:rPr>
              <a:t> The primary end users, using keyloggers to steal sensitive information such as login credentials, credit card numbers, and personal data for financial gain or identity theft.</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Industrial Spies:</a:t>
            </a:r>
            <a:r>
              <a:rPr lang="en-US" sz="1900">
                <a:latin typeface="Times New Roman" panose="02020603050405020304" charset="0"/>
                <a:cs typeface="Times New Roman" panose="02020603050405020304" charset="0"/>
              </a:rPr>
              <a:t> Individuals or entities using keyloggers to gather confidential business information, trade secrets, and competitive intelligence from rival companies.</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Disgruntled Employees:</a:t>
            </a:r>
            <a:r>
              <a:rPr lang="en-US" sz="1900">
                <a:latin typeface="Times New Roman" panose="02020603050405020304" charset="0"/>
                <a:cs typeface="Times New Roman" panose="02020603050405020304" charset="0"/>
              </a:rPr>
              <a:t> Employees who may use keyloggers to collect sensitive information from their employers for sabotage, theft, or personal revenge.</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Governments and Intelligence Agencies: </a:t>
            </a:r>
            <a:r>
              <a:rPr lang="en-US" sz="1900">
                <a:latin typeface="Times New Roman" panose="02020603050405020304" charset="0"/>
                <a:cs typeface="Times New Roman" panose="02020603050405020304" charset="0"/>
              </a:rPr>
              <a:t>Entities using keyloggers for surveillance and intelligence gathering on individuals or groups of interest, both domestically and internationally.</a:t>
            </a:r>
          </a:p>
          <a:p>
            <a:pPr algn="just"/>
            <a:endParaRPr lang="en-US" sz="1900">
              <a:latin typeface="Times New Roman" panose="02020603050405020304" charset="0"/>
              <a:cs typeface="Times New Roman" panose="02020603050405020304" charset="0"/>
            </a:endParaRPr>
          </a:p>
          <a:p>
            <a:pPr algn="just"/>
            <a:r>
              <a:rPr lang="en-US" sz="1900" b="1">
                <a:latin typeface="Times New Roman" panose="02020603050405020304" charset="0"/>
                <a:cs typeface="Times New Roman" panose="02020603050405020304" charset="0"/>
              </a:rPr>
              <a:t>Private Investigators: </a:t>
            </a:r>
            <a:r>
              <a:rPr lang="en-US" sz="1900">
                <a:latin typeface="Times New Roman" panose="02020603050405020304" charset="0"/>
                <a:cs typeface="Times New Roman" panose="02020603050405020304" charset="0"/>
              </a:rPr>
              <a:t>Individuals who might use keyloggers in investigations to monitor and gather evidence on suspects, often in cases of fraud, infidelity, or other personal matters.</a:t>
            </a:r>
          </a:p>
          <a:p>
            <a:pPr algn="just"/>
            <a:endParaRPr lang="en-US" sz="1900">
              <a:latin typeface="Times New Roman" panose="02020603050405020304" charset="0"/>
              <a:cs typeface="Times New Roman" panose="02020603050405020304" charset="0"/>
            </a:endParaRPr>
          </a:p>
          <a:p>
            <a:endParaRPr lang="en-IN" sz="19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1407</Words>
  <Application>Microsoft Office PowerPoint</Application>
  <PresentationFormat>Widescreen</PresentationFormat>
  <Paragraphs>132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Lucida Grande</vt:lpstr>
      <vt:lpstr>Times New Roman</vt:lpstr>
      <vt:lpstr>Trebuchet MS</vt:lpstr>
      <vt:lpstr>Wingdings</vt:lpstr>
      <vt:lpstr>Office Theme</vt:lpstr>
      <vt:lpstr>          SATHI VIJAY KUMAR REDDY</vt:lpstr>
      <vt:lpstr> KEY LOGGER AND SECURITY</vt:lpstr>
      <vt:lpstr>AGENDA</vt:lpstr>
      <vt:lpstr> ADVANTAGES OF KEYLOGGER </vt:lpstr>
      <vt:lpstr>DISADVANTAGES OF KEYLOGGER </vt:lpstr>
      <vt:lpstr> SECURITY MEASURES AGAINST KEYLOGGERS </vt:lpstr>
      <vt:lpstr> PROBLEM STATEMENT</vt:lpstr>
      <vt:lpstr> PROJECT OVERVIEW</vt:lpstr>
      <vt:lpstr>WHO ARE THE END USERS?</vt:lpstr>
      <vt:lpstr>YOUR SOLUTION AND ITS VALUE PROPOSITION</vt:lpstr>
      <vt:lpstr>THE WOW IN YOUR SOLUTION</vt:lpstr>
      <vt:lpstr>MODELLING </vt:lpstr>
      <vt:lpstr>RESULT</vt:lpstr>
      <vt:lpstr> 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DURGA PRASAD REDDY SATHI</dc:creator>
  <cp:lastModifiedBy>DURGA PRASAD REDDY SATHI</cp:lastModifiedBy>
  <cp:revision>17</cp:revision>
  <dcterms:created xsi:type="dcterms:W3CDTF">2024-06-03T05:48:59Z</dcterms:created>
  <dcterms:modified xsi:type="dcterms:W3CDTF">2024-06-19T09:41:54Z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