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70" r:id="rId13"/>
    <p:sldId id="2146847060" r:id="rId14"/>
    <p:sldId id="2146847067" r:id="rId15"/>
    <p:sldId id="2146847068" r:id="rId16"/>
    <p:sldId id="2146847062" r:id="rId17"/>
    <p:sldId id="2146847055" r:id="rId18"/>
    <p:sldId id="2146847059" r:id="rId19"/>
    <p:sldId id="2146847069"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	Interview trainer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854107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Sathvik Palivela</a:t>
            </a:r>
          </a:p>
          <a:p>
            <a:r>
              <a:rPr lang="en-US" sz="2000" b="1" dirty="0">
                <a:solidFill>
                  <a:schemeClr val="accent1">
                    <a:lumMod val="75000"/>
                  </a:schemeClr>
                </a:solidFill>
                <a:latin typeface="Arial"/>
                <a:cs typeface="Arial"/>
              </a:rPr>
              <a:t>College Name &amp; Department : VSM College of Engineering,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l="3232" t="11267"/>
          <a:stretch>
            <a:fillRect/>
          </a:stretch>
        </p:blipFill>
        <p:spPr>
          <a:xfrm>
            <a:off x="1328065" y="1232452"/>
            <a:ext cx="9535870" cy="492339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1332885" y="1230788"/>
            <a:ext cx="9526229" cy="492505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2979003" y="2531076"/>
            <a:ext cx="6233993" cy="350520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solidFill>
                  <a:srgbClr val="404040"/>
                </a:solidFill>
                <a:latin typeface="Calibri"/>
                <a:ea typeface="Calibri"/>
                <a:cs typeface="Calibri"/>
              </a:rPr>
              <a:t>Provides tailored question sets, model answers, and improvement tips based on user profile, experience, and job role. </a:t>
            </a:r>
          </a:p>
          <a:p>
            <a:pPr marL="305435" indent="-305435"/>
            <a:r>
              <a:rPr lang="en-US" sz="2800" dirty="0">
                <a:solidFill>
                  <a:srgbClr val="404040"/>
                </a:solidFill>
                <a:latin typeface="Calibri"/>
                <a:ea typeface="Calibri"/>
                <a:cs typeface="Calibri"/>
              </a:rPr>
              <a:t>Supports both technical and soft skill assessments, ensuring users are well-rounded and prepared for various aspects of the interview. </a:t>
            </a:r>
          </a:p>
          <a:p>
            <a:pPr marL="305435" indent="-305435"/>
            <a:r>
              <a:rPr lang="en-US" sz="2800" dirty="0">
                <a:solidFill>
                  <a:srgbClr val="404040"/>
                </a:solidFill>
                <a:latin typeface="Calibri"/>
                <a:ea typeface="Calibri"/>
                <a:cs typeface="Calibri"/>
              </a:rPr>
              <a:t>Helps users build confidence and sharpen their responses through real-world scenarios, mock interviews, and instant feedback, increasing their chances of success in competitive job markets.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sz="2800" dirty="0"/>
              <a:t>VR/AR-Based Interview Simulations</a:t>
            </a:r>
          </a:p>
          <a:p>
            <a:pPr marL="305435" indent="-305435"/>
            <a:r>
              <a:rPr lang="en-IN" sz="2800" dirty="0"/>
              <a:t>AI-Powered Emotion &amp; Tone Analysis</a:t>
            </a:r>
          </a:p>
          <a:p>
            <a:pPr marL="305435" indent="-305435"/>
            <a:r>
              <a:rPr lang="en-IN" sz="2800" dirty="0"/>
              <a:t>Gamified Learning &amp; Progress Tracking</a:t>
            </a:r>
          </a:p>
          <a:p>
            <a:pPr marL="305435" indent="-305435"/>
            <a:r>
              <a:rPr lang="en-IN" sz="2800" dirty="0"/>
              <a:t>Multilingual &amp; Accent-Adaptive Support</a:t>
            </a:r>
          </a:p>
          <a:p>
            <a:pPr marL="305435" indent="-305435"/>
            <a:r>
              <a:rPr lang="en-US" sz="2800" dirty="0">
                <a:latin typeface="Calibri"/>
                <a:ea typeface="+mn-lt"/>
                <a:cs typeface="+mn-lt"/>
              </a:rPr>
              <a:t>Integration with Job Platforms</a:t>
            </a:r>
          </a:p>
          <a:p>
            <a:pPr marL="305435" indent="-305435"/>
            <a:r>
              <a:rPr lang="en-US" sz="2800" dirty="0">
                <a:latin typeface="Calibri"/>
                <a:ea typeface="+mn-lt"/>
                <a:cs typeface="+mn-lt"/>
              </a:rPr>
              <a:t>Integration with 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3" y="1302026"/>
            <a:ext cx="5115520" cy="530296"/>
          </a:xfrm>
        </p:spPr>
        <p:txBody>
          <a:bodyPr>
            <a:normAutofit/>
          </a:bodyPr>
          <a:lstStyle/>
          <a:p>
            <a:pPr marL="0" indent="0">
              <a:buNone/>
            </a:pPr>
            <a:r>
              <a:rPr lang="en-IN" b="1" dirty="0"/>
              <a:t>Getting Started with Artificial Intelligence</a:t>
            </a:r>
          </a:p>
        </p:txBody>
      </p:sp>
      <p:pic>
        <p:nvPicPr>
          <p:cNvPr id="5" name="Picture 4">
            <a:extLst>
              <a:ext uri="{FF2B5EF4-FFF2-40B4-BE49-F238E27FC236}">
                <a16:creationId xmlns:a16="http://schemas.microsoft.com/office/drawing/2014/main" id="{76A8B7D0-5C98-3388-7F8E-949F4D89EC5E}"/>
              </a:ext>
            </a:extLst>
          </p:cNvPr>
          <p:cNvPicPr>
            <a:picLocks noChangeAspect="1"/>
          </p:cNvPicPr>
          <p:nvPr/>
        </p:nvPicPr>
        <p:blipFill>
          <a:blip r:embed="rId2"/>
          <a:stretch>
            <a:fillRect/>
          </a:stretch>
        </p:blipFill>
        <p:spPr>
          <a:xfrm>
            <a:off x="2986272" y="1901896"/>
            <a:ext cx="6219455" cy="467345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111" y="1050574"/>
            <a:ext cx="5428089" cy="369332"/>
          </a:xfrm>
          <a:prstGeom prst="rect">
            <a:avLst/>
          </a:prstGeom>
        </p:spPr>
        <p:txBody>
          <a:bodyPr wrap="none">
            <a:spAutoFit/>
          </a:bodyPr>
          <a:lstStyle/>
          <a:p>
            <a:r>
              <a:rPr lang="en-IN" b="1" dirty="0"/>
              <a:t>Lab: Retrieval Augmented Generation with LangChain</a:t>
            </a:r>
          </a:p>
        </p:txBody>
      </p:sp>
      <p:pic>
        <p:nvPicPr>
          <p:cNvPr id="3" name="Picture 2">
            <a:extLst>
              <a:ext uri="{FF2B5EF4-FFF2-40B4-BE49-F238E27FC236}">
                <a16:creationId xmlns:a16="http://schemas.microsoft.com/office/drawing/2014/main" id="{585798E5-31FA-72F0-90F9-3196E8C493A8}"/>
              </a:ext>
            </a:extLst>
          </p:cNvPr>
          <p:cNvPicPr>
            <a:picLocks noChangeAspect="1"/>
          </p:cNvPicPr>
          <p:nvPr/>
        </p:nvPicPr>
        <p:blipFill>
          <a:blip r:embed="rId2"/>
          <a:srcRect b="10952"/>
          <a:stretch>
            <a:fillRect/>
          </a:stretch>
        </p:blipFill>
        <p:spPr>
          <a:xfrm>
            <a:off x="2549741" y="1419906"/>
            <a:ext cx="7092517" cy="4873783"/>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b="1" dirty="0"/>
              <a:t>GitHub Link: </a:t>
            </a:r>
            <a:r>
              <a:rPr lang="en-IN" dirty="0">
                <a:solidFill>
                  <a:srgbClr val="0070C0"/>
                </a:solidFill>
              </a:rPr>
              <a:t>https://github.com/SATHVIK-CONNECT/Interview-Trainer-Agent</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marL="0" indent="0">
              <a:buNone/>
            </a:pPr>
            <a:r>
              <a:rPr lang="en-US" sz="2800" dirty="0">
                <a:latin typeface="Calibri"/>
                <a:ea typeface="+mn-lt"/>
                <a:cs typeface="+mn-lt"/>
              </a:rPr>
              <a:t>Job seekers and professionals often struggle to effectively prepare for job interviews due to the vast array of potential questions, industry-specific expectations, and evolving hiring trends. Manually researching, practicing, and refining interview responses across various roles and domains is time-consuming and inefficient, making it challenging to build confidence and achieve success in competitive job markets.</a:t>
            </a:r>
          </a:p>
          <a:p>
            <a:pPr marL="0" indent="0">
              <a:buNone/>
            </a:pPr>
            <a:r>
              <a:rPr lang="en-US" sz="2800" b="1"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An Interview Trainer Agent uses AI to prepare users for job interviews. It generates tailored question sets and strategies based on profile, experience, and job role. Users input their resume or job title, and receive targeted questions, model answers, and improvement tips. The agent supports both technical and soft skill assessments. It aims to build user confidence and increase success rates in competitive hiring environments.</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lnSpc>
                <a:spcPct val="100000"/>
              </a:lnSpc>
              <a:buNone/>
            </a:pPr>
            <a:r>
              <a:rPr lang="en-US" sz="2800" dirty="0">
                <a:solidFill>
                  <a:srgbClr val="000000"/>
                </a:solidFill>
                <a:latin typeface="Calibri"/>
                <a:ea typeface="Calibri"/>
                <a:cs typeface="Calibri"/>
              </a:rPr>
              <a:t>Natural Language Processing (NLP):</a:t>
            </a:r>
          </a:p>
          <a:p>
            <a:pPr marL="0" indent="0">
              <a:buNone/>
            </a:pPr>
            <a:r>
              <a:rPr lang="en-US" sz="1600" dirty="0">
                <a:solidFill>
                  <a:srgbClr val="000000"/>
                </a:solidFill>
                <a:latin typeface="Calibri"/>
                <a:ea typeface="Calibri"/>
                <a:cs typeface="Calibri"/>
              </a:rPr>
              <a:t>NLP is a subfield of artificial intelligence that deals with the interaction between computers and humans in natural language, enabling computers to understand, interpret, and generate human language. IBM's NLP capabilities are part of its broader AI solutions, including IBM Watsonx and Granite models.</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1600" dirty="0">
                <a:solidFill>
                  <a:srgbClr val="000000"/>
                </a:solidFill>
                <a:latin typeface="Calibri"/>
                <a:ea typeface="Calibri"/>
                <a:cs typeface="Calibri"/>
              </a:rPr>
              <a:t>RAG is a technique in NLP that combines information retrieval and generative models to produce more accurate, relevant, and contextually aware responses by leveraging external knowledge bases and reducing reliance on static training data. RAG enhances the quality of generated text by retrieving relevant information from external sources and incorporating it into the generation process.</a:t>
            </a:r>
          </a:p>
          <a:p>
            <a:pPr marL="0" indent="0">
              <a:buNone/>
            </a:pPr>
            <a:r>
              <a:rPr lang="en-US" sz="2800" dirty="0">
                <a:solidFill>
                  <a:srgbClr val="000000"/>
                </a:solidFill>
                <a:latin typeface="Calibri"/>
                <a:ea typeface="Calibri"/>
                <a:cs typeface="Calibri"/>
              </a:rPr>
              <a:t>IBM Granite Model:</a:t>
            </a:r>
          </a:p>
          <a:p>
            <a:pPr marL="0" indent="0">
              <a:buNone/>
            </a:pPr>
            <a:r>
              <a:rPr lang="en-US" sz="1600" dirty="0">
                <a:solidFill>
                  <a:srgbClr val="000000"/>
                </a:solidFill>
                <a:latin typeface="Calibri"/>
                <a:ea typeface="Calibri"/>
                <a:cs typeface="Calibri"/>
              </a:rPr>
              <a:t>IBM Granite is a family of open, performant, and trusted AI models tailored for business and optimized to scale AI applications. These models provide robust natural language capabilities, including language, code, time series, and guardrail options, and are designed to work seamlessly with RAG and other AI technologies.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629435" lvl="1" indent="-305435"/>
            <a:r>
              <a:rPr lang="en-US" dirty="0"/>
              <a:t>IBM Watsonx AI Studio is an integrated AI development studio that allows users to build, deploy, and manage machine learning and generative AI solutions. It provides a suite of tools for all skill levels, enabling collaboration and development of AI solutions with or without code.</a:t>
            </a:r>
            <a:endParaRPr lang="en-IN" dirty="0"/>
          </a:p>
          <a:p>
            <a:pPr marL="305435" indent="-305435"/>
            <a:r>
              <a:rPr lang="en-IN" dirty="0"/>
              <a:t>IBM Cloud Watsonx AI Runtime:</a:t>
            </a:r>
          </a:p>
          <a:p>
            <a:pPr marL="629435" lvl="1" indent="-305435"/>
            <a:r>
              <a:rPr lang="en-US" dirty="0"/>
              <a:t>IBM Watsonx AI Runtime powers the Watsonx AI Studio, providing a robust environment for building, running, and managing AI models. The runtime plan includes details for working with foundation models and metering prompt inferencing using Resource Units.</a:t>
            </a:r>
            <a:endParaRPr lang="en-IN" dirty="0"/>
          </a:p>
          <a:p>
            <a:pPr marL="305435" indent="-305435"/>
            <a:r>
              <a:rPr lang="en-IN" dirty="0"/>
              <a:t>IBM Cloud Agent Lab:</a:t>
            </a:r>
          </a:p>
          <a:p>
            <a:pPr marL="629435" lvl="1" indent="-305435"/>
            <a:r>
              <a:rPr lang="en-US" dirty="0"/>
              <a:t>IBM Cloud Agent Lab is a tool within Watsonx AI that allows users to build and deploy AI agents. These agents can be configured to make decisions and perform tasks on behalf of end-users, using specified parameters and tools. The Agent Lab is currently in beta.</a:t>
            </a:r>
            <a:endParaRPr lang="en-IN" dirty="0"/>
          </a:p>
          <a:p>
            <a:pPr marL="305435" indent="-305435"/>
            <a:r>
              <a:rPr lang="en-IN" dirty="0"/>
              <a:t>IBM Granite Foundation Model:</a:t>
            </a:r>
          </a:p>
          <a:p>
            <a:pPr marL="629435" lvl="1" indent="-305435"/>
            <a:r>
              <a:rPr lang="en-US" dirty="0"/>
              <a:t>IBM Granite is a family of open, performant, and trusted AI models tailored for business. These models deliver exceptional performance at a competitive price without compromising safety.</a:t>
            </a:r>
            <a:endParaRPr lang="en-IN"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10000"/>
          </a:bodyPr>
          <a:lstStyle/>
          <a:p>
            <a:pPr marL="0" indent="0">
              <a:buNone/>
            </a:pPr>
            <a:r>
              <a:rPr lang="en-US" sz="2800" dirty="0">
                <a:solidFill>
                  <a:schemeClr val="tx1"/>
                </a:solidFill>
              </a:rPr>
              <a:t>This agent will significantly reduce interview preparation time, improve the quality of candidate responses, help job seekers gain clarity and direction, and boost career readiness by making personalized practice more accessible and actionable.</a:t>
            </a:r>
            <a:endParaRPr lang="en-IN" sz="2800" dirty="0">
              <a:solidFill>
                <a:srgbClr val="0F0F0F"/>
              </a:solidFill>
              <a:latin typeface="Calibri"/>
              <a:ea typeface="+mn-lt"/>
              <a:cs typeface="+mn-lt"/>
            </a:endParaRPr>
          </a:p>
          <a:p>
            <a:pPr marL="0" indent="0">
              <a:buNone/>
            </a:pPr>
            <a:r>
              <a:rPr lang="en-IN" sz="2800" b="1" dirty="0">
                <a:solidFill>
                  <a:srgbClr val="0F0F0F"/>
                </a:solidFill>
                <a:latin typeface="Calibri"/>
                <a:ea typeface="Calibri"/>
                <a:cs typeface="Calibri"/>
              </a:rPr>
              <a:t>Unique features:</a:t>
            </a:r>
          </a:p>
          <a:p>
            <a:pPr marL="0" indent="0">
              <a:buNone/>
            </a:pPr>
            <a:r>
              <a:rPr lang="en-IN" sz="2800" dirty="0">
                <a:solidFill>
                  <a:srgbClr val="0F0F0F"/>
                </a:solidFill>
                <a:latin typeface="Calibri"/>
                <a:ea typeface="Calibri"/>
                <a:cs typeface="Calibri"/>
              </a:rPr>
              <a:t>Instantly generates interview questions based on job title and experience.</a:t>
            </a:r>
          </a:p>
          <a:p>
            <a:pPr marL="0" indent="0">
              <a:buNone/>
            </a:pPr>
            <a:r>
              <a:rPr lang="en-IN" sz="2800" dirty="0">
                <a:solidFill>
                  <a:srgbClr val="0F0F0F"/>
                </a:solidFill>
                <a:latin typeface="Calibri"/>
                <a:ea typeface="Calibri"/>
                <a:cs typeface="Calibri"/>
              </a:rPr>
              <a:t>Offers custom tips and answer strategies to help you stand out.</a:t>
            </a:r>
          </a:p>
          <a:p>
            <a:pPr marL="0" indent="0">
              <a:buNone/>
            </a:pPr>
            <a:r>
              <a:rPr lang="en-IN" sz="2800" dirty="0">
                <a:solidFill>
                  <a:srgbClr val="0F0F0F"/>
                </a:solidFill>
                <a:latin typeface="Calibri"/>
                <a:ea typeface="Calibri"/>
                <a:cs typeface="Calibri"/>
              </a:rPr>
              <a:t>Prepares you for both coding and behavioural interviews.</a:t>
            </a:r>
          </a:p>
          <a:p>
            <a:pPr marL="0" indent="0">
              <a:buNone/>
            </a:pPr>
            <a:r>
              <a:rPr lang="en-IN" sz="2800" dirty="0">
                <a:solidFill>
                  <a:srgbClr val="0F0F0F"/>
                </a:solidFill>
                <a:latin typeface="Calibri"/>
                <a:ea typeface="Calibri"/>
                <a:cs typeface="Calibri"/>
              </a:rPr>
              <a:t>Helps you reduce your interview anxiety through repeated, realistic practice.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305435" indent="-305435">
              <a:lnSpc>
                <a:spcPct val="100000"/>
              </a:lnSpc>
            </a:pPr>
            <a:r>
              <a:rPr lang="en-US" sz="2800" dirty="0">
                <a:latin typeface="Calibri"/>
                <a:ea typeface="+mn-lt"/>
                <a:cs typeface="+mn-lt"/>
              </a:rPr>
              <a:t>Job Seekers: </a:t>
            </a:r>
          </a:p>
          <a:p>
            <a:pPr lvl="1"/>
            <a:r>
              <a:rPr lang="en-US" sz="2500" dirty="0">
                <a:latin typeface="Calibri"/>
                <a:ea typeface="+mn-lt"/>
                <a:cs typeface="+mn-lt"/>
              </a:rPr>
              <a:t>Individuals preparing for job interviews, looking to improve their skills and confidence.</a:t>
            </a:r>
          </a:p>
          <a:p>
            <a:pPr marL="305435" indent="-305435"/>
            <a:r>
              <a:rPr lang="en-US" sz="2800" dirty="0">
                <a:latin typeface="Calibri"/>
                <a:ea typeface="+mn-lt"/>
                <a:cs typeface="+mn-lt"/>
              </a:rPr>
              <a:t>Freshers: </a:t>
            </a:r>
          </a:p>
          <a:p>
            <a:pPr marL="629435" lvl="1" indent="-305435"/>
            <a:r>
              <a:rPr lang="en-US" sz="2500" dirty="0">
                <a:latin typeface="Calibri"/>
                <a:ea typeface="+mn-lt"/>
                <a:cs typeface="+mn-lt"/>
              </a:rPr>
              <a:t>Recent graduates or entry-level professionals seeking to enhance their interview skills and increase their chances of getting hired.</a:t>
            </a:r>
            <a:endParaRPr lang="en-IN" sz="2500" dirty="0">
              <a:latin typeface="Calibri"/>
              <a:ea typeface="+mn-lt"/>
              <a:cs typeface="+mn-lt"/>
            </a:endParaRPr>
          </a:p>
          <a:p>
            <a:pPr marL="305435" indent="-305435"/>
            <a:r>
              <a:rPr lang="en-US" sz="2800" dirty="0">
                <a:latin typeface="Calibri"/>
                <a:ea typeface="+mn-lt"/>
                <a:cs typeface="+mn-lt"/>
              </a:rPr>
              <a:t>Career Coaches:</a:t>
            </a:r>
          </a:p>
          <a:p>
            <a:pPr marL="629435" lvl="1" indent="-305435"/>
            <a:r>
              <a:rPr lang="en-US" sz="2500" dirty="0">
                <a:latin typeface="Calibri"/>
                <a:ea typeface="Calibri"/>
                <a:cs typeface="Calibri"/>
              </a:rPr>
              <a:t>Professionals working with clients to improve their interview skills, seeking a tool to support their coaching services.</a:t>
            </a:r>
            <a:endParaRPr lang="en-IN" sz="25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l="3258" t="696" b="1"/>
          <a:stretch>
            <a:fillRect/>
          </a:stretch>
        </p:blipFill>
        <p:spPr>
          <a:xfrm>
            <a:off x="1312117" y="1232452"/>
            <a:ext cx="9567766" cy="492339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8C6E0-7530-5AEA-60AF-4B851A69E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151C9-9835-58C6-C99D-B2778DA5E191}"/>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CE2138D6-1A2E-FAC6-0AED-1F9121A48EB4}"/>
              </a:ext>
            </a:extLst>
          </p:cNvPr>
          <p:cNvPicPr>
            <a:picLocks noChangeAspect="1"/>
          </p:cNvPicPr>
          <p:nvPr/>
        </p:nvPicPr>
        <p:blipFill>
          <a:blip r:embed="rId2"/>
          <a:srcRect l="3355" t="11131"/>
          <a:stretch>
            <a:fillRect/>
          </a:stretch>
        </p:blipFill>
        <p:spPr>
          <a:xfrm>
            <a:off x="1334800" y="1232452"/>
            <a:ext cx="9522399" cy="4923392"/>
          </a:xfrm>
          <a:prstGeom prst="rect">
            <a:avLst/>
          </a:prstGeom>
        </p:spPr>
      </p:pic>
    </p:spTree>
    <p:extLst>
      <p:ext uri="{BB962C8B-B14F-4D97-AF65-F5344CB8AC3E}">
        <p14:creationId xmlns:p14="http://schemas.microsoft.com/office/powerpoint/2010/main" val="35556199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schemas.microsoft.com/office/2006/documentManagement/types"/>
    <ds:schemaRef ds:uri="fadb41d3-f9cb-40fb-903c-8cacaba95bb5"/>
    <ds:schemaRef ds:uri="http://schemas.openxmlformats.org/package/2006/metadata/core-properties"/>
    <ds:schemaRef ds:uri="b30265f8-c5e2-4918-b4a1-b977299ca3e2"/>
    <ds:schemaRef ds:uri="http://schemas.microsoft.com/office/2006/metadata/properties"/>
    <ds:schemaRef ds:uri="http://purl.org/dc/terms/"/>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1320</TotalTime>
  <Words>870</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 Interview trainer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Sathvik Palivela</cp:lastModifiedBy>
  <cp:revision>147</cp:revision>
  <dcterms:created xsi:type="dcterms:W3CDTF">2021-05-26T16:50:10Z</dcterms:created>
  <dcterms:modified xsi:type="dcterms:W3CDTF">2025-08-03T09:17:07Z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