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263" r:id="rId6"/>
    <p:sldId id="16140632" r:id="rId7"/>
    <p:sldId id="16140633" r:id="rId8"/>
    <p:sldId id="265" r:id="rId9"/>
    <p:sldId id="266" r:id="rId10"/>
    <p:sldId id="16140634" r:id="rId11"/>
    <p:sldId id="16140642" r:id="rId12"/>
    <p:sldId id="16140643" r:id="rId13"/>
    <p:sldId id="267"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 logger and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SATHYADEVI.P-JKKN CET-B.TECH-IT</a:t>
            </a:r>
            <a:endParaRPr lang="en-US" sz="2000" b="1">
              <a:solidFill>
                <a:schemeClr val="accent1">
                  <a:lumMod val="75000"/>
                </a:schemeClr>
              </a:solidFill>
              <a:latin typeface="Arial" panose="020B0604020202020204"/>
              <a:cs typeface="Arial" panose="020B0604020202020204"/>
            </a:endParaRPr>
          </a:p>
        </p:txBody>
      </p:sp>
      <p:sp>
        <p:nvSpPr>
          <p:cNvPr id="5" name="Text Box 4"/>
          <p:cNvSpPr txBox="1"/>
          <p:nvPr/>
        </p:nvSpPr>
        <p:spPr>
          <a:xfrm>
            <a:off x="7725410" y="2507615"/>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pic>
        <p:nvPicPr>
          <p:cNvPr id="3" name="Content Placeholder 2" descr="image (1)"/>
          <p:cNvPicPr>
            <a:picLocks noChangeAspect="1"/>
          </p:cNvPicPr>
          <p:nvPr>
            <p:ph idx="1"/>
          </p:nvPr>
        </p:nvPicPr>
        <p:blipFill>
          <a:blip r:embed="rId1"/>
          <a:stretch>
            <a:fillRect/>
          </a:stretch>
        </p:blipFill>
        <p:spPr>
          <a:xfrm>
            <a:off x="6577330" y="2228215"/>
            <a:ext cx="5005070" cy="3889375"/>
          </a:xfrm>
          <a:prstGeom prst="rect">
            <a:avLst/>
          </a:prstGeom>
        </p:spPr>
      </p:pic>
      <p:pic>
        <p:nvPicPr>
          <p:cNvPr id="4" name="Picture 3" descr="image (2)"/>
          <p:cNvPicPr>
            <a:picLocks noChangeAspect="1"/>
          </p:cNvPicPr>
          <p:nvPr/>
        </p:nvPicPr>
        <p:blipFill>
          <a:blip r:embed="rId2"/>
          <a:stretch>
            <a:fillRect/>
          </a:stretch>
        </p:blipFill>
        <p:spPr>
          <a:xfrm>
            <a:off x="609600" y="2105025"/>
            <a:ext cx="5163185"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p:nvPr>
            <p:ph type="title"/>
          </p:nvPr>
        </p:nvSpPr>
        <p:spPr/>
        <p:txBody>
          <a:bodyPr/>
          <a:p>
            <a:r>
              <a:rPr lang="en-US"/>
              <a:t>RESULT</a:t>
            </a:r>
            <a:endParaRPr lang="en-US"/>
          </a:p>
        </p:txBody>
      </p:sp>
      <p:pic>
        <p:nvPicPr>
          <p:cNvPr id="7" name="Content Placeholder 6" descr="image (3)"/>
          <p:cNvPicPr>
            <a:picLocks noChangeAspect="1"/>
          </p:cNvPicPr>
          <p:nvPr>
            <p:ph idx="1"/>
          </p:nvPr>
        </p:nvPicPr>
        <p:blipFill>
          <a:blip r:embed="rId1"/>
          <a:stretch>
            <a:fillRect/>
          </a:stretch>
        </p:blipFill>
        <p:spPr>
          <a:xfrm>
            <a:off x="157480" y="1811020"/>
            <a:ext cx="5303520" cy="4017010"/>
          </a:xfrm>
          <a:prstGeom prst="rect">
            <a:avLst/>
          </a:prstGeom>
        </p:spPr>
      </p:pic>
      <p:pic>
        <p:nvPicPr>
          <p:cNvPr id="8" name="Picture 7" descr="image (4)"/>
          <p:cNvPicPr>
            <a:picLocks noChangeAspect="1"/>
          </p:cNvPicPr>
          <p:nvPr/>
        </p:nvPicPr>
        <p:blipFill>
          <a:blip r:embed="rId2"/>
          <a:stretch>
            <a:fillRect/>
          </a:stretch>
        </p:blipFill>
        <p:spPr>
          <a:xfrm>
            <a:off x="6013450" y="1810385"/>
            <a:ext cx="5078095" cy="40176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821690" y="2696845"/>
            <a:ext cx="11029315" cy="4161155"/>
          </a:xfrm>
        </p:spPr>
        <p:txBody>
          <a:bodyPr>
            <a:normAutofit/>
          </a:bodyPr>
          <a:lstStyle/>
          <a:p>
            <a:pPr marL="0" indent="0">
              <a:buNone/>
            </a:pPr>
            <a:r>
              <a:rPr lang="en-IN" sz="2400" dirty="0">
                <a:solidFill>
                  <a:srgbClr val="0F0F0F"/>
                </a:solidFill>
                <a:ea typeface="+mn-lt"/>
                <a:cs typeface="+mn-lt"/>
              </a:rPr>
              <a:t>The implementation of comprehensive cybersecurity measures, including the deployment of keylogger detection modules and employee education, results in heightened protection against keyloggers, reduced risk of data breaches, and improved incident response capabilities..</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609600" y="1905000"/>
            <a:ext cx="10972800" cy="4953000"/>
          </a:xfrm>
        </p:spPr>
        <p:txBody>
          <a:bodyPr>
            <a:normAutofit/>
          </a:bodyPr>
          <a:lstStyle/>
          <a:p>
            <a:pPr marL="305435" indent="-305435"/>
            <a:r>
              <a:rPr lang="en-IN" sz="2800" dirty="0"/>
              <a:t>In conclusion, by adopting a systematic approach that combines technical solutions, employee awareness, and continuous monitoring, organizations can effectively mitigate the threats posed by keyloggers and enhance their overall cybersecurity posture.</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462" y="1759226"/>
            <a:ext cx="11029615" cy="4673324"/>
          </a:xfrm>
        </p:spPr>
        <p:txBody>
          <a:bodyPr/>
          <a:lstStyle/>
          <a:p>
            <a:pPr marL="0" indent="0">
              <a:buNone/>
            </a:pPr>
            <a:endParaRPr lang="en-US" sz="2000" b="1" dirty="0"/>
          </a:p>
          <a:p>
            <a:pPr marL="0" indent="0">
              <a:buNone/>
            </a:pPr>
            <a:r>
              <a:rPr lang="en-US" sz="2400" dirty="0"/>
              <a:t>Enhancing keylogger detection algorithms through advancements in artificial intelligence and deep learning, along with the integration of blockchain technology for secure and immutable logging of keystroke data.</a:t>
            </a:r>
            <a:endParaRPr lang="en-US" sz="2000" dirty="0"/>
          </a:p>
          <a:p>
            <a:pPr marL="0" indent="0">
              <a:buNone/>
            </a:pPr>
            <a:endParaRPr lang="en-US" sz="2000" b="1" dirty="0"/>
          </a:p>
          <a:p>
            <a:pPr marL="0" indent="0">
              <a:buNone/>
            </a:pPr>
            <a:endParaRPr lang="en-US" sz="2000" b="1" dirty="0"/>
          </a:p>
          <a:p>
            <a:pPr marL="0" indent="0">
              <a:buNone/>
            </a:pPr>
            <a:endParaRPr lang="en-US"/>
          </a:p>
        </p:txBody>
      </p:sp>
      <p:sp>
        <p:nvSpPr>
          <p:cNvPr id="5" name="Title 4"/>
          <p:cNvSpPr txBox="1"/>
          <p:nvPr/>
        </p:nvSpPr>
        <p:spPr>
          <a:xfrm>
            <a:off x="1785350" y="10551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433705" y="2376805"/>
            <a:ext cx="10972800" cy="4953000"/>
          </a:xfrm>
        </p:spPr>
        <p:txBody>
          <a:bodyPr>
            <a:normAutofit/>
          </a:bodyPr>
          <a:lstStyle/>
          <a:p>
            <a:pPr marL="305435" indent="-305435"/>
            <a:r>
              <a:rPr lang="en-IN" sz="2400" dirty="0">
                <a:solidFill>
                  <a:srgbClr val="0F0F0F"/>
                </a:solidFill>
                <a:ea typeface="+mn-lt"/>
                <a:cs typeface="+mn-lt"/>
              </a:rPr>
              <a:t>To address the keylogger problem, organizations should regularly update their security policies and practices by referring to reputable sources such as cybersecurity frameworks, industry best practices, and guidance from trusted organizations like NIST (National Institute of Standards and Technology) or CIS (Center for Internet Security)..</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sz="5400" b="1">
                <a:solidFill>
                  <a:srgbClr val="002060"/>
                </a:solidFill>
                <a:latin typeface="Arial" panose="020B0604020202020204" pitchFamily="34" charset="0"/>
                <a:cs typeface="Arial" panose="020B0604020202020204" pitchFamily="34" charset="0"/>
              </a:rPr>
              <a:t>THANK YOU</a:t>
            </a:r>
            <a:endParaRPr lang="en-US" sz="54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Problem Statement (Should not include solution)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Calibri" panose="020F0502020204030204"/>
              </a:rPr>
              <a:t>System </a:t>
            </a:r>
            <a:r>
              <a:rPr lang="en-US" sz="2000" dirty="0">
                <a:latin typeface="Arial" panose="020B0604020202020204"/>
                <a:ea typeface="+mn-lt"/>
                <a:cs typeface="+mn-lt"/>
              </a:rPr>
              <a:t>Development Approach (Technology Used) </a:t>
            </a:r>
            <a:endParaRPr lang="en-US" dirty="0">
              <a:latin typeface="Arial" panose="020B0604020202020204"/>
              <a:ea typeface="+mn-lt"/>
              <a:cs typeface="+mn-lt"/>
            </a:endParaRPr>
          </a:p>
          <a:p>
            <a:pPr marL="305435" indent="-305435"/>
            <a:r>
              <a:rPr lang="en-US" sz="2000"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dirty="0">
                <a:latin typeface="Arial" panose="020B0604020202020204"/>
                <a:ea typeface="+mn-lt"/>
                <a:cs typeface="Arial" panose="020B0604020202020204"/>
              </a:rPr>
              <a:t>Result (Output Image)</a:t>
            </a:r>
            <a:endParaRPr lang="en-US" sz="2000" dirty="0">
              <a:latin typeface="Arial" panose="020B0604020202020204"/>
              <a:ea typeface="+mn-lt"/>
              <a:cs typeface="Arial" panose="020B0604020202020204"/>
            </a:endParaRPr>
          </a:p>
          <a:p>
            <a:pPr marL="305435" indent="-305435"/>
            <a:r>
              <a:rPr lang="en-US" sz="2000"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Future Scope</a:t>
            </a:r>
            <a:endParaRPr lang="en-US" sz="2000" dirty="0">
              <a:latin typeface="Arial" panose="020B0604020202020204"/>
              <a:ea typeface="+mn-lt"/>
              <a:cs typeface="Arial" panose="020B0604020202020204"/>
            </a:endParaRPr>
          </a:p>
          <a:p>
            <a:pPr marL="305435" indent="-305435"/>
            <a:r>
              <a:rPr lang="en-US" sz="2000"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288636" y="118262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0" indent="0">
              <a:buNone/>
            </a:pPr>
            <a:r>
              <a:rPr lang="en-IN" sz="2000"/>
              <a:t>One of the most effective solutions to combat keyloggers and protect against their threats is to employ a multi-layered approach to cybersecurity. Here are some strategies individuals and organizations can implement:</a:t>
            </a:r>
            <a:endParaRPr lang="en-IN" sz="2000"/>
          </a:p>
          <a:p>
            <a:pPr marL="0" indent="0">
              <a:buNone/>
            </a:pPr>
            <a:endParaRPr lang="en-IN" sz="2000"/>
          </a:p>
          <a:p>
            <a:pPr marL="0" indent="0">
              <a:buNone/>
            </a:pPr>
            <a:r>
              <a:rPr lang="en-IN" sz="2000"/>
              <a:t>Use Reliable Antivirus and Antimalware Software: Invest in reputable antivirus and antimalware software that can detect and remove keyloggers and other malicious software from your systems.</a:t>
            </a:r>
            <a:endParaRPr lang="en-IN" sz="2000"/>
          </a:p>
          <a:p>
            <a:pPr marL="0" indent="0">
              <a:buNone/>
            </a:pPr>
            <a:endParaRPr lang="en-IN" sz="2000"/>
          </a:p>
          <a:p>
            <a:pPr marL="0" indent="0">
              <a:buNone/>
            </a:pPr>
            <a:r>
              <a:rPr lang="en-IN" sz="2000"/>
              <a:t> Ensure that the software is regularly updated to stay ahead of emerging threats.</a:t>
            </a:r>
            <a:endParaRPr lang="en-IN" sz="2000"/>
          </a:p>
          <a:p>
            <a:pPr marL="0" indent="0">
              <a:buNone/>
            </a:pPr>
            <a:r>
              <a:rPr lang="en-IN" sz="2000"/>
              <a:t>Enable Firewall Protection: Activate firewalls on your devices and networks to block unauthorized access and prevent keyloggers from communicating with external servers.</a:t>
            </a:r>
            <a:endParaRPr lang="en-IN" sz="2000"/>
          </a:p>
          <a:p>
            <a:pPr marL="0" indent="0">
              <a:buNone/>
            </a:pPr>
            <a:endParaRPr lang="en-IN" sz="2000"/>
          </a:p>
          <a:p>
            <a:pPr marL="0" indent="0">
              <a:buNone/>
            </a:pPr>
            <a:r>
              <a:rPr lang="en-IN" sz="2000"/>
              <a:t>Keep Operating Systems and Software Updated: Regularly update operating systems, applications, and software to patch known vulnerabilities that could be exploited by keyloggers and other malware.</a:t>
            </a: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400">
                <a:latin typeface="Calibri" panose="020F0502020204030204"/>
                <a:cs typeface="Calibri" panose="020F0502020204030204"/>
              </a:rPr>
              <a:t>Practice Safe Browsing Habits: Exercise caution when clicking on links or downloading attachments from unknown or suspicious sources. Phishing emails and malicious websites are common vectors for keylogger infections.</a:t>
            </a:r>
            <a:endParaRPr lang="en-IN" sz="2400">
              <a:latin typeface="Calibri" panose="020F0502020204030204"/>
              <a:cs typeface="Calibri" panose="020F0502020204030204"/>
            </a:endParaRPr>
          </a:p>
          <a:p>
            <a:pPr marL="0" indent="0">
              <a:buNone/>
            </a:pPr>
            <a:endParaRPr lang="en-IN" sz="2400">
              <a:latin typeface="Calibri" panose="020F0502020204030204"/>
              <a:cs typeface="Calibri" panose="020F0502020204030204"/>
            </a:endParaRPr>
          </a:p>
          <a:p>
            <a:pPr marL="305435" indent="-305435"/>
            <a:r>
              <a:rPr lang="en-IN" sz="2400">
                <a:latin typeface="Calibri" panose="020F0502020204030204"/>
                <a:cs typeface="Calibri" panose="020F0502020204030204"/>
              </a:rPr>
              <a:t>Use Virtual Keyboards for Sensitive Inputs: Whenever possible, utilize virtual keyboards for entering sensitive information such as passwords and credit card details. Virtual keyboards can thwart keyloggers by allowing users to input characters using mouse clicks or touchscreen gestures instead of physical keystrokes.</a:t>
            </a:r>
            <a:endParaRPr lang="en-IN" sz="2400">
              <a:latin typeface="Calibri" panose="020F0502020204030204"/>
              <a:cs typeface="Calibri" panose="020F0502020204030204"/>
            </a:endParaRPr>
          </a:p>
          <a:p>
            <a:pPr marL="305435" indent="-305435"/>
            <a:endParaRPr lang="en-IN" sz="2400">
              <a:latin typeface="Calibri" panose="020F0502020204030204"/>
              <a:cs typeface="Calibri" panose="020F0502020204030204"/>
            </a:endParaRPr>
          </a:p>
          <a:p>
            <a:pPr marL="305435" indent="-305435"/>
            <a:r>
              <a:rPr lang="en-IN" sz="2400">
                <a:latin typeface="Calibri" panose="020F0502020204030204"/>
                <a:cs typeface="Calibri" panose="020F0502020204030204"/>
              </a:rPr>
              <a:t>Implement Strong Password Policies: Encourage the use of complex, unique passwords for each account and consider implementing two-factor authentication (2FA) to add an extra layer of security.</a:t>
            </a:r>
            <a:endParaRPr lang="en-IN" sz="2400">
              <a:latin typeface="Calibri" panose="020F0502020204030204"/>
              <a:cs typeface="Calibri" panose="020F0502020204030204"/>
            </a:endParaRPr>
          </a:p>
          <a:p>
            <a:pPr marL="0" indent="0">
              <a:buNone/>
            </a:pPr>
            <a:endParaRPr lang="en-I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Regularly Monitor Systems for Suspicious Activity: Employ intrusion detection systems (IDS) and security information and event management (SIEM) solutions to monitor for signs of unauthorized access or suspicious behavior indicative of keylogger activity.</a:t>
            </a:r>
            <a:endParaRPr lang="en-IN" sz="2000"/>
          </a:p>
          <a:p>
            <a:pPr marL="0" indent="0">
              <a:buNone/>
            </a:pPr>
            <a:endParaRPr lang="en-IN" sz="2000"/>
          </a:p>
          <a:p>
            <a:pPr marL="0" indent="0">
              <a:buNone/>
            </a:pPr>
            <a:r>
              <a:rPr lang="en-IN" sz="2000"/>
              <a:t>Encrypt Sensitive Data: Utilize encryption techniques to protect sensitive data both at rest and in transit. This can help mitigate the risk of data interception by keyloggers.</a:t>
            </a:r>
            <a:endParaRPr lang="en-IN" sz="2000"/>
          </a:p>
          <a:p>
            <a:pPr marL="0" indent="0">
              <a:buNone/>
            </a:pPr>
            <a:endParaRPr lang="en-IN" sz="2000"/>
          </a:p>
          <a:p>
            <a:pPr marL="0" indent="0">
              <a:buNone/>
            </a:pPr>
            <a:r>
              <a:rPr lang="en-IN" sz="2000"/>
              <a:t>Educate Users: Provide cybersecurity awareness training to employees and end-users to educate them about the risks of keyloggers and best practices for preventing infections.</a:t>
            </a:r>
            <a:endParaRPr lang="en-IN" sz="2000"/>
          </a:p>
          <a:p>
            <a:pPr marL="0" indent="0">
              <a:buNone/>
            </a:pPr>
            <a:endParaRPr lang="en-IN" sz="2000"/>
          </a:p>
          <a:p>
            <a:pPr marL="0" indent="0">
              <a:buNone/>
            </a:pPr>
            <a:r>
              <a:rPr lang="en-IN" sz="2000"/>
              <a:t>Implement Endpoint Security Solutions: Deploy endpoint security solutions that include features such as behavior monitoring, heuristic analysis, and sandboxing to detect and block keyloggers in real-time.</a:t>
            </a: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7402" y="150127"/>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609600" y="1398905"/>
            <a:ext cx="10972800" cy="4953000"/>
          </a:xfrm>
        </p:spPr>
        <p:txBody>
          <a:bodyPr/>
          <a:lstStyle/>
          <a:p>
            <a:pPr marL="0" indent="0">
              <a:buNone/>
            </a:pPr>
            <a:r>
              <a:rPr lang="en-IN" sz="200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IN" sz="2000">
              <a:solidFill>
                <a:srgbClr val="0F0F0F"/>
              </a:solidFill>
              <a:ea typeface="+mn-lt"/>
              <a:cs typeface="+mn-lt"/>
            </a:endParaRPr>
          </a:p>
          <a:p>
            <a:pPr marL="0" indent="0">
              <a:buNone/>
            </a:pPr>
            <a:endParaRPr lang="en-US" sz="2000"/>
          </a:p>
          <a:p>
            <a:pPr marL="305435" indent="-305435"/>
            <a:r>
              <a:rPr lang="en-IN" sz="2000">
                <a:solidFill>
                  <a:srgbClr val="0F0F0F"/>
                </a:solidFill>
              </a:rPr>
              <a:t>Identify System Components</a:t>
            </a:r>
            <a:endParaRPr lang="en-IN" sz="2000">
              <a:solidFill>
                <a:srgbClr val="0F0F0F"/>
              </a:solidFill>
            </a:endParaRPr>
          </a:p>
          <a:p>
            <a:pPr marL="305435" indent="-305435"/>
            <a:r>
              <a:rPr lang="en-IN" sz="2000">
                <a:solidFill>
                  <a:srgbClr val="0F0F0F"/>
                </a:solidFill>
              </a:rPr>
              <a:t>Assess Vulnerabilities</a:t>
            </a:r>
            <a:endParaRPr lang="en-IN" sz="2000">
              <a:solidFill>
                <a:srgbClr val="0F0F0F"/>
              </a:solidFill>
            </a:endParaRPr>
          </a:p>
          <a:p>
            <a:pPr marL="305435" indent="-305435"/>
            <a:r>
              <a:rPr lang="en-IN" sz="2000">
                <a:solidFill>
                  <a:srgbClr val="0F0F0F"/>
                </a:solidFill>
              </a:rPr>
              <a:t>Implement Protective Measures</a:t>
            </a:r>
            <a:endParaRPr lang="en-IN" sz="2000">
              <a:solidFill>
                <a:srgbClr val="0F0F0F"/>
              </a:solidFill>
            </a:endParaRPr>
          </a:p>
          <a:p>
            <a:pPr marL="305435" indent="-305435"/>
            <a:r>
              <a:rPr lang="en-IN" sz="2000">
                <a:solidFill>
                  <a:srgbClr val="0F0F0F"/>
                </a:solidFill>
              </a:rPr>
              <a:t>Technical Control</a:t>
            </a:r>
            <a:r>
              <a:rPr lang="en-US" altLang="en-IN" sz="2000">
                <a:solidFill>
                  <a:srgbClr val="0F0F0F"/>
                </a:solidFill>
              </a:rPr>
              <a:t>s</a:t>
            </a:r>
            <a:endParaRPr lang="en-US" altLang="en-IN" sz="2000">
              <a:solidFill>
                <a:srgbClr val="0F0F0F"/>
              </a:solidFill>
            </a:endParaRPr>
          </a:p>
          <a:p>
            <a:pPr marL="305435" indent="-305435"/>
            <a:r>
              <a:rPr lang="en-US" altLang="en-IN" sz="2000">
                <a:solidFill>
                  <a:srgbClr val="0F0F0F"/>
                </a:solidFill>
              </a:rPr>
              <a:t>Technical Control</a:t>
            </a:r>
            <a:endParaRPr lang="en-US" altLang="en-IN" sz="2000">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192" y="1606826"/>
            <a:ext cx="11029615" cy="4673324"/>
          </a:xfrm>
        </p:spPr>
        <p:txBody>
          <a:bodyPr>
            <a:noAutofit/>
          </a:bodyPr>
          <a:lstStyle/>
          <a:p>
            <a:pPr marL="305435" indent="-305435"/>
            <a:r>
              <a:rPr lang="en-IN" sz="1400"/>
              <a:t>Algorithmic Approach:</a:t>
            </a:r>
            <a:endParaRPr lang="en-IN" sz="1400"/>
          </a:p>
          <a:p>
            <a:pPr marL="305435" indent="-305435"/>
            <a:r>
              <a:rPr lang="en-IN" sz="1400"/>
              <a:t>Keylogger Detection Algorithm:</a:t>
            </a:r>
            <a:endParaRPr lang="en-IN" sz="1400"/>
          </a:p>
          <a:p>
            <a:pPr marL="305435" indent="-305435"/>
            <a:r>
              <a:rPr lang="en-IN" sz="1400"/>
              <a:t>Develop an algorithm capable of detecting keyloggers on various platforms (Windows, macOS, Linux, etc.).</a:t>
            </a:r>
            <a:endParaRPr lang="en-IN" sz="1400"/>
          </a:p>
          <a:p>
            <a:pPr marL="305435" indent="-305435"/>
            <a:r>
              <a:rPr lang="en-IN" sz="1400"/>
              <a:t>The algorithm should analyze system processes, registry entries, file system changes, and network traffic patterns to identify suspicious behavior indicative of keylogger activity.</a:t>
            </a:r>
            <a:endParaRPr lang="en-IN" sz="1400"/>
          </a:p>
          <a:p>
            <a:pPr marL="305435" indent="-305435"/>
            <a:r>
              <a:rPr lang="en-IN" sz="1400"/>
              <a:t>Utilize machine learning techniques to continuously improve detection accuracy based on historical data and emerging threat patterns.</a:t>
            </a:r>
            <a:endParaRPr lang="en-IN" sz="1400"/>
          </a:p>
          <a:p>
            <a:pPr marL="305435" indent="-305435"/>
            <a:r>
              <a:rPr lang="en-IN" sz="1400"/>
              <a:t>Real-time Monitoring Algorithm:</a:t>
            </a:r>
            <a:endParaRPr lang="en-IN" sz="1400"/>
          </a:p>
          <a:p>
            <a:pPr marL="305435" indent="-305435"/>
            <a:r>
              <a:rPr lang="en-IN" sz="1400"/>
              <a:t>Implement an algorithm for real-time monitoring of keystrokes and system activities.</a:t>
            </a:r>
            <a:endParaRPr lang="en-IN" sz="1400"/>
          </a:p>
          <a:p>
            <a:pPr marL="305435" indent="-305435"/>
            <a:r>
              <a:rPr lang="en-IN" sz="1400"/>
              <a:t>Monitor keyboard input events and compare them against known patterns of keylogger behavior.</a:t>
            </a:r>
            <a:endParaRPr lang="en-IN" sz="1400"/>
          </a:p>
          <a:p>
            <a:pPr marL="305435" indent="-305435"/>
            <a:r>
              <a:rPr lang="en-IN" sz="1400"/>
              <a:t>Develop algorithms for analyzing the behavior of installed applications and processes.</a:t>
            </a:r>
            <a:endParaRPr lang="en-IN" sz="1400"/>
          </a:p>
          <a:p>
            <a:pPr marL="305435" indent="-305435"/>
            <a:r>
              <a:rPr lang="en-IN" sz="1400"/>
              <a:t>Flag processes exhibiting keylogger-like behavior, such as capturing keystrokes, accessing sensitive files, or making unauthorized network connections.</a:t>
            </a:r>
            <a:endParaRPr lang="en-IN" sz="1400"/>
          </a:p>
          <a:p>
            <a:pPr marL="305435" indent="-305435"/>
            <a:r>
              <a:rPr lang="en-IN" sz="1400"/>
              <a:t>Employ sandboxing techniques to isolate suspicious processes and analyze their behavior in a controlled environment.</a:t>
            </a:r>
            <a:endParaRPr lang="en-IN" sz="1400"/>
          </a:p>
          <a:p>
            <a:pPr marL="305435" indent="-305435"/>
            <a:r>
              <a:rPr lang="en-IN" sz="1400"/>
              <a:t>Response and Mitigation Algorithm:</a:t>
            </a:r>
            <a:endParaRPr lang="en-IN" sz="1400"/>
          </a:p>
          <a:p>
            <a:pPr marL="305435" indent="-305435"/>
            <a:r>
              <a:rPr lang="en-IN" sz="1400"/>
              <a:t>Define response actions based on the severity of keylogger detections.</a:t>
            </a:r>
            <a:endParaRPr lang="en-IN" sz="1400"/>
          </a:p>
          <a:p>
            <a:pPr marL="0" indent="0">
              <a:buNone/>
            </a:pPr>
            <a:endParaRPr lang="en-IN"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177800" y="1344930"/>
            <a:ext cx="12014200" cy="5410200"/>
          </a:xfrm>
        </p:spPr>
        <p:txBody>
          <a:bodyPr>
            <a:noAutofit/>
          </a:bodyPr>
          <a:lstStyle/>
          <a:p>
            <a:pPr marL="305435" indent="-305435"/>
            <a:r>
              <a:rPr lang="en-IN" sz="2000"/>
              <a:t>D</a:t>
            </a:r>
            <a:r>
              <a:rPr lang="en-IN" sz="2000"/>
              <a:t>eployment Considerations:</a:t>
            </a:r>
            <a:endParaRPr lang="en-IN" sz="2000"/>
          </a:p>
          <a:p>
            <a:pPr marL="305435" indent="-305435"/>
            <a:endParaRPr lang="en-IN" sz="2000"/>
          </a:p>
          <a:p>
            <a:pPr marL="305435" indent="-305435"/>
            <a:r>
              <a:rPr lang="en-IN" sz="1400"/>
              <a:t>Scalability and Performance:</a:t>
            </a:r>
            <a:endParaRPr lang="en-IN" sz="1400"/>
          </a:p>
          <a:p>
            <a:pPr marL="305435" indent="-305435"/>
            <a:r>
              <a:rPr lang="en-IN" sz="1400"/>
              <a:t>Ensure that the algorithms are designed to scale across large enterprise environments without compromising performance.</a:t>
            </a:r>
            <a:endParaRPr lang="en-IN" sz="1400"/>
          </a:p>
          <a:p>
            <a:pPr marL="305435" indent="-305435"/>
            <a:r>
              <a:rPr lang="en-IN" sz="1400"/>
              <a:t>Implement parallel processing and distributed computing techniques to handle high volumes of data efficiently.</a:t>
            </a:r>
            <a:endParaRPr lang="en-IN" sz="1400"/>
          </a:p>
          <a:p>
            <a:pPr marL="305435" indent="-305435"/>
            <a:r>
              <a:rPr lang="en-IN" sz="1400"/>
              <a:t>Integration with Security Infrastructure:</a:t>
            </a:r>
            <a:endParaRPr lang="en-IN" sz="1400"/>
          </a:p>
          <a:p>
            <a:pPr marL="305435" indent="-305435"/>
            <a:r>
              <a:rPr lang="en-IN" sz="1400"/>
              <a:t>Integrate the keylogger detection algorithms with existing security infrastructure, including antivirus software, firewalls, and intrusion detection systems.</a:t>
            </a:r>
            <a:endParaRPr lang="en-IN" sz="1400"/>
          </a:p>
          <a:p>
            <a:pPr marL="305435" indent="-305435"/>
            <a:r>
              <a:rPr lang="en-IN" sz="1400"/>
              <a:t>Develop APIs and interfaces for seamless integration with security information and event management (SIEM) platforms for centralized monitoring </a:t>
            </a:r>
            <a:r>
              <a:rPr lang="en-US" altLang="en-IN" sz="1400"/>
              <a:t>.</a:t>
            </a:r>
            <a:endParaRPr lang="en-IN" sz="1400"/>
          </a:p>
          <a:p>
            <a:pPr marL="305435" indent="-305435"/>
            <a:r>
              <a:rPr lang="en-IN" sz="1400"/>
              <a:t>Continuous Monitoring and Updates:</a:t>
            </a:r>
            <a:endParaRPr lang="en-IN" sz="1400"/>
          </a:p>
          <a:p>
            <a:pPr marL="305435" indent="-305435"/>
            <a:r>
              <a:rPr lang="en-IN" sz="1400"/>
              <a:t>Implement mechanisms for continuous monitoring of system activities and updating the algorithms to adapt to evolving threats.</a:t>
            </a:r>
            <a:endParaRPr lang="en-IN" sz="1400"/>
          </a:p>
          <a:p>
            <a:pPr marL="305435" indent="-305435"/>
            <a:r>
              <a:rPr lang="en-IN" sz="1400"/>
              <a:t>Establish a process for receiving and incorporating threat intelligence feeds from external sources to enhance detection capabilities.</a:t>
            </a:r>
            <a:endParaRPr lang="en-IN" sz="1400"/>
          </a:p>
          <a:p>
            <a:pPr marL="305435" indent="-305435"/>
            <a:r>
              <a:rPr lang="en-IN" sz="1400"/>
              <a:t>User Education and Training:</a:t>
            </a:r>
            <a:endParaRPr lang="en-IN" sz="1400"/>
          </a:p>
          <a:p>
            <a:pPr marL="305435" indent="-305435"/>
            <a:r>
              <a:rPr lang="en-IN" sz="1400"/>
              <a:t>Provide user education and training on the purpose and functionality of the keylogger detection system.</a:t>
            </a:r>
            <a:endParaRPr lang="en-IN" sz="1400"/>
          </a:p>
          <a:p>
            <a:pPr marL="305435" indent="-305435"/>
            <a:r>
              <a:rPr lang="en-IN" sz="1400"/>
              <a:t>Communicate the importance of reporting any suspicious activities or system anomalies to the IT security team promptly.</a:t>
            </a:r>
            <a:endParaRPr lang="en-IN" sz="1400"/>
          </a:p>
          <a:p>
            <a:pPr marL="305435" indent="-305435"/>
            <a:r>
              <a:rPr lang="en-IN" sz="1400"/>
              <a:t>Compliance and Regulatory Requirem</a:t>
            </a:r>
            <a:r>
              <a:rPr lang="en-US" altLang="en-IN" sz="1400"/>
              <a:t>et</a:t>
            </a:r>
            <a:endParaRPr lang="en-US" altLang="en-IN" sz="14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7068</Words>
  <Application>WPS Presentation</Application>
  <PresentationFormat>Widescreen</PresentationFormat>
  <Paragraphs>124</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Calibri</vt:lpstr>
      <vt:lpstr>Calibri Light</vt:lpstr>
      <vt:lpstr>Microsoft YaHei</vt:lpstr>
      <vt:lpstr>Arial Unicode MS</vt:lpstr>
      <vt:lpstr>Communications and Dialogues</vt:lpstr>
      <vt:lpstr>key logger and security</vt:lpstr>
      <vt:lpstr>OUTLINE</vt:lpstr>
      <vt:lpstr>Problem Statement</vt:lpstr>
      <vt:lpstr>Proposed Solution</vt:lpstr>
      <vt:lpstr>Proposed Solution</vt:lpstr>
      <vt:lpstr>Proposed Solution</vt:lpstr>
      <vt:lpstr>System  Approach</vt:lpstr>
      <vt:lpstr>Algorithm &amp; Deployment</vt:lpstr>
      <vt:lpstr>Algorithm &amp; Deployment</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24</cp:revision>
  <dcterms:created xsi:type="dcterms:W3CDTF">2021-05-26T16:50:00Z</dcterms:created>
  <dcterms:modified xsi:type="dcterms:W3CDTF">2024-04-03T08:51:28Z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9D6BC5E8E7424B558EA12B9A46EDC7F4_13</vt:lpwstr>
  </property>
  <property fmtid="{D5CDD505-2E9C-101B-9397-08002B2CF9AE}" pid="4" name="KSOProductBuildVer">
    <vt:lpwstr>1033-12.2.0.13489</vt:lpwstr>
  </property>
</Properties>
</file>