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0" r:id="rId3"/>
    <p:sldId id="258" r:id="rId4"/>
    <p:sldId id="259" r:id="rId5"/>
    <p:sldId id="264" r:id="rId6"/>
    <p:sldId id="265" r:id="rId7"/>
    <p:sldId id="266"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8EDFB-4E6C-4712-B9E3-61E8080D27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BD3723F-CB7F-4BE0-B336-9D1BB23F0A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D02708-C399-4E8C-A828-6197BB29F36C}"/>
              </a:ext>
            </a:extLst>
          </p:cNvPr>
          <p:cNvSpPr>
            <a:spLocks noGrp="1"/>
          </p:cNvSpPr>
          <p:nvPr>
            <p:ph type="dt" sz="half" idx="10"/>
          </p:nvPr>
        </p:nvSpPr>
        <p:spPr/>
        <p:txBody>
          <a:bodyPr/>
          <a:lstStyle/>
          <a:p>
            <a:fld id="{37FD25E2-3A6F-4E23-ACD0-3D7069DB4009}" type="datetimeFigureOut">
              <a:rPr lang="en-IN" smtClean="0"/>
              <a:t>17-03-2022</a:t>
            </a:fld>
            <a:endParaRPr lang="en-IN"/>
          </a:p>
        </p:txBody>
      </p:sp>
      <p:sp>
        <p:nvSpPr>
          <p:cNvPr id="5" name="Footer Placeholder 4">
            <a:extLst>
              <a:ext uri="{FF2B5EF4-FFF2-40B4-BE49-F238E27FC236}">
                <a16:creationId xmlns:a16="http://schemas.microsoft.com/office/drawing/2014/main" id="{037A1460-B25C-4EC9-8361-817CFE6F8C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026D06-CF0E-4D75-8034-36FBC4D2BE0A}"/>
              </a:ext>
            </a:extLst>
          </p:cNvPr>
          <p:cNvSpPr>
            <a:spLocks noGrp="1"/>
          </p:cNvSpPr>
          <p:nvPr>
            <p:ph type="sldNum" sz="quarter" idx="12"/>
          </p:nvPr>
        </p:nvSpPr>
        <p:spPr/>
        <p:txBody>
          <a:bodyPr/>
          <a:lstStyle/>
          <a:p>
            <a:fld id="{2B55FD95-DC4F-47A9-AE8A-56B47F640E46}" type="slidenum">
              <a:rPr lang="en-IN" smtClean="0"/>
              <a:t>‹#›</a:t>
            </a:fld>
            <a:endParaRPr lang="en-IN"/>
          </a:p>
        </p:txBody>
      </p:sp>
    </p:spTree>
    <p:extLst>
      <p:ext uri="{BB962C8B-B14F-4D97-AF65-F5344CB8AC3E}">
        <p14:creationId xmlns:p14="http://schemas.microsoft.com/office/powerpoint/2010/main" val="3973879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CF8B3-567E-4C07-B470-0CA19A6083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1104C5-A1E0-4ABB-88FC-EEEF5EF3D3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EC976E-0A59-4E88-985A-7FF039AD6138}"/>
              </a:ext>
            </a:extLst>
          </p:cNvPr>
          <p:cNvSpPr>
            <a:spLocks noGrp="1"/>
          </p:cNvSpPr>
          <p:nvPr>
            <p:ph type="dt" sz="half" idx="10"/>
          </p:nvPr>
        </p:nvSpPr>
        <p:spPr/>
        <p:txBody>
          <a:bodyPr/>
          <a:lstStyle/>
          <a:p>
            <a:fld id="{37FD25E2-3A6F-4E23-ACD0-3D7069DB4009}" type="datetimeFigureOut">
              <a:rPr lang="en-IN" smtClean="0"/>
              <a:t>17-03-2022</a:t>
            </a:fld>
            <a:endParaRPr lang="en-IN"/>
          </a:p>
        </p:txBody>
      </p:sp>
      <p:sp>
        <p:nvSpPr>
          <p:cNvPr id="5" name="Footer Placeholder 4">
            <a:extLst>
              <a:ext uri="{FF2B5EF4-FFF2-40B4-BE49-F238E27FC236}">
                <a16:creationId xmlns:a16="http://schemas.microsoft.com/office/drawing/2014/main" id="{E6E7CF82-5D9D-4D44-B628-8807A9F7E1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F1CF45-5604-4264-8706-A588C107D97C}"/>
              </a:ext>
            </a:extLst>
          </p:cNvPr>
          <p:cNvSpPr>
            <a:spLocks noGrp="1"/>
          </p:cNvSpPr>
          <p:nvPr>
            <p:ph type="sldNum" sz="quarter" idx="12"/>
          </p:nvPr>
        </p:nvSpPr>
        <p:spPr/>
        <p:txBody>
          <a:bodyPr/>
          <a:lstStyle/>
          <a:p>
            <a:fld id="{2B55FD95-DC4F-47A9-AE8A-56B47F640E46}" type="slidenum">
              <a:rPr lang="en-IN" smtClean="0"/>
              <a:t>‹#›</a:t>
            </a:fld>
            <a:endParaRPr lang="en-IN"/>
          </a:p>
        </p:txBody>
      </p:sp>
    </p:spTree>
    <p:extLst>
      <p:ext uri="{BB962C8B-B14F-4D97-AF65-F5344CB8AC3E}">
        <p14:creationId xmlns:p14="http://schemas.microsoft.com/office/powerpoint/2010/main" val="22342806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5699F3-E40A-42EC-B18B-9ECC6DE737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C11895-BC84-486A-83A8-BD0086367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C5014A-8EAE-4543-A92D-345CEAFC66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FD25E2-3A6F-4E23-ACD0-3D7069DB4009}" type="datetimeFigureOut">
              <a:rPr lang="en-IN" smtClean="0"/>
              <a:t>17-03-2022</a:t>
            </a:fld>
            <a:endParaRPr lang="en-IN"/>
          </a:p>
        </p:txBody>
      </p:sp>
      <p:sp>
        <p:nvSpPr>
          <p:cNvPr id="5" name="Footer Placeholder 4">
            <a:extLst>
              <a:ext uri="{FF2B5EF4-FFF2-40B4-BE49-F238E27FC236}">
                <a16:creationId xmlns:a16="http://schemas.microsoft.com/office/drawing/2014/main" id="{7DE72DC0-060A-4049-8864-FC7E7F7A87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ED36B43-834C-4D54-955E-45605372D4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55FD95-DC4F-47A9-AE8A-56B47F640E46}" type="slidenum">
              <a:rPr lang="en-IN" smtClean="0"/>
              <a:t>‹#›</a:t>
            </a:fld>
            <a:endParaRPr lang="en-IN"/>
          </a:p>
        </p:txBody>
      </p:sp>
    </p:spTree>
    <p:extLst>
      <p:ext uri="{BB962C8B-B14F-4D97-AF65-F5344CB8AC3E}">
        <p14:creationId xmlns:p14="http://schemas.microsoft.com/office/powerpoint/2010/main" val="2892401262"/>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4" descr="Colourful pins linked with threads">
            <a:extLst>
              <a:ext uri="{FF2B5EF4-FFF2-40B4-BE49-F238E27FC236}">
                <a16:creationId xmlns:a16="http://schemas.microsoft.com/office/drawing/2014/main" id="{E160705F-6719-65E9-CA79-D8A64461302D}"/>
              </a:ext>
            </a:extLst>
          </p:cNvPr>
          <p:cNvPicPr>
            <a:picLocks noChangeAspect="1"/>
          </p:cNvPicPr>
          <p:nvPr/>
        </p:nvPicPr>
        <p:blipFill rotWithShape="1">
          <a:blip r:embed="rId2">
            <a:alphaModFix amt="35000"/>
          </a:blip>
          <a:srcRect t="942" b="14472"/>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4C99EF08-806B-4FAC-896F-CA0B15355949}"/>
              </a:ext>
            </a:extLst>
          </p:cNvPr>
          <p:cNvSpPr>
            <a:spLocks noGrp="1"/>
          </p:cNvSpPr>
          <p:nvPr>
            <p:ph idx="1"/>
          </p:nvPr>
        </p:nvSpPr>
        <p:spPr>
          <a:xfrm>
            <a:off x="838200" y="1825625"/>
            <a:ext cx="10515600" cy="4351338"/>
          </a:xfrm>
        </p:spPr>
        <p:txBody>
          <a:bodyPr>
            <a:normAutofit/>
          </a:bodyPr>
          <a:lstStyle/>
          <a:p>
            <a:pPr marL="0" indent="0">
              <a:buNone/>
            </a:pPr>
            <a:r>
              <a:rPr lang="en-US" sz="1800" dirty="0">
                <a:solidFill>
                  <a:srgbClr val="FFFFFF"/>
                </a:solidFill>
              </a:rPr>
              <a:t>Primary Key (not null + unique )</a:t>
            </a:r>
          </a:p>
          <a:p>
            <a:r>
              <a:rPr lang="en-US" sz="1800" dirty="0">
                <a:solidFill>
                  <a:srgbClr val="FFFFFF"/>
                </a:solidFill>
              </a:rPr>
              <a:t>In the relational model, a table shall not contain duplicate rows, because that would create ambiguity in retrieval. To ensure uniqueness, each table should have a column (or a set of columns), called primary key, that uniquely identifies every record of the table. For example, an unique number </a:t>
            </a:r>
            <a:r>
              <a:rPr lang="en-US" sz="1800" dirty="0" err="1">
                <a:solidFill>
                  <a:srgbClr val="FFFFFF"/>
                </a:solidFill>
              </a:rPr>
              <a:t>customerID</a:t>
            </a:r>
            <a:r>
              <a:rPr lang="en-US" sz="1800" dirty="0">
                <a:solidFill>
                  <a:srgbClr val="FFFFFF"/>
                </a:solidFill>
              </a:rPr>
              <a:t> can be used as the primary key for the customers table; productid for products table; </a:t>
            </a:r>
            <a:r>
              <a:rPr lang="en-US" sz="1800" dirty="0" err="1">
                <a:solidFill>
                  <a:srgbClr val="FFFFFF"/>
                </a:solidFill>
              </a:rPr>
              <a:t>bookid</a:t>
            </a:r>
            <a:r>
              <a:rPr lang="en-US" sz="1800" dirty="0">
                <a:solidFill>
                  <a:srgbClr val="FFFFFF"/>
                </a:solidFill>
              </a:rPr>
              <a:t> for books table. A primary key is called a simple key if it is a single column; it is called a composite key if it is made up of several columns. Most RDBMSs build an index on the primary key to facilitate fast search. The primary key is often used to relate to other tables.</a:t>
            </a:r>
          </a:p>
          <a:p>
            <a:endParaRPr lang="en-US" sz="1800" dirty="0">
              <a:solidFill>
                <a:srgbClr val="FFFFFF"/>
              </a:solidFill>
            </a:endParaRPr>
          </a:p>
          <a:p>
            <a:pPr marL="0" indent="0">
              <a:buNone/>
            </a:pPr>
            <a:r>
              <a:rPr lang="en-US" sz="1800" dirty="0">
                <a:solidFill>
                  <a:srgbClr val="FFFFFF"/>
                </a:solidFill>
              </a:rPr>
              <a:t>Foreign Key</a:t>
            </a:r>
          </a:p>
          <a:p>
            <a:r>
              <a:rPr lang="en-US" sz="1800" dirty="0">
                <a:solidFill>
                  <a:srgbClr val="FFFFFF"/>
                </a:solidFill>
              </a:rPr>
              <a:t>A foreign key of a child table is used to reference the parent table. Foreign key constraint can be imposed to ensure so-called referential integrity .values in the child table must be valid values in the parent table. We define the foreign key when defining the child table, which references a parent table</a:t>
            </a:r>
            <a:endParaRPr lang="en-IN" sz="1800" dirty="0">
              <a:solidFill>
                <a:srgbClr val="FFFFFF"/>
              </a:solidFill>
            </a:endParaRPr>
          </a:p>
        </p:txBody>
      </p:sp>
    </p:spTree>
    <p:extLst>
      <p:ext uri="{BB962C8B-B14F-4D97-AF65-F5344CB8AC3E}">
        <p14:creationId xmlns:p14="http://schemas.microsoft.com/office/powerpoint/2010/main" val="240360538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142B6D0-B753-4009-9AFF-130E08D30427}"/>
              </a:ext>
            </a:extLst>
          </p:cNvPr>
          <p:cNvPicPr>
            <a:picLocks noGrp="1" noChangeAspect="1"/>
          </p:cNvPicPr>
          <p:nvPr>
            <p:ph idx="1"/>
          </p:nvPr>
        </p:nvPicPr>
        <p:blipFill rotWithShape="1">
          <a:blip r:embed="rId2"/>
          <a:srcRect b="1028"/>
          <a:stretch/>
        </p:blipFill>
        <p:spPr>
          <a:xfrm>
            <a:off x="457200" y="457200"/>
            <a:ext cx="11277600" cy="5943600"/>
          </a:xfrm>
          <a:prstGeom prst="rect">
            <a:avLst/>
          </a:prstGeom>
        </p:spPr>
      </p:pic>
    </p:spTree>
    <p:extLst>
      <p:ext uri="{BB962C8B-B14F-4D97-AF65-F5344CB8AC3E}">
        <p14:creationId xmlns:p14="http://schemas.microsoft.com/office/powerpoint/2010/main" val="1182351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6D43D1E2-723F-484C-987A-E2CB566109EC}"/>
              </a:ext>
            </a:extLst>
          </p:cNvPr>
          <p:cNvPicPr>
            <a:picLocks noGrp="1" noChangeAspect="1"/>
          </p:cNvPicPr>
          <p:nvPr>
            <p:ph idx="1"/>
          </p:nvPr>
        </p:nvPicPr>
        <p:blipFill rotWithShape="1">
          <a:blip r:embed="rId2"/>
          <a:srcRect r="1315"/>
          <a:stretch/>
        </p:blipFill>
        <p:spPr>
          <a:xfrm>
            <a:off x="20" y="1282"/>
            <a:ext cx="12191980" cy="6856718"/>
          </a:xfrm>
          <a:prstGeom prst="rect">
            <a:avLst/>
          </a:prstGeom>
        </p:spPr>
      </p:pic>
    </p:spTree>
    <p:extLst>
      <p:ext uri="{BB962C8B-B14F-4D97-AF65-F5344CB8AC3E}">
        <p14:creationId xmlns:p14="http://schemas.microsoft.com/office/powerpoint/2010/main" val="2797449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332B36D-89A3-4C80-B5DE-4B47EA4DAAB6}"/>
              </a:ext>
            </a:extLst>
          </p:cNvPr>
          <p:cNvPicPr>
            <a:picLocks noGrp="1" noChangeAspect="1"/>
          </p:cNvPicPr>
          <p:nvPr>
            <p:ph idx="1"/>
          </p:nvPr>
        </p:nvPicPr>
        <p:blipFill>
          <a:blip r:embed="rId2"/>
          <a:stretch>
            <a:fillRect/>
          </a:stretch>
        </p:blipFill>
        <p:spPr>
          <a:xfrm>
            <a:off x="643467" y="2052235"/>
            <a:ext cx="10905066" cy="2753528"/>
          </a:xfrm>
          <a:prstGeom prst="rect">
            <a:avLst/>
          </a:prstGeom>
        </p:spPr>
      </p:pic>
    </p:spTree>
    <p:extLst>
      <p:ext uri="{BB962C8B-B14F-4D97-AF65-F5344CB8AC3E}">
        <p14:creationId xmlns:p14="http://schemas.microsoft.com/office/powerpoint/2010/main" val="1132849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B159E7E-3EB6-494E-99FA-B16D1886F82E}"/>
              </a:ext>
            </a:extLst>
          </p:cNvPr>
          <p:cNvPicPr>
            <a:picLocks noGrp="1" noChangeAspect="1"/>
          </p:cNvPicPr>
          <p:nvPr>
            <p:ph idx="1"/>
          </p:nvPr>
        </p:nvPicPr>
        <p:blipFill>
          <a:blip r:embed="rId2"/>
          <a:stretch>
            <a:fillRect/>
          </a:stretch>
        </p:blipFill>
        <p:spPr>
          <a:xfrm>
            <a:off x="1230438" y="643466"/>
            <a:ext cx="9731123" cy="5571067"/>
          </a:xfrm>
          <a:prstGeom prst="rect">
            <a:avLst/>
          </a:prstGeom>
        </p:spPr>
      </p:pic>
    </p:spTree>
    <p:extLst>
      <p:ext uri="{BB962C8B-B14F-4D97-AF65-F5344CB8AC3E}">
        <p14:creationId xmlns:p14="http://schemas.microsoft.com/office/powerpoint/2010/main" val="1600885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00AB97D-0DB8-4F30-BF34-806C29C3F99C}"/>
              </a:ext>
            </a:extLst>
          </p:cNvPr>
          <p:cNvPicPr>
            <a:picLocks noGrp="1" noChangeAspect="1"/>
          </p:cNvPicPr>
          <p:nvPr>
            <p:ph idx="1"/>
          </p:nvPr>
        </p:nvPicPr>
        <p:blipFill>
          <a:blip r:embed="rId2"/>
          <a:stretch>
            <a:fillRect/>
          </a:stretch>
        </p:blipFill>
        <p:spPr>
          <a:xfrm>
            <a:off x="1414430" y="643466"/>
            <a:ext cx="9363140" cy="5571067"/>
          </a:xfrm>
          <a:prstGeom prst="rect">
            <a:avLst/>
          </a:prstGeom>
        </p:spPr>
      </p:pic>
    </p:spTree>
    <p:extLst>
      <p:ext uri="{BB962C8B-B14F-4D97-AF65-F5344CB8AC3E}">
        <p14:creationId xmlns:p14="http://schemas.microsoft.com/office/powerpoint/2010/main" val="904684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E02C39-71D6-4D42-860B-F84491741BC1}"/>
              </a:ext>
            </a:extLst>
          </p:cNvPr>
          <p:cNvPicPr>
            <a:picLocks noGrp="1" noChangeAspect="1"/>
          </p:cNvPicPr>
          <p:nvPr>
            <p:ph idx="1"/>
          </p:nvPr>
        </p:nvPicPr>
        <p:blipFill>
          <a:blip r:embed="rId2"/>
          <a:stretch>
            <a:fillRect/>
          </a:stretch>
        </p:blipFill>
        <p:spPr>
          <a:xfrm>
            <a:off x="1143940" y="643466"/>
            <a:ext cx="9904120" cy="5571067"/>
          </a:xfrm>
          <a:prstGeom prst="rect">
            <a:avLst/>
          </a:prstGeom>
        </p:spPr>
      </p:pic>
    </p:spTree>
    <p:extLst>
      <p:ext uri="{BB962C8B-B14F-4D97-AF65-F5344CB8AC3E}">
        <p14:creationId xmlns:p14="http://schemas.microsoft.com/office/powerpoint/2010/main" val="3463970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52">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54">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56"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9"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5"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6"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7"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76" name="Freeform: Shape 75">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260C96F8-F20D-4C67-AD4E-181C3F5A4C42}"/>
              </a:ext>
            </a:extLst>
          </p:cNvPr>
          <p:cNvPicPr>
            <a:picLocks noGrp="1" noChangeAspect="1"/>
          </p:cNvPicPr>
          <p:nvPr>
            <p:ph idx="1"/>
          </p:nvPr>
        </p:nvPicPr>
        <p:blipFill rotWithShape="1">
          <a:blip r:embed="rId2"/>
          <a:srcRect b="11139"/>
          <a:stretch/>
        </p:blipFill>
        <p:spPr>
          <a:xfrm>
            <a:off x="643467" y="690664"/>
            <a:ext cx="10914060" cy="3321681"/>
          </a:xfrm>
          <a:prstGeom prst="rect">
            <a:avLst/>
          </a:prstGeom>
        </p:spPr>
      </p:pic>
      <p:sp>
        <p:nvSpPr>
          <p:cNvPr id="8" name="TextBox 7">
            <a:extLst>
              <a:ext uri="{FF2B5EF4-FFF2-40B4-BE49-F238E27FC236}">
                <a16:creationId xmlns:a16="http://schemas.microsoft.com/office/drawing/2014/main" id="{D73023E5-4745-42B8-AB93-865F8545C707}"/>
              </a:ext>
            </a:extLst>
          </p:cNvPr>
          <p:cNvSpPr txBox="1"/>
          <p:nvPr/>
        </p:nvSpPr>
        <p:spPr>
          <a:xfrm>
            <a:off x="5118447" y="4767660"/>
            <a:ext cx="6281873" cy="1770300"/>
          </a:xfrm>
          <a:prstGeom prst="rect">
            <a:avLst/>
          </a:prstGeom>
        </p:spPr>
        <p:txBody>
          <a:bodyPr vert="horz" lIns="91440" tIns="45720" rIns="91440" bIns="45720" rtlCol="0" anchor="ctr">
            <a:normAutofit/>
          </a:bodyPr>
          <a:lstStyle/>
          <a:p>
            <a:pPr>
              <a:lnSpc>
                <a:spcPct val="90000"/>
              </a:lnSpc>
              <a:spcAft>
                <a:spcPts val="600"/>
              </a:spcAft>
            </a:pPr>
            <a:r>
              <a:rPr lang="en-US" b="0" i="0" dirty="0">
                <a:effectLst/>
              </a:rPr>
              <a:t>Note that here </a:t>
            </a:r>
            <a:r>
              <a:rPr lang="en-US" b="1" i="0" dirty="0">
                <a:effectLst/>
              </a:rPr>
              <a:t>OFFSET = 1</a:t>
            </a:r>
            <a:r>
              <a:rPr lang="en-US" b="0" i="0" dirty="0">
                <a:effectLst/>
              </a:rPr>
              <a:t> Hence row#2 is returned &amp; </a:t>
            </a:r>
            <a:r>
              <a:rPr lang="en-US" b="1" i="0" dirty="0">
                <a:effectLst/>
              </a:rPr>
              <a:t>Limit = 2</a:t>
            </a:r>
            <a:r>
              <a:rPr lang="en-US" b="0" i="0" dirty="0">
                <a:effectLst/>
              </a:rPr>
              <a:t>, Hence only 2 records are returned</a:t>
            </a:r>
            <a:endParaRPr lang="en-US" dirty="0"/>
          </a:p>
        </p:txBody>
      </p:sp>
    </p:spTree>
    <p:extLst>
      <p:ext uri="{BB962C8B-B14F-4D97-AF65-F5344CB8AC3E}">
        <p14:creationId xmlns:p14="http://schemas.microsoft.com/office/powerpoint/2010/main" val="402065837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226</Words>
  <Application>Microsoft Office PowerPoint</Application>
  <PresentationFormat>Widescreen</PresentationFormat>
  <Paragraphs>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Gargi Chakraborty</dc:creator>
  <cp:lastModifiedBy>Gargi Chakraborty</cp:lastModifiedBy>
  <cp:revision>2</cp:revision>
  <dcterms:created xsi:type="dcterms:W3CDTF">2022-03-17T13:09:01Z</dcterms:created>
  <dcterms:modified xsi:type="dcterms:W3CDTF">2022-03-17T18:39:00Z</dcterms:modified>
</cp:coreProperties>
</file>