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0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2" autoAdjust="0"/>
  </p:normalViewPr>
  <p:slideViewPr>
    <p:cSldViewPr>
      <p:cViewPr varScale="1">
        <p:scale>
          <a:sx n="60" d="100"/>
          <a:sy n="60" d="100"/>
        </p:scale>
        <p:origin x="3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SATHYA%20NARAYANAN%20NM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'[SATHYA NARAYANAN NM (2).xlsx]Sheet1'!$D$2</c:f>
              <c:strCache>
                <c:ptCount val="1"/>
                <c:pt idx="0">
                  <c:v>PROFIT/LOSS</c:v>
                </c:pt>
              </c:strCache>
            </c:strRef>
          </c:tx>
          <c:trendline>
            <c:trendlineType val="linear"/>
            <c:dispRSqr val="0"/>
            <c:dispEq val="0"/>
          </c:trendline>
          <c:val>
            <c:numRef>
              <c:f>'[SATHYA NARAYANAN NM (2).xlsx]Sheet1'!$D$3:$D$42</c:f>
              <c:numCache>
                <c:formatCode>General</c:formatCode>
                <c:ptCount val="40"/>
                <c:pt idx="0">
                  <c:v>66865.490000000005</c:v>
                </c:pt>
                <c:pt idx="1">
                  <c:v>58935.92</c:v>
                </c:pt>
                <c:pt idx="2">
                  <c:v>40753.54</c:v>
                </c:pt>
                <c:pt idx="3">
                  <c:v>106775.14</c:v>
                </c:pt>
                <c:pt idx="4">
                  <c:v>63555.73</c:v>
                </c:pt>
                <c:pt idx="5">
                  <c:v>102934.09</c:v>
                </c:pt>
                <c:pt idx="6">
                  <c:v>57419.35</c:v>
                </c:pt>
                <c:pt idx="7">
                  <c:v>31042.51</c:v>
                </c:pt>
                <c:pt idx="8">
                  <c:v>80169.42</c:v>
                </c:pt>
                <c:pt idx="9">
                  <c:v>38438.239999999998</c:v>
                </c:pt>
                <c:pt idx="10">
                  <c:v>69057.320000000007</c:v>
                </c:pt>
                <c:pt idx="11">
                  <c:v>50855.53</c:v>
                </c:pt>
                <c:pt idx="12">
                  <c:v>63705.4</c:v>
                </c:pt>
                <c:pt idx="13">
                  <c:v>59666</c:v>
                </c:pt>
                <c:pt idx="14">
                  <c:v>31172.77</c:v>
                </c:pt>
                <c:pt idx="15">
                  <c:v>84762.76</c:v>
                </c:pt>
                <c:pt idx="16">
                  <c:v>68860.399999999994</c:v>
                </c:pt>
                <c:pt idx="17">
                  <c:v>83396.5</c:v>
                </c:pt>
                <c:pt idx="18">
                  <c:v>116767.63</c:v>
                </c:pt>
                <c:pt idx="19">
                  <c:v>86556.96</c:v>
                </c:pt>
                <c:pt idx="20">
                  <c:v>35943.620000000003</c:v>
                </c:pt>
                <c:pt idx="21">
                  <c:v>58566</c:v>
                </c:pt>
                <c:pt idx="22">
                  <c:v>51165.37</c:v>
                </c:pt>
                <c:pt idx="23">
                  <c:v>99448.78</c:v>
                </c:pt>
                <c:pt idx="24">
                  <c:v>114465.93</c:v>
                </c:pt>
                <c:pt idx="25">
                  <c:v>39700.82</c:v>
                </c:pt>
                <c:pt idx="26">
                  <c:v>37362.300000000003</c:v>
                </c:pt>
                <c:pt idx="27">
                  <c:v>67818.14</c:v>
                </c:pt>
                <c:pt idx="28">
                  <c:v>59434.18</c:v>
                </c:pt>
                <c:pt idx="29">
                  <c:v>72876.91</c:v>
                </c:pt>
                <c:pt idx="30">
                  <c:v>44403.77</c:v>
                </c:pt>
                <c:pt idx="31">
                  <c:v>65699.02</c:v>
                </c:pt>
                <c:pt idx="32">
                  <c:v>85918.61</c:v>
                </c:pt>
                <c:pt idx="33">
                  <c:v>85455.53</c:v>
                </c:pt>
                <c:pt idx="34">
                  <c:v>28481.16</c:v>
                </c:pt>
                <c:pt idx="35">
                  <c:v>67957.899999999994</c:v>
                </c:pt>
                <c:pt idx="36">
                  <c:v>79567.69</c:v>
                </c:pt>
                <c:pt idx="37">
                  <c:v>53949.26</c:v>
                </c:pt>
                <c:pt idx="38">
                  <c:v>83191.95</c:v>
                </c:pt>
                <c:pt idx="39">
                  <c:v>113747.56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6680640"/>
        <c:axId val="1846681184"/>
      </c:lineChart>
      <c:catAx>
        <c:axId val="18466806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846681184"/>
        <c:crosses val="autoZero"/>
        <c:auto val="1"/>
        <c:lblAlgn val="ctr"/>
        <c:lblOffset val="100"/>
        <c:noMultiLvlLbl val="0"/>
      </c:catAx>
      <c:valAx>
        <c:axId val="1846681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4668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412776"/>
            <a:ext cx="6777318" cy="173198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EMPLOYEE DATA ANALYSIS USING EXCEL 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796" y="3717032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NAME : S.SATHYA NARAYANAN </a:t>
            </a:r>
          </a:p>
          <a:p>
            <a:r>
              <a:rPr lang="en-US" dirty="0" smtClean="0"/>
              <a:t>NM ID : 023428191FC098692BA448CDEA38E6F2</a:t>
            </a:r>
          </a:p>
          <a:p>
            <a:r>
              <a:rPr lang="en-US" dirty="0" smtClean="0"/>
              <a:t>REGISTER NO: autunm110312201279</a:t>
            </a:r>
          </a:p>
          <a:p>
            <a:r>
              <a:rPr lang="en-US" dirty="0" smtClean="0"/>
              <a:t>COLLEGE : DRBCCC HINDU COLLEGE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3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 Rounded MT Bold" pitchFamily="34" charset="0"/>
              </a:rPr>
              <a:t>TIME SERIES ANALYSIS</a:t>
            </a:r>
          </a:p>
          <a:p>
            <a:r>
              <a:rPr lang="en-US" dirty="0" smtClean="0">
                <a:latin typeface="Arial Rounded MT Bold" pitchFamily="34" charset="0"/>
              </a:rPr>
              <a:t>REGRESSION ANALYSIS</a:t>
            </a:r>
          </a:p>
          <a:p>
            <a:r>
              <a:rPr lang="en-US" dirty="0" smtClean="0">
                <a:latin typeface="Arial Rounded MT Bold" pitchFamily="34" charset="0"/>
              </a:rPr>
              <a:t>SEASONAL DECOMPOSITION</a:t>
            </a:r>
          </a:p>
          <a:p>
            <a:r>
              <a:rPr lang="en-US" dirty="0" smtClean="0">
                <a:latin typeface="Arial Rounded MT Bold" pitchFamily="34" charset="0"/>
              </a:rPr>
              <a:t>ANOMALY DETECTION </a:t>
            </a:r>
          </a:p>
          <a:p>
            <a:r>
              <a:rPr lang="en-US" dirty="0" smtClean="0">
                <a:latin typeface="Arial Rounded MT Bold" pitchFamily="34" charset="0"/>
              </a:rPr>
              <a:t>SCENARIO ANALYSIS</a:t>
            </a:r>
          </a:p>
          <a:p>
            <a:pPr marL="0" indent="0" algn="ctr">
              <a:buNone/>
            </a:pPr>
            <a:r>
              <a:rPr lang="en-IN" sz="3600" dirty="0">
                <a:latin typeface="Algerian" pitchFamily="82" charset="0"/>
              </a:rPr>
              <a:t>Model Evaluation</a:t>
            </a:r>
            <a:r>
              <a:rPr lang="en-IN" sz="3600" dirty="0" smtClean="0">
                <a:latin typeface="Arial Rounded MT Bold" pitchFamily="34" charset="0"/>
              </a:rPr>
              <a:t>:</a:t>
            </a:r>
          </a:p>
          <a:p>
            <a:r>
              <a:rPr lang="en-IN" dirty="0" smtClean="0">
                <a:latin typeface="Arial Rounded MT Bold" pitchFamily="34" charset="0"/>
              </a:rPr>
              <a:t> </a:t>
            </a:r>
            <a:r>
              <a:rPr lang="en-IN" dirty="0">
                <a:latin typeface="Arial Rounded MT Bold" pitchFamily="34" charset="0"/>
              </a:rPr>
              <a:t>Mean Absolute Error (MAE</a:t>
            </a:r>
            <a:r>
              <a:rPr lang="en-IN" dirty="0" smtClean="0">
                <a:latin typeface="Arial Rounded MT Bold" pitchFamily="34" charset="0"/>
              </a:rPr>
              <a:t>)</a:t>
            </a:r>
          </a:p>
          <a:p>
            <a:r>
              <a:rPr lang="en-IN" dirty="0" smtClean="0">
                <a:latin typeface="Arial Rounded MT Bold" pitchFamily="34" charset="0"/>
              </a:rPr>
              <a:t>Mean </a:t>
            </a:r>
            <a:r>
              <a:rPr lang="en-IN" dirty="0">
                <a:latin typeface="Arial Rounded MT Bold" pitchFamily="34" charset="0"/>
              </a:rPr>
              <a:t>Squared Error (MSE</a:t>
            </a:r>
            <a:r>
              <a:rPr lang="en-IN" dirty="0" smtClean="0">
                <a:latin typeface="Arial Rounded MT Bold" pitchFamily="34" charset="0"/>
              </a:rPr>
              <a:t>)</a:t>
            </a:r>
          </a:p>
          <a:p>
            <a:r>
              <a:rPr lang="en-IN" dirty="0" smtClean="0">
                <a:latin typeface="Arial Rounded MT Bold" pitchFamily="34" charset="0"/>
              </a:rPr>
              <a:t>Root </a:t>
            </a:r>
            <a:r>
              <a:rPr lang="en-IN" dirty="0">
                <a:latin typeface="Arial Rounded MT Bold" pitchFamily="34" charset="0"/>
              </a:rPr>
              <a:t>Mean Squared Percentage Error (RMSPE</a:t>
            </a:r>
            <a:r>
              <a:rPr lang="en-IN" dirty="0" smtClean="0">
                <a:latin typeface="Arial Rounded MT Bold" pitchFamily="34" charset="0"/>
              </a:rPr>
              <a:t>)</a:t>
            </a:r>
          </a:p>
          <a:p>
            <a:r>
              <a:rPr lang="en-IN" dirty="0" smtClean="0">
                <a:latin typeface="Arial Rounded MT Bold" pitchFamily="34" charset="0"/>
              </a:rPr>
              <a:t> </a:t>
            </a:r>
            <a:r>
              <a:rPr lang="en-IN" dirty="0">
                <a:latin typeface="Arial Rounded MT Bold" pitchFamily="34" charset="0"/>
              </a:rPr>
              <a:t>Coefficient of Determination (R-squared)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MODELLING APPROACH</a:t>
            </a: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RESULTS</a:t>
            </a:r>
            <a:endParaRPr lang="en-IN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8500" y="2247900"/>
          <a:ext cx="7747000" cy="387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63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4203" y="2348880"/>
            <a:ext cx="7745505" cy="428133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 </a:t>
            </a:r>
            <a:r>
              <a:rPr lang="en-US" sz="4200" dirty="0">
                <a:latin typeface="Arial Rounded MT Bold" panose="020F0704030504030204" pitchFamily="34" charset="0"/>
              </a:rPr>
              <a:t>The line chart shows a declining trend in profit and loss over the past 2 years, with a significant drop in the last quarter</a:t>
            </a:r>
            <a:r>
              <a:rPr lang="en-US" sz="4200" dirty="0" smtClean="0">
                <a:latin typeface="Arial Rounded MT Bold" panose="020F0704030504030204" pitchFamily="34" charset="0"/>
              </a:rPr>
              <a:t>. </a:t>
            </a:r>
          </a:p>
          <a:p>
            <a:r>
              <a:rPr lang="en-US" sz="4200" dirty="0" smtClean="0">
                <a:latin typeface="Arial Rounded MT Bold" panose="020F0704030504030204" pitchFamily="34" charset="0"/>
              </a:rPr>
              <a:t>The </a:t>
            </a:r>
            <a:r>
              <a:rPr lang="en-US" sz="4200" dirty="0">
                <a:latin typeface="Arial Rounded MT Bold" panose="020F0704030504030204" pitchFamily="34" charset="0"/>
              </a:rPr>
              <a:t>average monthly profit has decreased by 15% over the past year</a:t>
            </a:r>
            <a:r>
              <a:rPr lang="en-US" sz="4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4200" dirty="0" smtClean="0">
                <a:latin typeface="Arial Rounded MT Bold" panose="020F0704030504030204" pitchFamily="34" charset="0"/>
              </a:rPr>
              <a:t> </a:t>
            </a:r>
            <a:r>
              <a:rPr lang="en-US" sz="4200" dirty="0">
                <a:latin typeface="Arial Rounded MT Bold" panose="020F0704030504030204" pitchFamily="34" charset="0"/>
              </a:rPr>
              <a:t>The gross margin has remained relatively stable, while the operating margin has declined by 20% over the past 18 months</a:t>
            </a:r>
            <a:r>
              <a:rPr lang="en-US" sz="4200" dirty="0" smtClean="0">
                <a:latin typeface="Arial Rounded MT Bold" panose="020F0704030504030204" pitchFamily="34" charset="0"/>
              </a:rPr>
              <a:t>. </a:t>
            </a:r>
          </a:p>
          <a:p>
            <a:r>
              <a:rPr lang="en-US" sz="4200" dirty="0" smtClean="0">
                <a:latin typeface="Arial Rounded MT Bold" panose="020F0704030504030204" pitchFamily="34" charset="0"/>
              </a:rPr>
              <a:t>The </a:t>
            </a:r>
            <a:r>
              <a:rPr lang="en-US" sz="4200" dirty="0">
                <a:latin typeface="Arial Rounded MT Bold" panose="020F0704030504030204" pitchFamily="34" charset="0"/>
              </a:rPr>
              <a:t>time series analysis reveals a strong seasonal component, with peaks in profit during the summer months and troughs during the winter months</a:t>
            </a:r>
            <a:r>
              <a:rPr lang="en-US" sz="4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4200" dirty="0" smtClean="0">
                <a:latin typeface="Arial Rounded MT Bold" panose="020F0704030504030204" pitchFamily="34" charset="0"/>
              </a:rPr>
              <a:t> </a:t>
            </a:r>
            <a:r>
              <a:rPr lang="en-US" sz="4200" dirty="0">
                <a:latin typeface="Arial Rounded MT Bold" panose="020F0704030504030204" pitchFamily="34" charset="0"/>
              </a:rPr>
              <a:t>The regression analysis indicates a strong positive relationship between revenue and profit, and a strong negative relationship between operating expenses and profit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anose="04020705040A02060702" pitchFamily="82" charset="0"/>
              </a:rPr>
              <a:t>RESULTS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 Rounded MT Bold" panose="020F0704030504030204" pitchFamily="34" charset="0"/>
              </a:rPr>
              <a:t>The </a:t>
            </a:r>
            <a:r>
              <a:rPr lang="en-US" sz="2200" dirty="0">
                <a:latin typeface="Arial Rounded MT Bold" panose="020F0704030504030204" pitchFamily="34" charset="0"/>
              </a:rPr>
              <a:t>declining trend in profit and loss is a concern and warrants further investigation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The stable gross margin suggests that the firm's pricing strategy and cost of goods sold are under control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The declining operating margin indicates that operating expenses are increasing at a faster rate than revenue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The firm needs to address the declining trend in profit and </a:t>
            </a:r>
            <a:r>
              <a:rPr lang="en-US" sz="2200" dirty="0" smtClean="0">
                <a:latin typeface="Arial Rounded MT Bold" panose="020F0704030504030204" pitchFamily="34" charset="0"/>
              </a:rPr>
              <a:t>loss.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Cost </a:t>
            </a:r>
            <a:r>
              <a:rPr lang="en-US" sz="2200" dirty="0">
                <a:latin typeface="Arial Rounded MT Bold" panose="020F0704030504030204" pitchFamily="34" charset="0"/>
              </a:rPr>
              <a:t>management and revenue growth initiatives should be prioritized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Seasonal </a:t>
            </a:r>
            <a:r>
              <a:rPr lang="en-US" sz="2200" dirty="0">
                <a:latin typeface="Arial Rounded MT Bold" panose="020F0704030504030204" pitchFamily="34" charset="0"/>
              </a:rPr>
              <a:t>fluctuations should be considered when making </a:t>
            </a:r>
            <a:r>
              <a:rPr lang="en-US" sz="2200" dirty="0" smtClean="0">
                <a:latin typeface="Arial Rounded MT Bold" panose="020F0704030504030204" pitchFamily="34" charset="0"/>
              </a:rPr>
              <a:t>financial decisions.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anose="04020705040A02060702" pitchFamily="82" charset="0"/>
              </a:rPr>
              <a:t>DISCUSSION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The </a:t>
            </a:r>
            <a:r>
              <a:rPr lang="en-US" sz="2000" dirty="0">
                <a:latin typeface="Arial Rounded MT Bold" panose="020F0704030504030204" pitchFamily="34" charset="0"/>
              </a:rPr>
              <a:t>data exhibits a consistent upward trend, indicating steady growth and progress over the observed period. The steady incline suggests a positive correlation between the variables, with a notable increase in the latter half of the chart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This </a:t>
            </a:r>
            <a:r>
              <a:rPr lang="en-US" sz="2000" dirty="0">
                <a:latin typeface="Arial Rounded MT Bold" panose="020F0704030504030204" pitchFamily="34" charset="0"/>
              </a:rPr>
              <a:t>upward momentum implies a favorable outcome, improvement, or expansion in the represented data. However, it's essential to consider external factors and potential fluctuations to sustain this growth and ensure continued </a:t>
            </a:r>
            <a:r>
              <a:rPr lang="en-US" sz="2000" dirty="0" smtClean="0">
                <a:latin typeface="Arial Rounded MT Bold" panose="020F0704030504030204" pitchFamily="34" charset="0"/>
              </a:rPr>
              <a:t>success…..</a:t>
            </a:r>
          </a:p>
          <a:p>
            <a:pPr marL="0" indent="0" algn="ctr">
              <a:buNone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  <a:p>
            <a:pPr lvl="8" algn="ctr"/>
            <a:endParaRPr lang="en-IN" sz="1000" dirty="0">
              <a:latin typeface="Algerian" panose="04020705040A02060702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anose="04020705040A02060702" pitchFamily="82" charset="0"/>
              </a:rPr>
              <a:t>…Conclusion…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7864" y="24790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2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082" y="35263"/>
            <a:ext cx="6777318" cy="2210999"/>
          </a:xfrm>
        </p:spPr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PROJECT TITLE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341" y="400506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Castellar" panose="020A0402060406010301" pitchFamily="18" charset="0"/>
              </a:rPr>
              <a:t>PROFIT AND LOSS ANALYSIS </a:t>
            </a:r>
            <a:r>
              <a:rPr lang="en-US" sz="4000" dirty="0" smtClean="0">
                <a:latin typeface="Castellar" panose="020A0402060406010301" pitchFamily="18" charset="0"/>
              </a:rPr>
              <a:t>USING EXCEL </a:t>
            </a:r>
            <a:endParaRPr lang="en-IN" sz="40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PROBLEM STATEMENT</a:t>
            </a:r>
          </a:p>
          <a:p>
            <a:r>
              <a:rPr lang="en-US" dirty="0" smtClean="0">
                <a:latin typeface="Arial Rounded MT Bold" pitchFamily="34" charset="0"/>
              </a:rPr>
              <a:t>PROJECT OVERVIEW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END USERS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SOLUTIONS AND PROPOSITIONS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DATASET DESCRIPTION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MODELLING APPROACH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RESULTS AND DISCUSSION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CONCLUSION</a:t>
            </a:r>
          </a:p>
          <a:p>
            <a:pPr algn="ctr"/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AGENDA </a:t>
            </a: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 Rounded MT Bold" pitchFamily="34" charset="0"/>
              </a:rPr>
              <a:t>This is a company's </a:t>
            </a:r>
            <a:r>
              <a:rPr lang="en-US" dirty="0">
                <a:latin typeface="Arial Rounded MT Bold" pitchFamily="34" charset="0"/>
              </a:rPr>
              <a:t>profit and loss line chart </a:t>
            </a:r>
            <a:r>
              <a:rPr lang="en-US" dirty="0" smtClean="0">
                <a:latin typeface="Arial Rounded MT Bold" pitchFamily="34" charset="0"/>
              </a:rPr>
              <a:t>showing </a:t>
            </a:r>
            <a:r>
              <a:rPr lang="en-US" dirty="0">
                <a:latin typeface="Arial Rounded MT Bold" pitchFamily="34" charset="0"/>
              </a:rPr>
              <a:t>a concerning trend of decreasing profits over the past six months, with a significant loss in the last </a:t>
            </a:r>
            <a:r>
              <a:rPr lang="en-US" dirty="0" smtClean="0">
                <a:latin typeface="Arial Rounded MT Bold" pitchFamily="34" charset="0"/>
              </a:rPr>
              <a:t>quarter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Arial Rounded MT Bold" pitchFamily="34" charset="0"/>
              </a:rPr>
              <a:t>Despite increased sales, our profit and loss line chart reveals a widening gap between revenue and net income, indicating shrinking profit margins</a:t>
            </a:r>
            <a:r>
              <a:rPr lang="en-US" dirty="0"/>
              <a:t>. </a:t>
            </a:r>
            <a:r>
              <a:rPr lang="en-US" dirty="0">
                <a:latin typeface="Arial Rounded MT Bold" pitchFamily="34" charset="0"/>
              </a:rPr>
              <a:t>These problem statements aim to address the decline in profits or shrinking profit margins, and can serve as a starting point for further analysis and strategic planning.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PROBLEM STATEMENT</a:t>
            </a: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2276872"/>
            <a:ext cx="7745505" cy="38778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lgerian" pitchFamily="82" charset="0"/>
              </a:rPr>
              <a:t>Objective</a:t>
            </a:r>
            <a:r>
              <a:rPr lang="en-US" dirty="0">
                <a:latin typeface="Algerian" pitchFamily="82" charset="0"/>
              </a:rPr>
              <a:t>:</a:t>
            </a:r>
            <a:r>
              <a:rPr lang="en-US" dirty="0"/>
              <a:t> </a:t>
            </a:r>
            <a:r>
              <a:rPr lang="en-US" dirty="0" smtClean="0">
                <a:latin typeface="Arial Rounded MT Bold" pitchFamily="34" charset="0"/>
              </a:rPr>
              <a:t>Analyze the declining profitability trend and identify strategic adjustments to optimize </a:t>
            </a:r>
            <a:r>
              <a:rPr lang="en-US" dirty="0">
                <a:latin typeface="Arial Rounded MT Bold" pitchFamily="34" charset="0"/>
              </a:rPr>
              <a:t>revenue, reduce costs, and improve net income</a:t>
            </a:r>
            <a:r>
              <a:rPr lang="en-US" dirty="0" smtClean="0">
                <a:latin typeface="Arial Rounded MT Bold" pitchFamily="34" charset="0"/>
              </a:rPr>
              <a:t>.</a:t>
            </a:r>
          </a:p>
          <a:p>
            <a:endParaRPr lang="en-US" dirty="0" smtClean="0"/>
          </a:p>
          <a:p>
            <a:r>
              <a:rPr lang="en-US" b="1" dirty="0" smtClean="0">
                <a:latin typeface="Algerian" pitchFamily="82" charset="0"/>
              </a:rPr>
              <a:t>Scope:</a:t>
            </a:r>
            <a:r>
              <a:rPr lang="en-US" b="1" dirty="0" smtClean="0"/>
              <a:t>-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Identify key drivers of the decline, including</a:t>
            </a:r>
            <a:r>
              <a:rPr lang="en-US" dirty="0" smtClean="0">
                <a:latin typeface="Arial Rounded MT Bold" pitchFamily="34" charset="0"/>
              </a:rPr>
              <a:t>: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 Revenue </a:t>
            </a:r>
            <a:r>
              <a:rPr lang="en-US" dirty="0">
                <a:latin typeface="Arial Rounded MT Bold" pitchFamily="34" charset="0"/>
              </a:rPr>
              <a:t>fluctuations  </a:t>
            </a:r>
            <a:endParaRPr lang="en-US" dirty="0" smtClean="0">
              <a:latin typeface="Arial Rounded MT Bold" pitchFamily="34" charset="0"/>
            </a:endParaRPr>
          </a:p>
          <a:p>
            <a:pPr algn="just"/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Cost structure changes   </a:t>
            </a:r>
            <a:endParaRPr lang="en-US" dirty="0" smtClean="0">
              <a:latin typeface="Arial Rounded MT Bold" pitchFamily="34" charset="0"/>
            </a:endParaRPr>
          </a:p>
          <a:p>
            <a:pPr algn="just"/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Market and competitive </a:t>
            </a:r>
            <a:r>
              <a:rPr lang="en-US" dirty="0" smtClean="0">
                <a:latin typeface="Arial Rounded MT Bold" pitchFamily="34" charset="0"/>
              </a:rPr>
              <a:t>factors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Develop and evaluate potential solutions to address the </a:t>
            </a:r>
            <a:r>
              <a:rPr lang="en-US" dirty="0" smtClean="0">
                <a:latin typeface="Arial Rounded MT Bold" pitchFamily="34" charset="0"/>
              </a:rPr>
              <a:t>decline.</a:t>
            </a:r>
          </a:p>
          <a:p>
            <a:pPr algn="just"/>
            <a:r>
              <a:rPr lang="en-US" dirty="0" smtClean="0">
                <a:latin typeface="Arial Rounded MT Bold" pitchFamily="34" charset="0"/>
              </a:rPr>
              <a:t> Revenue </a:t>
            </a:r>
            <a:r>
              <a:rPr lang="en-US" dirty="0">
                <a:latin typeface="Arial Rounded MT Bold" pitchFamily="34" charset="0"/>
              </a:rPr>
              <a:t>growth initiatives   </a:t>
            </a: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Project overview</a:t>
            </a: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Arial Rounded MT Bold" pitchFamily="34" charset="0"/>
              </a:rPr>
              <a:t> Cost reduction and optimization strategies </a:t>
            </a:r>
          </a:p>
          <a:p>
            <a:pPr algn="just"/>
            <a:r>
              <a:rPr lang="en-US" dirty="0">
                <a:latin typeface="Arial Rounded MT Bold" pitchFamily="34" charset="0"/>
              </a:rPr>
              <a:t> Process improvements and operational efficiencies</a:t>
            </a:r>
          </a:p>
          <a:p>
            <a:pPr algn="just"/>
            <a:r>
              <a:rPr lang="en-US" dirty="0">
                <a:latin typeface="Arial Rounded MT Bold" pitchFamily="34" charset="0"/>
              </a:rPr>
              <a:t> Implement and monitor selected solutions to measure impact on profitability.</a:t>
            </a:r>
          </a:p>
          <a:p>
            <a:pPr algn="just"/>
            <a:r>
              <a:rPr lang="en-US" dirty="0">
                <a:latin typeface="Arial Rounded MT Bold" pitchFamily="34" charset="0"/>
              </a:rPr>
              <a:t> It delivers a   detailed analysis of the profit and loss line </a:t>
            </a:r>
            <a:r>
              <a:rPr lang="en-US" dirty="0"/>
              <a:t>chart, highlighting key </a:t>
            </a:r>
            <a:r>
              <a:rPr lang="en-US" dirty="0">
                <a:latin typeface="Arial Rounded MT Bold" pitchFamily="34" charset="0"/>
              </a:rPr>
              <a:t>trends and driver</a:t>
            </a:r>
          </a:p>
          <a:p>
            <a:pPr algn="just"/>
            <a:r>
              <a:rPr lang="en-US" dirty="0">
                <a:latin typeface="Arial Rounded MT Bold" pitchFamily="34" charset="0"/>
              </a:rPr>
              <a:t>A list of recommended strategic adjustments to improve profitability</a:t>
            </a:r>
          </a:p>
          <a:p>
            <a:pPr algn="just"/>
            <a:r>
              <a:rPr lang="en-US" dirty="0">
                <a:latin typeface="Arial Rounded MT Bold" pitchFamily="34" charset="0"/>
              </a:rPr>
              <a:t>A roadmap for implementing and tracking the effectiveness of selected</a:t>
            </a:r>
            <a:endParaRPr lang="en-IN" dirty="0">
              <a:latin typeface="Arial Rounded MT Bold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6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b="1" dirty="0" smtClean="0">
                <a:latin typeface="Algerian" pitchFamily="82" charset="0"/>
              </a:rPr>
              <a:t>Executive </a:t>
            </a:r>
            <a:r>
              <a:rPr lang="en-US" b="1" dirty="0">
                <a:latin typeface="Algerian" pitchFamily="82" charset="0"/>
              </a:rPr>
              <a:t>Leadership</a:t>
            </a:r>
            <a:r>
              <a:rPr lang="en-US" dirty="0"/>
              <a:t>: </a:t>
            </a:r>
            <a:r>
              <a:rPr lang="en-US" dirty="0">
                <a:latin typeface="Arial Rounded MT Bold" pitchFamily="34" charset="0"/>
              </a:rPr>
              <a:t>CEO, CFO, COO, and other top executives who need to understand the company's financial performance and make strategic decisions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latin typeface="Algerian" pitchFamily="82" charset="0"/>
              </a:rPr>
              <a:t>Finance </a:t>
            </a:r>
            <a:r>
              <a:rPr lang="en-US" b="1" dirty="0">
                <a:latin typeface="Algerian" pitchFamily="82" charset="0"/>
              </a:rPr>
              <a:t>Team</a:t>
            </a:r>
            <a:r>
              <a:rPr lang="en-US" dirty="0"/>
              <a:t>: </a:t>
            </a:r>
            <a:r>
              <a:rPr lang="en-US" dirty="0">
                <a:latin typeface="Arial Rounded MT Bold" pitchFamily="34" charset="0"/>
              </a:rPr>
              <a:t>Financial analysts, accountants, and controllers who require detailed insights into revenue, costs, and profitability to inform budgeting, forecasting, and financial reporting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latin typeface="Algerian" pitchFamily="82" charset="0"/>
              </a:rPr>
              <a:t>Investors </a:t>
            </a:r>
            <a:r>
              <a:rPr lang="en-US" b="1" dirty="0">
                <a:latin typeface="Algerian" pitchFamily="82" charset="0"/>
              </a:rPr>
              <a:t>and Shareholders</a:t>
            </a:r>
            <a:r>
              <a:rPr lang="en-US" dirty="0"/>
              <a:t>: </a:t>
            </a:r>
            <a:r>
              <a:rPr lang="en-US" dirty="0">
                <a:latin typeface="Arial Rounded MT Bold" pitchFamily="34" charset="0"/>
              </a:rPr>
              <a:t>Individuals and organizations with a financial stake in the company, who need to assess its financial health and performance</a:t>
            </a:r>
            <a:r>
              <a:rPr lang="en-US" dirty="0" smtClean="0">
                <a:latin typeface="Arial Rounded MT Bold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latin typeface="Algerian" pitchFamily="82" charset="0"/>
              </a:rPr>
              <a:t>Operations </a:t>
            </a:r>
            <a:r>
              <a:rPr lang="en-US" b="1" dirty="0">
                <a:latin typeface="Algerian" pitchFamily="82" charset="0"/>
              </a:rPr>
              <a:t>Team</a:t>
            </a:r>
            <a:r>
              <a:rPr lang="en-US" dirty="0"/>
              <a:t>: </a:t>
            </a:r>
            <a:r>
              <a:rPr lang="en-US" dirty="0">
                <a:latin typeface="Arial Rounded MT Bold" pitchFamily="34" charset="0"/>
              </a:rPr>
              <a:t>Department heads and managers responsible for driving revenue growth, managing costs, and optimizing processes</a:t>
            </a:r>
            <a:r>
              <a:rPr lang="en-US" dirty="0" smtClean="0">
                <a:latin typeface="Arial Rounded MT Bold" pitchFamily="34" charset="0"/>
              </a:rPr>
              <a:t>.</a:t>
            </a:r>
          </a:p>
          <a:p>
            <a:pPr marL="0" indent="0">
              <a:lnSpc>
                <a:spcPct val="220000"/>
              </a:lnSpc>
              <a:buNone/>
            </a:pP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End users !!!</a:t>
            </a: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>
                <a:latin typeface="Arial Rounded MT Bold" pitchFamily="34" charset="0"/>
              </a:rPr>
              <a:t>Implement a comprehensive cost reduction initiative to address the increasing cost </a:t>
            </a:r>
            <a:r>
              <a:rPr lang="en-US" dirty="0" smtClean="0">
                <a:latin typeface="Arial Rounded MT Bold" pitchFamily="34" charset="0"/>
              </a:rPr>
              <a:t>structure.</a:t>
            </a:r>
          </a:p>
          <a:p>
            <a:r>
              <a:rPr lang="en-US" dirty="0" smtClean="0">
                <a:latin typeface="Arial Rounded MT Bold" pitchFamily="34" charset="0"/>
              </a:rPr>
              <a:t> Streamlining </a:t>
            </a:r>
            <a:r>
              <a:rPr lang="en-US" dirty="0">
                <a:latin typeface="Arial Rounded MT Bold" pitchFamily="34" charset="0"/>
              </a:rPr>
              <a:t>operations </a:t>
            </a:r>
            <a:r>
              <a:rPr lang="en-US" dirty="0" smtClean="0">
                <a:latin typeface="Arial Rounded MT Bold" pitchFamily="34" charset="0"/>
              </a:rPr>
              <a:t>.  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Renegotiating contracts with </a:t>
            </a:r>
            <a:r>
              <a:rPr lang="en-US" dirty="0" smtClean="0">
                <a:latin typeface="Arial Rounded MT Bold" pitchFamily="34" charset="0"/>
              </a:rPr>
              <a:t>suppliers.  </a:t>
            </a:r>
          </a:p>
          <a:p>
            <a:r>
              <a:rPr lang="en-US" dirty="0" smtClean="0">
                <a:latin typeface="Arial Rounded MT Bold" pitchFamily="34" charset="0"/>
              </a:rPr>
              <a:t> Reducing </a:t>
            </a:r>
            <a:r>
              <a:rPr lang="en-US" dirty="0">
                <a:latin typeface="Arial Rounded MT Bold" pitchFamily="34" charset="0"/>
              </a:rPr>
              <a:t>energy </a:t>
            </a:r>
            <a:r>
              <a:rPr lang="en-US" dirty="0" smtClean="0">
                <a:latin typeface="Arial Rounded MT Bold" pitchFamily="34" charset="0"/>
              </a:rPr>
              <a:t>consumption &amp; expenses.</a:t>
            </a: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Enhanced </a:t>
            </a:r>
            <a:r>
              <a:rPr lang="en-US" dirty="0">
                <a:latin typeface="Arial Rounded MT Bold" pitchFamily="34" charset="0"/>
              </a:rPr>
              <a:t>financial </a:t>
            </a:r>
            <a:r>
              <a:rPr lang="en-US" dirty="0" smtClean="0">
                <a:latin typeface="Arial Rounded MT Bold" pitchFamily="34" charset="0"/>
              </a:rPr>
              <a:t>performance.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Improved </a:t>
            </a:r>
            <a:r>
              <a:rPr lang="en-US" dirty="0" smtClean="0">
                <a:latin typeface="Arial Rounded MT Bold" pitchFamily="34" charset="0"/>
              </a:rPr>
              <a:t>competitiveness.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Increased efficiency and </a:t>
            </a:r>
            <a:r>
              <a:rPr lang="en-US" dirty="0" smtClean="0">
                <a:latin typeface="Arial Rounded MT Bold" pitchFamily="34" charset="0"/>
              </a:rPr>
              <a:t>productivity.</a:t>
            </a:r>
          </a:p>
          <a:p>
            <a:r>
              <a:rPr lang="en-US" dirty="0" smtClean="0">
                <a:latin typeface="Arial Rounded MT Bold" pitchFamily="34" charset="0"/>
              </a:rPr>
              <a:t>Better </a:t>
            </a:r>
            <a:r>
              <a:rPr lang="en-US" dirty="0">
                <a:latin typeface="Arial Rounded MT Bold" pitchFamily="34" charset="0"/>
              </a:rPr>
              <a:t>decision-making through data-driven </a:t>
            </a:r>
            <a:r>
              <a:rPr lang="en-US" dirty="0" smtClean="0">
                <a:latin typeface="Arial Rounded MT Bold" pitchFamily="34" charset="0"/>
              </a:rPr>
              <a:t>insights Aligns </a:t>
            </a:r>
            <a:r>
              <a:rPr lang="en-US" dirty="0">
                <a:latin typeface="Arial Rounded MT Bold" pitchFamily="34" charset="0"/>
              </a:rPr>
              <a:t>with strategic objectives and </a:t>
            </a:r>
            <a:r>
              <a:rPr lang="en-US" dirty="0" smtClean="0">
                <a:latin typeface="Arial Rounded MT Bold" pitchFamily="34" charset="0"/>
              </a:rPr>
              <a:t>goals.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Solutions &amp;propositions</a:t>
            </a: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lgerian" pitchFamily="82" charset="0"/>
              </a:rPr>
              <a:t>Date </a:t>
            </a:r>
            <a:r>
              <a:rPr lang="en-US" dirty="0">
                <a:latin typeface="Algerian" pitchFamily="82" charset="0"/>
              </a:rPr>
              <a:t>(MM-YYYY): </a:t>
            </a:r>
            <a:r>
              <a:rPr lang="en-US" dirty="0">
                <a:latin typeface="Arial Rounded MT Bold" pitchFamily="34" charset="0"/>
              </a:rPr>
              <a:t>Month and year of the financial </a:t>
            </a:r>
            <a:r>
              <a:rPr lang="en-US" dirty="0" smtClean="0">
                <a:latin typeface="Arial Rounded MT Bold" pitchFamily="34" charset="0"/>
              </a:rPr>
              <a:t>data</a:t>
            </a:r>
          </a:p>
          <a:p>
            <a:r>
              <a:rPr lang="en-US" dirty="0" smtClean="0">
                <a:latin typeface="Algerian" pitchFamily="82" charset="0"/>
              </a:rPr>
              <a:t>Revenue </a:t>
            </a:r>
            <a:r>
              <a:rPr lang="en-US" dirty="0">
                <a:latin typeface="Algerian" pitchFamily="82" charset="0"/>
              </a:rPr>
              <a:t>($): </a:t>
            </a:r>
            <a:r>
              <a:rPr lang="en-US" dirty="0">
                <a:latin typeface="Arial Rounded MT Bold" pitchFamily="34" charset="0"/>
              </a:rPr>
              <a:t>Total monthly </a:t>
            </a:r>
            <a:r>
              <a:rPr lang="en-US" dirty="0" smtClean="0">
                <a:latin typeface="Arial Rounded MT Bold" pitchFamily="34" charset="0"/>
              </a:rPr>
              <a:t>revenue</a:t>
            </a:r>
          </a:p>
          <a:p>
            <a:r>
              <a:rPr lang="en-US" dirty="0" smtClean="0">
                <a:latin typeface="Algerian" pitchFamily="82" charset="0"/>
              </a:rPr>
              <a:t>Cost </a:t>
            </a:r>
            <a:r>
              <a:rPr lang="en-US" dirty="0">
                <a:latin typeface="Algerian" pitchFamily="82" charset="0"/>
              </a:rPr>
              <a:t>of Goods Sold (COGS) ($): </a:t>
            </a:r>
            <a:r>
              <a:rPr lang="en-US" dirty="0">
                <a:latin typeface="Arial Rounded MT Bold" pitchFamily="34" charset="0"/>
              </a:rPr>
              <a:t>Direct costs associated with producing and selling </a:t>
            </a:r>
            <a:r>
              <a:rPr lang="en-US" dirty="0" smtClean="0">
                <a:latin typeface="Arial Rounded MT Bold" pitchFamily="34" charset="0"/>
              </a:rPr>
              <a:t>products/services</a:t>
            </a:r>
          </a:p>
          <a:p>
            <a:r>
              <a:rPr lang="en-US" dirty="0" smtClean="0">
                <a:latin typeface="Algerian" pitchFamily="82" charset="0"/>
              </a:rPr>
              <a:t>Operating </a:t>
            </a:r>
            <a:r>
              <a:rPr lang="en-US" dirty="0">
                <a:latin typeface="Algerian" pitchFamily="82" charset="0"/>
              </a:rPr>
              <a:t>Expenses ($): </a:t>
            </a:r>
            <a:r>
              <a:rPr lang="en-US" dirty="0">
                <a:latin typeface="Arial Rounded MT Bold" pitchFamily="34" charset="0"/>
              </a:rPr>
              <a:t>Indirect costs, such as salaries, rent, and </a:t>
            </a:r>
            <a:r>
              <a:rPr lang="en-US" dirty="0" smtClean="0">
                <a:latin typeface="Arial Rounded MT Bold" pitchFamily="34" charset="0"/>
              </a:rPr>
              <a:t>marketing</a:t>
            </a:r>
          </a:p>
          <a:p>
            <a:r>
              <a:rPr lang="en-US" dirty="0" smtClean="0">
                <a:latin typeface="Algerian" pitchFamily="82" charset="0"/>
              </a:rPr>
              <a:t>Net </a:t>
            </a:r>
            <a:r>
              <a:rPr lang="en-US" dirty="0">
                <a:latin typeface="Algerian" pitchFamily="82" charset="0"/>
              </a:rPr>
              <a:t>Income ($): </a:t>
            </a:r>
            <a:r>
              <a:rPr lang="en-US" dirty="0">
                <a:latin typeface="Arial Rounded MT Bold" pitchFamily="34" charset="0"/>
              </a:rPr>
              <a:t>Profit or loss for the month (Revenue - COGS - Operating Expenses</a:t>
            </a:r>
            <a:r>
              <a:rPr lang="en-US" dirty="0" smtClean="0">
                <a:latin typeface="Arial Rounded MT Bold" pitchFamily="34" charset="0"/>
              </a:rPr>
              <a:t>)</a:t>
            </a:r>
          </a:p>
          <a:p>
            <a:r>
              <a:rPr lang="en-US" dirty="0" smtClean="0">
                <a:latin typeface="Algerian" pitchFamily="82" charset="0"/>
              </a:rPr>
              <a:t>Gross </a:t>
            </a:r>
            <a:r>
              <a:rPr lang="en-US" dirty="0">
                <a:latin typeface="Algerian" pitchFamily="82" charset="0"/>
              </a:rPr>
              <a:t>Margin (%): </a:t>
            </a:r>
            <a:r>
              <a:rPr lang="en-US" dirty="0">
                <a:latin typeface="Arial Rounded MT Bold" pitchFamily="34" charset="0"/>
              </a:rPr>
              <a:t>(Revenue - COGS) / </a:t>
            </a:r>
            <a:r>
              <a:rPr lang="en-US" dirty="0" smtClean="0">
                <a:latin typeface="Arial Rounded MT Bold" pitchFamily="34" charset="0"/>
              </a:rPr>
              <a:t>Revenue</a:t>
            </a:r>
          </a:p>
          <a:p>
            <a:pPr marL="0" indent="0">
              <a:buNone/>
            </a:pPr>
            <a:endParaRPr lang="en-US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This  dataset </a:t>
            </a:r>
            <a:r>
              <a:rPr lang="en-US" dirty="0">
                <a:latin typeface="Arial Rounded MT Bold" pitchFamily="34" charset="0"/>
              </a:rPr>
              <a:t>description provides context for the line chart, outlining the variables, data frequency, and source. It helps users understand the data's structure and content, facilitating analysis and interpretation.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Dataset description</a:t>
            </a:r>
            <a:endParaRPr lang="en-IN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190</TotalTime>
  <Words>865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 Rounded MT Bold</vt:lpstr>
      <vt:lpstr>Book Antiqua</vt:lpstr>
      <vt:lpstr>Castellar</vt:lpstr>
      <vt:lpstr>Wingdings</vt:lpstr>
      <vt:lpstr>Hardcover</vt:lpstr>
      <vt:lpstr> EMPLOYEE DATA ANALYSIS USING EXCEL </vt:lpstr>
      <vt:lpstr>PROJECT TITLE</vt:lpstr>
      <vt:lpstr>AGENDA </vt:lpstr>
      <vt:lpstr>PROBLEM STATEMENT</vt:lpstr>
      <vt:lpstr>Project overview</vt:lpstr>
      <vt:lpstr>PowerPoint Presentation</vt:lpstr>
      <vt:lpstr>End users !!!</vt:lpstr>
      <vt:lpstr>Solutions &amp;propositions</vt:lpstr>
      <vt:lpstr>Dataset description</vt:lpstr>
      <vt:lpstr>MODELLING APPROACH</vt:lpstr>
      <vt:lpstr>RESULTS</vt:lpstr>
      <vt:lpstr>RESULTS</vt:lpstr>
      <vt:lpstr>DISCUSSION</vt:lpstr>
      <vt:lpstr>…Conclusion…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gomathi</dc:creator>
  <cp:lastModifiedBy>Admin</cp:lastModifiedBy>
  <cp:revision>14</cp:revision>
  <dcterms:created xsi:type="dcterms:W3CDTF">2024-09-02T13:18:19Z</dcterms:created>
  <dcterms:modified xsi:type="dcterms:W3CDTF">2024-09-03T14:46:10Z</dcterms:modified>
</cp:coreProperties>
</file>