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571" r:id="rId3"/>
    <p:sldId id="572" r:id="rId4"/>
    <p:sldId id="573" r:id="rId5"/>
    <p:sldId id="580" r:id="rId6"/>
    <p:sldId id="575" r:id="rId7"/>
    <p:sldId id="576" r:id="rId8"/>
    <p:sldId id="581"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 SATISH" initials="YS" lastIdx="1" clrIdx="0">
    <p:extLst>
      <p:ext uri="{19B8F6BF-5375-455C-9EA6-DF929625EA0E}">
        <p15:presenceInfo xmlns:p15="http://schemas.microsoft.com/office/powerpoint/2012/main" userId="814eeba6101eb5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C880B2-4189-4A8D-A8A1-672A6B5B06D0}"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4DBD80-9222-43C4-B8CE-4E5B201DA8FD}" type="slidenum">
              <a:rPr lang="en-US" smtClean="0"/>
              <a:t>‹#›</a:t>
            </a:fld>
            <a:endParaRPr lang="en-US"/>
          </a:p>
        </p:txBody>
      </p:sp>
    </p:spTree>
    <p:extLst>
      <p:ext uri="{BB962C8B-B14F-4D97-AF65-F5344CB8AC3E}">
        <p14:creationId xmlns:p14="http://schemas.microsoft.com/office/powerpoint/2010/main" val="2943522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4DBD80-9222-43C4-B8CE-4E5B201DA8FD}" type="slidenum">
              <a:rPr lang="en-US" smtClean="0"/>
              <a:t>4</a:t>
            </a:fld>
            <a:endParaRPr lang="en-US"/>
          </a:p>
        </p:txBody>
      </p:sp>
    </p:spTree>
    <p:extLst>
      <p:ext uri="{BB962C8B-B14F-4D97-AF65-F5344CB8AC3E}">
        <p14:creationId xmlns:p14="http://schemas.microsoft.com/office/powerpoint/2010/main" val="372657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 Id="rId4" Type="http://schemas.openxmlformats.org/officeDocument/2006/relationships/hyperlink" Target="https://matplotlib.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0303" y="702974"/>
            <a:ext cx="4779664" cy="2386161"/>
          </a:xfrm>
        </p:spPr>
        <p:txBody>
          <a:bodyPr vert="horz" lIns="91440" tIns="45720" rIns="91440" bIns="45720" rtlCol="0">
            <a:normAutofit fontScale="90000"/>
          </a:bodyPr>
          <a:lstStyle/>
          <a:p>
            <a:pPr algn="l"/>
            <a:r>
              <a:rPr lang="en-US" sz="2400" b="1" dirty="0"/>
              <a:t>Capstone  Project </a:t>
            </a:r>
            <a:br>
              <a:rPr lang="en-US" sz="2000" b="1" kern="1200" dirty="0">
                <a:latin typeface="+mj-lt"/>
                <a:ea typeface="+mj-ea"/>
                <a:cs typeface="+mj-cs"/>
              </a:rPr>
            </a:br>
            <a:br>
              <a:rPr lang="en-US" sz="2000" b="1" kern="1200" dirty="0">
                <a:latin typeface="+mj-lt"/>
                <a:ea typeface="+mj-ea"/>
                <a:cs typeface="+mj-cs"/>
              </a:rPr>
            </a:br>
            <a:br>
              <a:rPr lang="en-US" sz="2000" b="1" kern="1200" dirty="0">
                <a:latin typeface="+mj-lt"/>
                <a:ea typeface="+mj-ea"/>
                <a:cs typeface="+mj-cs"/>
              </a:rPr>
            </a:br>
            <a:r>
              <a:rPr lang="en-US" sz="4000" b="1" dirty="0"/>
              <a:t>Heart Disease Prediction Using Machine Learning</a:t>
            </a:r>
            <a:endParaRPr lang="en-US" sz="4000" b="1" dirty="0">
              <a:latin typeface="Aptos"/>
            </a:endParaRPr>
          </a:p>
        </p:txBody>
      </p:sp>
      <p:sp>
        <p:nvSpPr>
          <p:cNvPr id="3" name="Subtitle 2"/>
          <p:cNvSpPr>
            <a:spLocks noGrp="1"/>
          </p:cNvSpPr>
          <p:nvPr>
            <p:ph type="subTitle" idx="1"/>
          </p:nvPr>
        </p:nvSpPr>
        <p:spPr>
          <a:xfrm>
            <a:off x="265797" y="3961950"/>
            <a:ext cx="4442419" cy="1570170"/>
          </a:xfrm>
        </p:spPr>
        <p:txBody>
          <a:bodyPr vert="horz" lIns="91440" tIns="45720" rIns="91440" bIns="45720" rtlCol="0" anchor="t">
            <a:noAutofit/>
          </a:bodyPr>
          <a:lstStyle/>
          <a:p>
            <a:pPr algn="l">
              <a:spcAft>
                <a:spcPts val="600"/>
              </a:spcAft>
            </a:pPr>
            <a:r>
              <a:rPr lang="en-US" sz="1200" b="1" cap="all" dirty="0"/>
              <a:t>Presented By</a:t>
            </a:r>
            <a:endParaRPr lang="en-US" sz="1200" cap="all" dirty="0"/>
          </a:p>
          <a:p>
            <a:pPr algn="l">
              <a:spcAft>
                <a:spcPts val="600"/>
              </a:spcAft>
            </a:pPr>
            <a:r>
              <a:rPr lang="en-US" sz="1200" b="1" cap="all" dirty="0"/>
              <a:t>Student Name:  y </a:t>
            </a:r>
            <a:r>
              <a:rPr lang="en-US" sz="1200" b="1" cap="all" dirty="0" err="1"/>
              <a:t>satish</a:t>
            </a:r>
            <a:endParaRPr lang="en-US" sz="1200" b="1" cap="all" dirty="0"/>
          </a:p>
          <a:p>
            <a:pPr algn="l">
              <a:spcAft>
                <a:spcPts val="600"/>
              </a:spcAft>
            </a:pPr>
            <a:r>
              <a:rPr lang="en-US" sz="1200" b="1" cap="all" dirty="0"/>
              <a:t>College Name: </a:t>
            </a:r>
            <a:r>
              <a:rPr lang="en-US" sz="1200" b="1" cap="all" dirty="0" err="1"/>
              <a:t>malla</a:t>
            </a:r>
            <a:r>
              <a:rPr lang="en-US" sz="1200" b="1" cap="all" dirty="0"/>
              <a:t> </a:t>
            </a:r>
            <a:r>
              <a:rPr lang="en-US" sz="1200" b="1" cap="all" dirty="0" err="1"/>
              <a:t>reddy</a:t>
            </a:r>
            <a:r>
              <a:rPr lang="en-US" sz="1200" b="1" cap="all" dirty="0"/>
              <a:t> engineering college</a:t>
            </a:r>
          </a:p>
          <a:p>
            <a:pPr algn="l">
              <a:spcAft>
                <a:spcPts val="600"/>
              </a:spcAft>
            </a:pPr>
            <a:r>
              <a:rPr lang="en-US" sz="1200" b="1" cap="all" dirty="0"/>
              <a:t>Department: computer science(</a:t>
            </a:r>
            <a:r>
              <a:rPr lang="en-US" sz="1200" b="1" cap="all" dirty="0" err="1"/>
              <a:t>aiml</a:t>
            </a:r>
            <a:r>
              <a:rPr lang="en-US" sz="1200" b="1" cap="all" dirty="0"/>
              <a:t>)   [</a:t>
            </a:r>
            <a:r>
              <a:rPr lang="en-US" sz="1200" b="1" cap="all" dirty="0" err="1"/>
              <a:t>b.tech</a:t>
            </a:r>
            <a:r>
              <a:rPr lang="en-US" sz="1200" b="1" cap="all" dirty="0"/>
              <a:t>]</a:t>
            </a:r>
          </a:p>
          <a:p>
            <a:pPr algn="l">
              <a:spcAft>
                <a:spcPts val="600"/>
              </a:spcAft>
            </a:pPr>
            <a:r>
              <a:rPr lang="en-US" sz="1200" b="1" cap="all" dirty="0"/>
              <a:t>Email ID:   satishyellapola@gmail.com</a:t>
            </a:r>
            <a:endParaRPr lang="en-US" sz="1200" cap="all" dirty="0"/>
          </a:p>
          <a:p>
            <a:pPr algn="l">
              <a:spcAft>
                <a:spcPts val="600"/>
              </a:spcAft>
            </a:pPr>
            <a:r>
              <a:rPr lang="en-US" sz="1200" b="1" cap="all" dirty="0"/>
              <a:t>AICTE Student ID:  </a:t>
            </a:r>
            <a:r>
              <a:rPr lang="en-US" sz="1200" b="1" i="0" dirty="0">
                <a:solidFill>
                  <a:srgbClr val="333333"/>
                </a:solidFill>
                <a:effectLst/>
                <a:latin typeface="Helvetica Neue"/>
              </a:rPr>
              <a:t>STU67e0274a287ae1742743370</a:t>
            </a:r>
            <a:endParaRPr lang="en-US" sz="1200" b="1"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18309" y="557360"/>
            <a:ext cx="4453356"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b="1" dirty="0"/>
              <a:t> Enhancements and Future Improvements</a:t>
            </a:r>
          </a:p>
          <a:p>
            <a:pPr>
              <a:buNone/>
            </a:pPr>
            <a:endParaRPr lang="en-US" sz="1600" b="1" dirty="0"/>
          </a:p>
          <a:p>
            <a:pPr>
              <a:buFont typeface="Arial" panose="020B0604020202020204" pitchFamily="34" charset="0"/>
              <a:buChar char="•"/>
            </a:pPr>
            <a:r>
              <a:rPr lang="en-US" sz="2000" dirty="0"/>
              <a:t>Utilize </a:t>
            </a:r>
            <a:r>
              <a:rPr lang="en-US" sz="2000" b="1" dirty="0"/>
              <a:t>larger and more diverse datasets</a:t>
            </a:r>
            <a:r>
              <a:rPr lang="en-US" sz="2000" dirty="0"/>
              <a:t> for better generalization.</a:t>
            </a:r>
          </a:p>
          <a:p>
            <a:pPr>
              <a:buFont typeface="Arial" panose="020B0604020202020204" pitchFamily="34" charset="0"/>
              <a:buChar char="•"/>
            </a:pPr>
            <a:r>
              <a:rPr lang="en-US" sz="2000" dirty="0"/>
              <a:t>Add more features like </a:t>
            </a:r>
            <a:r>
              <a:rPr lang="en-US" sz="2000" b="1" dirty="0"/>
              <a:t>BMI, lifestyle factors, and family history</a:t>
            </a:r>
            <a:r>
              <a:rPr lang="en-US" sz="2000" dirty="0"/>
              <a:t>.</a:t>
            </a:r>
          </a:p>
          <a:p>
            <a:pPr>
              <a:buFont typeface="Arial" panose="020B0604020202020204" pitchFamily="34" charset="0"/>
              <a:buChar char="•"/>
            </a:pPr>
            <a:r>
              <a:rPr lang="en-US" sz="2000" dirty="0"/>
              <a:t>Integrate </a:t>
            </a:r>
            <a:r>
              <a:rPr lang="en-US" sz="2000" b="1" dirty="0"/>
              <a:t>real-time data</a:t>
            </a:r>
            <a:r>
              <a:rPr lang="en-US" sz="2000" dirty="0"/>
              <a:t> from wearable health monitoring devices.</a:t>
            </a:r>
          </a:p>
          <a:p>
            <a:pPr>
              <a:buFont typeface="Arial" panose="020B0604020202020204" pitchFamily="34" charset="0"/>
              <a:buChar char="•"/>
            </a:pPr>
            <a:r>
              <a:rPr lang="en-US" sz="2000" dirty="0"/>
              <a:t>Deploy the system as a </a:t>
            </a:r>
            <a:r>
              <a:rPr lang="en-US" sz="2000" b="1" dirty="0"/>
              <a:t>web or mobile app</a:t>
            </a:r>
            <a:r>
              <a:rPr lang="en-US" sz="2000" dirty="0"/>
              <a:t> for easy user access.</a:t>
            </a:r>
          </a:p>
          <a:p>
            <a:pPr>
              <a:buFont typeface="Arial" panose="020B0604020202020204" pitchFamily="34" charset="0"/>
              <a:buChar char="•"/>
            </a:pPr>
            <a:r>
              <a:rPr lang="en-US" sz="2000" dirty="0"/>
              <a:t>Apply </a:t>
            </a:r>
            <a:r>
              <a:rPr lang="en-US" sz="2000" b="1" dirty="0"/>
              <a:t>hyperparameter tuning</a:t>
            </a:r>
            <a:r>
              <a:rPr lang="en-US" sz="2000" dirty="0"/>
              <a:t> to optimize model performance.</a:t>
            </a:r>
          </a:p>
          <a:p>
            <a:pPr>
              <a:buFont typeface="Arial" panose="020B0604020202020204" pitchFamily="34" charset="0"/>
              <a:buChar char="•"/>
            </a:pPr>
            <a:r>
              <a:rPr lang="en-US" sz="2000" dirty="0"/>
              <a:t>Use </a:t>
            </a:r>
            <a:r>
              <a:rPr lang="en-US" sz="2000" b="1" dirty="0"/>
              <a:t>Explainable AI</a:t>
            </a:r>
            <a:r>
              <a:rPr lang="en-US" sz="2000" dirty="0"/>
              <a:t> (e.g., SHAP, LIME) for model transparency.</a:t>
            </a:r>
          </a:p>
          <a:p>
            <a:pPr>
              <a:buFont typeface="Arial" panose="020B0604020202020204" pitchFamily="34" charset="0"/>
              <a:buChar char="•"/>
            </a:pPr>
            <a:r>
              <a:rPr lang="en-US" sz="2000" dirty="0"/>
              <a:t>Integrate with </a:t>
            </a:r>
            <a:r>
              <a:rPr lang="en-US" sz="2000" b="1" dirty="0"/>
              <a:t>Clinical Decision Support Systems (CDSS)</a:t>
            </a:r>
            <a:r>
              <a:rPr lang="en-US" sz="2000" dirty="0"/>
              <a:t> in hospitals for practical use.</a:t>
            </a:r>
          </a:p>
          <a:p>
            <a:pPr>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85000" lnSpcReduction="10000"/>
          </a:bodyPr>
          <a:lstStyle/>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UCI Machine Learning Repository – Heart Disease Dataset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hlinkClick r:id="rId2"/>
              </a:rPr>
              <a:t>https://archive.ics.uci.edu/ml/datasets/Heart+Disease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Detrano, R. et al. (1989). </a:t>
            </a:r>
            <a:r>
              <a:rPr kumimoji="0" lang="en-US" altLang="en-US" sz="1600" b="0" i="1" u="none" strike="noStrike" cap="none" normalizeH="0" baseline="0" dirty="0">
                <a:ln>
                  <a:noFill/>
                </a:ln>
                <a:solidFill>
                  <a:schemeClr val="tx1"/>
                </a:solidFill>
                <a:effectLst/>
                <a:latin typeface="Arial" panose="020B0604020202020204" pitchFamily="34" charset="0"/>
              </a:rPr>
              <a:t>International Application of a New Probability Algorithm for the Diagnosis of Coronary Artery Disease</a:t>
            </a:r>
            <a:r>
              <a:rPr kumimoji="0" lang="en-US" altLang="en-US" sz="1600" b="0" i="0" u="none" strike="noStrike" cap="none" normalizeH="0" baseline="0" dirty="0">
                <a:ln>
                  <a:noFill/>
                </a:ln>
                <a:solidFill>
                  <a:schemeClr val="tx1"/>
                </a:solidFill>
                <a:effectLst/>
                <a:latin typeface="Arial" panose="020B0604020202020204" pitchFamily="34" charset="0"/>
              </a:rPr>
              <a:t>. The American Journal of Cardiology.</a:t>
            </a: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Pedregosa, F. et al. (2011). </a:t>
            </a:r>
            <a:r>
              <a:rPr kumimoji="0" lang="en-US" altLang="en-US" sz="1600" b="0" i="1" u="none" strike="noStrike" cap="none" normalizeH="0" baseline="0" dirty="0">
                <a:ln>
                  <a:noFill/>
                </a:ln>
                <a:solidFill>
                  <a:schemeClr val="tx1"/>
                </a:solidFill>
                <a:effectLst/>
                <a:latin typeface="Arial" panose="020B0604020202020204" pitchFamily="34" charset="0"/>
              </a:rPr>
              <a:t>Scikit-learn: Machine Learning in Python</a:t>
            </a:r>
            <a:r>
              <a:rPr kumimoji="0" lang="en-US" altLang="en-US" sz="1600" b="0" i="0" u="none" strike="noStrike" cap="none" normalizeH="0" baseline="0" dirty="0">
                <a:ln>
                  <a:noFill/>
                </a:ln>
                <a:solidFill>
                  <a:schemeClr val="tx1"/>
                </a:solidFill>
                <a:effectLst/>
                <a:latin typeface="Arial" panose="020B0604020202020204" pitchFamily="34" charset="0"/>
              </a:rPr>
              <a:t>. Journal of Machine Learning Research, 12, 2825–2830.</a:t>
            </a: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Han, J., Kamber, M., &amp; Pei, J. (2012). </a:t>
            </a:r>
            <a:r>
              <a:rPr kumimoji="0" lang="en-US" altLang="en-US" sz="1600" b="0" i="1" u="none" strike="noStrike" cap="none" normalizeH="0" baseline="0" dirty="0">
                <a:ln>
                  <a:noFill/>
                </a:ln>
                <a:solidFill>
                  <a:schemeClr val="tx1"/>
                </a:solidFill>
                <a:effectLst/>
                <a:latin typeface="Arial" panose="020B0604020202020204" pitchFamily="34" charset="0"/>
              </a:rPr>
              <a:t>Data Mining: Concepts and Techniques</a:t>
            </a:r>
            <a:r>
              <a:rPr kumimoji="0" lang="en-US" altLang="en-US" sz="1600" b="0" i="0" u="none" strike="noStrike" cap="none" normalizeH="0" baseline="0" dirty="0">
                <a:ln>
                  <a:noFill/>
                </a:ln>
                <a:solidFill>
                  <a:schemeClr val="tx1"/>
                </a:solidFill>
                <a:effectLst/>
                <a:latin typeface="Arial" panose="020B0604020202020204" pitchFamily="34" charset="0"/>
              </a:rPr>
              <a:t>. Morgan Kaufmann.</a:t>
            </a: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Raschka, S., &amp; </a:t>
            </a:r>
            <a:r>
              <a:rPr kumimoji="0" lang="en-US" altLang="en-US" sz="1600" b="0" i="0" u="none" strike="noStrike" cap="none" normalizeH="0" baseline="0" dirty="0" err="1">
                <a:ln>
                  <a:noFill/>
                </a:ln>
                <a:solidFill>
                  <a:schemeClr val="tx1"/>
                </a:solidFill>
                <a:effectLst/>
                <a:latin typeface="Arial" panose="020B0604020202020204" pitchFamily="34" charset="0"/>
              </a:rPr>
              <a:t>Mirjalili</a:t>
            </a:r>
            <a:r>
              <a:rPr kumimoji="0" lang="en-US" altLang="en-US" sz="1600" b="0" i="0" u="none" strike="noStrike" cap="none" normalizeH="0" baseline="0" dirty="0">
                <a:ln>
                  <a:noFill/>
                </a:ln>
                <a:solidFill>
                  <a:schemeClr val="tx1"/>
                </a:solidFill>
                <a:effectLst/>
                <a:latin typeface="Arial" panose="020B0604020202020204" pitchFamily="34" charset="0"/>
              </a:rPr>
              <a:t>, V. (2019). </a:t>
            </a:r>
            <a:r>
              <a:rPr kumimoji="0" lang="en-US" altLang="en-US" sz="1600" b="0" i="1" u="none" strike="noStrike" cap="none" normalizeH="0" baseline="0" dirty="0">
                <a:ln>
                  <a:noFill/>
                </a:ln>
                <a:solidFill>
                  <a:schemeClr val="tx1"/>
                </a:solidFill>
                <a:effectLst/>
                <a:latin typeface="Arial" panose="020B0604020202020204" pitchFamily="34" charset="0"/>
              </a:rPr>
              <a:t>Python Machine Learning</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Packt</a:t>
            </a:r>
            <a:r>
              <a:rPr kumimoji="0" lang="en-US" altLang="en-US" sz="1600" b="0" i="0" u="none" strike="noStrike" cap="none" normalizeH="0" baseline="0" dirty="0">
                <a:ln>
                  <a:noFill/>
                </a:ln>
                <a:solidFill>
                  <a:schemeClr val="tx1"/>
                </a:solidFill>
                <a:effectLst/>
                <a:latin typeface="Arial" panose="020B0604020202020204" pitchFamily="34" charset="0"/>
              </a:rPr>
              <a:t> Publishing.</a:t>
            </a: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hlinkClick r:id="rId3"/>
              </a:rPr>
              <a:t>https://scikit-learn.org</a:t>
            </a:r>
            <a:r>
              <a:rPr kumimoji="0" lang="en-US" altLang="en-US" sz="1600" b="0" i="0" u="none" strike="noStrike" cap="none" normalizeH="0" baseline="0" dirty="0">
                <a:ln>
                  <a:noFill/>
                </a:ln>
                <a:solidFill>
                  <a:schemeClr val="tx1"/>
                </a:solidFill>
                <a:effectLst/>
                <a:latin typeface="Arial" panose="020B0604020202020204" pitchFamily="34" charset="0"/>
              </a:rPr>
              <a:t> – Documentation for all ML models used.</a:t>
            </a: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rPr>
              <a:t>https://seaborn.pydata.org – Data visualization tools and techniques.</a:t>
            </a:r>
          </a:p>
          <a:p>
            <a:pPr marL="342900" marR="0" lvl="0" indent="-342900" algn="l" defTabSz="914400" rtl="0" eaLnBrk="0" fontAlgn="base" latinLnBrk="0" hangingPunct="0">
              <a:lnSpc>
                <a:spcPct val="16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hlinkClick r:id="rId4"/>
              </a:rPr>
              <a:t>https://matplotlib.org</a:t>
            </a:r>
            <a:r>
              <a:rPr kumimoji="0" lang="en-US" altLang="en-US" sz="1600" b="0" i="0" u="none" strike="noStrike" cap="none" normalizeH="0" baseline="0" dirty="0">
                <a:ln>
                  <a:noFill/>
                </a:ln>
                <a:solidFill>
                  <a:schemeClr val="tx1"/>
                </a:solidFill>
                <a:effectLst/>
                <a:latin typeface="Arial" panose="020B0604020202020204" pitchFamily="34" charset="0"/>
              </a:rPr>
              <a:t> – Plotting library for Python.</a:t>
            </a:r>
          </a:p>
          <a:p>
            <a:pPr marL="0" indent="0">
              <a:buNone/>
            </a:pP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https://github.com/SATISH-1711</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Heart disease is one of the top causes of death around the world and affects millions of people every year. Detecting heart disease early is very important to help prevent serious health problems or death. However, current methods for diagnosis can be slow, costly, and sometimes depend too much on the doctor's personal judgment. There is a need for a reliable and easy way to identify people who may be at risk of heart disease by using basic health information like age, blood pressure,  cholesterol levels, chest pain ,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a:solidFill>
            <a:schemeClr val="bg1"/>
          </a:solidFill>
          <a:ln>
            <a:solidFill>
              <a:schemeClr val="bg1"/>
            </a:solidFill>
          </a:ln>
        </p:spPr>
        <p:txBody>
          <a:bodyPr>
            <a:normAutofit/>
          </a:bodyPr>
          <a:lstStyle/>
          <a:p>
            <a:r>
              <a:rPr lang="en-US" dirty="0"/>
              <a:t>Proposed Solution</a:t>
            </a:r>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825625"/>
            <a:ext cx="10515600" cy="4351338"/>
          </a:xfrm>
        </p:spPr>
        <p:txBody>
          <a:bodyPr vert="horz" lIns="91440" tIns="45720" rIns="91440" bIns="45720" rtlCol="0">
            <a:normAutofit fontScale="25000" lnSpcReduction="20000"/>
          </a:bodyPr>
          <a:lstStyle/>
          <a:p>
            <a:r>
              <a:rPr lang="en-US" sz="4800" dirty="0"/>
              <a:t>The proposed system aims to develop a machine learning-based model that can predict the likelihood of heart disease in individuals using basic clinical and demographic data.</a:t>
            </a:r>
          </a:p>
          <a:p>
            <a:pPr lvl="0"/>
            <a:r>
              <a:rPr lang="en-US" sz="4800" dirty="0"/>
              <a:t>Data Collection</a:t>
            </a:r>
          </a:p>
          <a:p>
            <a:pPr lvl="1"/>
            <a:r>
              <a:rPr lang="en-US" sz="4800" dirty="0"/>
              <a:t>Use a publicly available heart disease dataset with features such as age, sex, chest pain type, blood pressure, cholesterol, heart rate, and other relevant indicators.</a:t>
            </a:r>
          </a:p>
          <a:p>
            <a:pPr lvl="0"/>
            <a:r>
              <a:rPr lang="en-US" sz="4800" dirty="0"/>
              <a:t>Data Preprocessing</a:t>
            </a:r>
          </a:p>
          <a:p>
            <a:pPr lvl="1"/>
            <a:r>
              <a:rPr lang="en-US" sz="4800" dirty="0"/>
              <a:t>Handle missing values (if any), perform one-hot encoding for categorical variables, and normalize numerical features using standard scaling techniques.</a:t>
            </a:r>
          </a:p>
          <a:p>
            <a:pPr lvl="0"/>
            <a:r>
              <a:rPr lang="en-US" sz="4800" dirty="0"/>
              <a:t>Feature Selection</a:t>
            </a:r>
          </a:p>
          <a:p>
            <a:pPr lvl="1"/>
            <a:r>
              <a:rPr lang="en-US" sz="4800" dirty="0"/>
              <a:t>Select relevant features based on domain knowledge and correlation analysis to improve model performance and reduce complexity.</a:t>
            </a:r>
          </a:p>
          <a:p>
            <a:pPr lvl="0"/>
            <a:r>
              <a:rPr lang="en-US" sz="4800" dirty="0"/>
              <a:t>Model Development</a:t>
            </a:r>
          </a:p>
          <a:p>
            <a:pPr lvl="1"/>
            <a:r>
              <a:rPr lang="en-US" sz="4800" dirty="0"/>
              <a:t>Train multiple machine learning algorithms including:</a:t>
            </a:r>
          </a:p>
          <a:p>
            <a:pPr lvl="2"/>
            <a:r>
              <a:rPr lang="en-US" sz="4800" dirty="0"/>
              <a:t>Logistic Regression</a:t>
            </a:r>
          </a:p>
          <a:p>
            <a:pPr lvl="2"/>
            <a:r>
              <a:rPr lang="en-US" sz="4800" dirty="0"/>
              <a:t>Decision Tree</a:t>
            </a:r>
          </a:p>
          <a:p>
            <a:pPr lvl="2"/>
            <a:r>
              <a:rPr lang="en-US" sz="4800" dirty="0"/>
              <a:t>Random Forest</a:t>
            </a:r>
          </a:p>
          <a:p>
            <a:pPr lvl="2"/>
            <a:r>
              <a:rPr lang="en-US" sz="4800" dirty="0"/>
              <a:t>Support Vector Machine (SVM)</a:t>
            </a:r>
          </a:p>
          <a:p>
            <a:pPr lvl="2"/>
            <a:r>
              <a:rPr lang="en-US" sz="4800" dirty="0"/>
              <a:t>K-Nearest Neighbors (KNN)</a:t>
            </a:r>
          </a:p>
          <a:p>
            <a:pPr lvl="0"/>
            <a:r>
              <a:rPr lang="en-US" sz="4800" dirty="0"/>
              <a:t>Model Evaluation</a:t>
            </a:r>
          </a:p>
          <a:p>
            <a:pPr lvl="1"/>
            <a:r>
              <a:rPr lang="en-US" sz="4800" dirty="0"/>
              <a:t>Evaluate the performance of each model using metrics such as accuracy, precision, recall, F1-score, and ROC-AUC.</a:t>
            </a:r>
          </a:p>
          <a:p>
            <a:pPr lvl="1"/>
            <a:r>
              <a:rPr lang="en-US" sz="4800" dirty="0"/>
              <a:t>Use cross-validation to ensure stability and generalization of the models.</a:t>
            </a:r>
          </a:p>
          <a:p>
            <a:pPr lvl="0"/>
            <a:r>
              <a:rPr lang="en-US" sz="4800" dirty="0"/>
              <a:t>Comparison and Selection</a:t>
            </a:r>
          </a:p>
          <a:p>
            <a:pPr lvl="1"/>
            <a:r>
              <a:rPr lang="en-US" sz="4800" dirty="0"/>
              <a:t>Compare all models to determine the most accurate and reliable algorithm for heart disease prediction.</a:t>
            </a:r>
          </a:p>
          <a:p>
            <a:pPr lvl="0"/>
            <a:r>
              <a:rPr lang="en-US" sz="4800" dirty="0"/>
              <a:t>User Input Interface (Optional for Deployment)</a:t>
            </a:r>
          </a:p>
          <a:p>
            <a:pPr lvl="1"/>
            <a:r>
              <a:rPr lang="en-US" sz="4800" dirty="0"/>
              <a:t>Design a simple interface where users can input their health data and receive a prediction result instantly.</a:t>
            </a:r>
          </a:p>
          <a:p>
            <a:endParaRPr lang="en-GB" dirty="0"/>
          </a:p>
        </p:txBody>
      </p:sp>
      <p:cxnSp>
        <p:nvCxnSpPr>
          <p:cNvPr id="7" name="Straight Connector 6">
            <a:extLst>
              <a:ext uri="{FF2B5EF4-FFF2-40B4-BE49-F238E27FC236}">
                <a16:creationId xmlns:a16="http://schemas.microsoft.com/office/drawing/2014/main" id="{4C83A138-6F44-7366-E6F5-FC4F95D57ADC}"/>
              </a:ext>
            </a:extLst>
          </p:cNvPr>
          <p:cNvCxnSpPr>
            <a:cxnSpLocks/>
          </p:cNvCxnSpPr>
          <p:nvPr/>
        </p:nvCxnSpPr>
        <p:spPr>
          <a:xfrm flipV="1">
            <a:off x="756355" y="1603022"/>
            <a:ext cx="10872000" cy="0"/>
          </a:xfrm>
          <a:prstGeom prst="line">
            <a:avLst/>
          </a:prstGeom>
          <a:ln w="63500">
            <a:solidFill>
              <a:schemeClr val="accent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6146-0D54-444B-E4D8-733C51F0D0BC}"/>
              </a:ext>
            </a:extLst>
          </p:cNvPr>
          <p:cNvSpPr>
            <a:spLocks noGrp="1"/>
          </p:cNvSpPr>
          <p:nvPr>
            <p:ph type="title"/>
          </p:nvPr>
        </p:nvSpPr>
        <p:spPr/>
        <p:txBody>
          <a:bodyPr>
            <a:normAutofit/>
          </a:bodyPr>
          <a:lstStyle/>
          <a:p>
            <a:r>
              <a:rPr lang="en-US" sz="5400" b="1" dirty="0"/>
              <a:t>   SYSTEM  APPROACH</a:t>
            </a:r>
          </a:p>
        </p:txBody>
      </p:sp>
      <p:sp>
        <p:nvSpPr>
          <p:cNvPr id="3" name="Content Placeholder 2">
            <a:extLst>
              <a:ext uri="{FF2B5EF4-FFF2-40B4-BE49-F238E27FC236}">
                <a16:creationId xmlns:a16="http://schemas.microsoft.com/office/drawing/2014/main" id="{D0D42D09-1AE3-8E13-67E3-619239820AE4}"/>
              </a:ext>
            </a:extLst>
          </p:cNvPr>
          <p:cNvSpPr>
            <a:spLocks noGrp="1"/>
          </p:cNvSpPr>
          <p:nvPr>
            <p:ph idx="1"/>
          </p:nvPr>
        </p:nvSpPr>
        <p:spPr>
          <a:xfrm>
            <a:off x="1625600" y="1790707"/>
            <a:ext cx="9728200" cy="5067294"/>
          </a:xfrm>
        </p:spPr>
        <p:txBody>
          <a:bodyPr>
            <a:normAutofit fontScale="47500" lnSpcReduction="20000"/>
          </a:bodyPr>
          <a:lstStyle/>
          <a:p>
            <a:pPr>
              <a:buNone/>
            </a:pPr>
            <a:r>
              <a:rPr lang="en-US" b="1" dirty="0"/>
              <a:t>🛠️ </a:t>
            </a:r>
            <a:r>
              <a:rPr lang="en-US" sz="2900" b="1" dirty="0"/>
              <a:t>Technologies &amp; Tools Used</a:t>
            </a:r>
          </a:p>
          <a:p>
            <a:pPr>
              <a:buFont typeface="Arial" panose="020B0604020202020204" pitchFamily="34" charset="0"/>
              <a:buChar char="•"/>
            </a:pPr>
            <a:r>
              <a:rPr lang="en-US" sz="2900" b="1" dirty="0"/>
              <a:t>Programming Language</a:t>
            </a:r>
            <a:r>
              <a:rPr lang="en-US" sz="2900" dirty="0"/>
              <a:t>: </a:t>
            </a:r>
            <a:r>
              <a:rPr lang="en-US" dirty="0"/>
              <a:t>Python</a:t>
            </a:r>
          </a:p>
          <a:p>
            <a:pPr>
              <a:buFont typeface="Arial" panose="020B0604020202020204" pitchFamily="34" charset="0"/>
              <a:buChar char="•"/>
            </a:pPr>
            <a:r>
              <a:rPr lang="en-US" sz="2900" b="1" dirty="0"/>
              <a:t>Libraries for Data Handling</a:t>
            </a:r>
            <a:r>
              <a:rPr lang="en-US" sz="2900" dirty="0"/>
              <a:t>:</a:t>
            </a:r>
          </a:p>
          <a:p>
            <a:pPr marL="742950" lvl="1" indent="-285750">
              <a:buFont typeface="Arial" panose="020B0604020202020204" pitchFamily="34" charset="0"/>
              <a:buChar char="•"/>
            </a:pPr>
            <a:r>
              <a:rPr lang="en-US" sz="2500" i="1" dirty="0"/>
              <a:t>Pandas</a:t>
            </a:r>
            <a:r>
              <a:rPr lang="en-US" sz="2500" dirty="0"/>
              <a:t> – for loading and preprocessing data</a:t>
            </a:r>
          </a:p>
          <a:p>
            <a:pPr marL="742950" lvl="1" indent="-285750">
              <a:buFont typeface="Arial" panose="020B0604020202020204" pitchFamily="34" charset="0"/>
              <a:buChar char="•"/>
            </a:pPr>
            <a:r>
              <a:rPr lang="en-US" sz="2500" i="1" dirty="0"/>
              <a:t>NumPy</a:t>
            </a:r>
            <a:r>
              <a:rPr lang="en-US" sz="2500" dirty="0"/>
              <a:t> – for numerical operations</a:t>
            </a:r>
          </a:p>
          <a:p>
            <a:pPr>
              <a:buFont typeface="Arial" panose="020B0604020202020204" pitchFamily="34" charset="0"/>
              <a:buChar char="•"/>
            </a:pPr>
            <a:r>
              <a:rPr lang="en-US" sz="2900" b="1" dirty="0"/>
              <a:t>Data Visualization</a:t>
            </a:r>
            <a:r>
              <a:rPr lang="en-US" dirty="0"/>
              <a:t>:</a:t>
            </a:r>
          </a:p>
          <a:p>
            <a:pPr marL="742950" lvl="1" indent="-285750">
              <a:buFont typeface="Arial" panose="020B0604020202020204" pitchFamily="34" charset="0"/>
              <a:buChar char="•"/>
            </a:pPr>
            <a:r>
              <a:rPr lang="en-US" sz="2500" i="1" dirty="0"/>
              <a:t>Matplotlib</a:t>
            </a:r>
            <a:r>
              <a:rPr lang="en-US" sz="2500" dirty="0"/>
              <a:t> and </a:t>
            </a:r>
            <a:r>
              <a:rPr lang="en-US" sz="2500" i="1" dirty="0"/>
              <a:t>Seaborn</a:t>
            </a:r>
            <a:r>
              <a:rPr lang="en-US" sz="2500" dirty="0"/>
              <a:t> – for plotting charts, heatmaps, and distributions</a:t>
            </a:r>
          </a:p>
          <a:p>
            <a:pPr>
              <a:buFont typeface="Arial" panose="020B0604020202020204" pitchFamily="34" charset="0"/>
              <a:buChar char="•"/>
            </a:pPr>
            <a:r>
              <a:rPr lang="en-US" sz="2900" b="1" dirty="0"/>
              <a:t>Machine Learning Models</a:t>
            </a:r>
            <a:r>
              <a:rPr lang="en-US" sz="2900" dirty="0"/>
              <a:t> (via Scikit-learn):</a:t>
            </a:r>
          </a:p>
          <a:p>
            <a:pPr marL="742950" lvl="1" indent="-285750">
              <a:buFont typeface="Arial" panose="020B0604020202020204" pitchFamily="34" charset="0"/>
              <a:buChar char="•"/>
            </a:pPr>
            <a:r>
              <a:rPr lang="en-US" sz="2500" dirty="0"/>
              <a:t>Logistic Regression</a:t>
            </a:r>
          </a:p>
          <a:p>
            <a:pPr marL="742950" lvl="1" indent="-285750">
              <a:buFont typeface="Arial" panose="020B0604020202020204" pitchFamily="34" charset="0"/>
              <a:buChar char="•"/>
            </a:pPr>
            <a:r>
              <a:rPr lang="en-US" sz="2500" dirty="0"/>
              <a:t>Decision Tree</a:t>
            </a:r>
          </a:p>
          <a:p>
            <a:pPr marL="742950" lvl="1" indent="-285750">
              <a:buFont typeface="Arial" panose="020B0604020202020204" pitchFamily="34" charset="0"/>
              <a:buChar char="•"/>
            </a:pPr>
            <a:r>
              <a:rPr lang="en-US" sz="2500" dirty="0"/>
              <a:t>Random Forest</a:t>
            </a:r>
          </a:p>
          <a:p>
            <a:pPr marL="742950" lvl="1" indent="-285750">
              <a:buFont typeface="Arial" panose="020B0604020202020204" pitchFamily="34" charset="0"/>
              <a:buChar char="•"/>
            </a:pPr>
            <a:r>
              <a:rPr lang="en-US" sz="2500" dirty="0"/>
              <a:t>Support Vector Machine (SVM)</a:t>
            </a:r>
          </a:p>
          <a:p>
            <a:pPr marL="742950" lvl="1" indent="-285750">
              <a:buFont typeface="Arial" panose="020B0604020202020204" pitchFamily="34" charset="0"/>
              <a:buChar char="•"/>
            </a:pPr>
            <a:r>
              <a:rPr lang="en-US" sz="2500" dirty="0"/>
              <a:t>K-Nearest Neighbors (KNN)</a:t>
            </a:r>
          </a:p>
          <a:p>
            <a:pPr>
              <a:buFont typeface="Arial" panose="020B0604020202020204" pitchFamily="34" charset="0"/>
              <a:buChar char="•"/>
            </a:pPr>
            <a:r>
              <a:rPr lang="en-US" sz="2900" b="1" dirty="0"/>
              <a:t>Model Evaluation Metrics</a:t>
            </a:r>
            <a:r>
              <a:rPr lang="en-US" sz="2900" dirty="0"/>
              <a:t>:</a:t>
            </a:r>
          </a:p>
          <a:p>
            <a:pPr marL="742950" lvl="1" indent="-285750">
              <a:buFont typeface="Arial" panose="020B0604020202020204" pitchFamily="34" charset="0"/>
              <a:buChar char="•"/>
            </a:pPr>
            <a:r>
              <a:rPr lang="en-US" sz="2500" dirty="0"/>
              <a:t>Accuracy,   Precision,  Recall , F-1 Score ,  Confusion Matrix     ROC Curve</a:t>
            </a:r>
          </a:p>
          <a:p>
            <a:pPr>
              <a:buFont typeface="Arial" panose="020B0604020202020204" pitchFamily="34" charset="0"/>
              <a:buChar char="•"/>
            </a:pPr>
            <a:r>
              <a:rPr lang="en-US" sz="2900" b="1" dirty="0"/>
              <a:t>Preprocessing Techniques</a:t>
            </a:r>
            <a:r>
              <a:rPr lang="en-US" sz="2900" dirty="0"/>
              <a:t>:</a:t>
            </a:r>
          </a:p>
          <a:p>
            <a:pPr marL="742950" lvl="1" indent="-285750">
              <a:buFont typeface="Arial" panose="020B0604020202020204" pitchFamily="34" charset="0"/>
              <a:buChar char="•"/>
            </a:pPr>
            <a:r>
              <a:rPr lang="en-US" sz="2500" dirty="0"/>
              <a:t>Train-test split</a:t>
            </a:r>
          </a:p>
          <a:p>
            <a:pPr marL="742950" lvl="1" indent="-285750">
              <a:buFont typeface="Arial" panose="020B0604020202020204" pitchFamily="34" charset="0"/>
              <a:buChar char="•"/>
            </a:pPr>
            <a:r>
              <a:rPr lang="en-US" sz="2500" dirty="0"/>
              <a:t>Feature scaling with </a:t>
            </a:r>
            <a:r>
              <a:rPr lang="en-US" sz="2500" i="1" dirty="0" err="1"/>
              <a:t>StandardScaler</a:t>
            </a:r>
            <a:endParaRPr lang="en-US" sz="2500" dirty="0"/>
          </a:p>
          <a:p>
            <a:pPr marL="742950" lvl="1" indent="-285750">
              <a:buFont typeface="Arial" panose="020B0604020202020204" pitchFamily="34" charset="0"/>
              <a:buChar char="•"/>
            </a:pPr>
            <a:r>
              <a:rPr lang="en-US" sz="2500" dirty="0"/>
              <a:t>Categorical encoding (optional)</a:t>
            </a: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900" b="1" dirty="0"/>
              <a:t>Environment:</a:t>
            </a:r>
          </a:p>
          <a:p>
            <a:pPr lvl="1"/>
            <a:r>
              <a:rPr lang="en-US" b="1" dirty="0"/>
              <a:t>     </a:t>
            </a:r>
            <a:r>
              <a:rPr lang="en-US" sz="2500" b="1" dirty="0"/>
              <a:t>Google  </a:t>
            </a:r>
            <a:r>
              <a:rPr lang="en-US" sz="2500" b="1" dirty="0" err="1"/>
              <a:t>Colab</a:t>
            </a:r>
            <a:endParaRPr lang="en-US" sz="2500" b="1" dirty="0"/>
          </a:p>
        </p:txBody>
      </p:sp>
      <p:cxnSp>
        <p:nvCxnSpPr>
          <p:cNvPr id="5" name="Straight Connector 4">
            <a:extLst>
              <a:ext uri="{FF2B5EF4-FFF2-40B4-BE49-F238E27FC236}">
                <a16:creationId xmlns:a16="http://schemas.microsoft.com/office/drawing/2014/main" id="{362C357B-1DDA-DBCF-36EA-C93436BC995C}"/>
              </a:ext>
            </a:extLst>
          </p:cNvPr>
          <p:cNvCxnSpPr/>
          <p:nvPr/>
        </p:nvCxnSpPr>
        <p:spPr>
          <a:xfrm>
            <a:off x="497711" y="1690688"/>
            <a:ext cx="11169570" cy="0"/>
          </a:xfrm>
          <a:prstGeom prst="line">
            <a:avLst/>
          </a:prstGeom>
          <a:ln w="63500">
            <a:solidFill>
              <a:schemeClr val="accent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6993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288762" y="1868634"/>
            <a:ext cx="11611427" cy="5149024"/>
          </a:xfrm>
        </p:spPr>
        <p:txBody>
          <a:bodyPr vert="horz" lIns="91440" tIns="45720" rIns="91440" bIns="45720" rtlCol="0">
            <a:normAutofit/>
          </a:bodyPr>
          <a:lstStyle/>
          <a:p>
            <a:pPr>
              <a:buNone/>
            </a:pPr>
            <a:r>
              <a:rPr lang="en-US" sz="1600" b="1" dirty="0"/>
              <a:t>Algorithm Selection</a:t>
            </a:r>
          </a:p>
          <a:p>
            <a:r>
              <a:rPr lang="en-US" sz="1400" dirty="0"/>
              <a:t>The </a:t>
            </a:r>
            <a:r>
              <a:rPr lang="en-US" sz="1400" b="1" dirty="0"/>
              <a:t>Random Forest Classifier</a:t>
            </a:r>
            <a:r>
              <a:rPr lang="en-US" sz="1400" dirty="0"/>
              <a:t> was selected for predicting the risk of heart disease due to its robustness, high accuracy, and ability to handle both numerical and categorical data. It also provides good performance in medical datasets where feature interactions may exist</a:t>
            </a:r>
          </a:p>
          <a:p>
            <a:pPr>
              <a:buNone/>
            </a:pPr>
            <a:r>
              <a:rPr lang="en-US" sz="1600" b="1" dirty="0"/>
              <a:t>Data Input</a:t>
            </a:r>
          </a:p>
          <a:p>
            <a:pPr>
              <a:buNone/>
            </a:pPr>
            <a:r>
              <a:rPr lang="en-US" sz="1200" dirty="0"/>
              <a:t>Input features included:</a:t>
            </a:r>
          </a:p>
          <a:p>
            <a:pPr>
              <a:buFont typeface="Arial" panose="020B0604020202020204" pitchFamily="34" charset="0"/>
              <a:buChar char="•"/>
            </a:pPr>
            <a:r>
              <a:rPr lang="en-US" sz="1200" dirty="0"/>
              <a:t>Demographic data: </a:t>
            </a:r>
            <a:r>
              <a:rPr lang="en-US" sz="1200" i="1" dirty="0"/>
              <a:t>Age</a:t>
            </a:r>
            <a:r>
              <a:rPr lang="en-US" sz="1200" dirty="0"/>
              <a:t>, </a:t>
            </a:r>
            <a:r>
              <a:rPr lang="en-US" sz="1200" i="1" dirty="0"/>
              <a:t>Sex</a:t>
            </a:r>
            <a:endParaRPr lang="en-US" sz="1200" dirty="0"/>
          </a:p>
          <a:p>
            <a:pPr>
              <a:buFont typeface="Arial" panose="020B0604020202020204" pitchFamily="34" charset="0"/>
              <a:buChar char="•"/>
            </a:pPr>
            <a:r>
              <a:rPr lang="en-US" sz="1200" dirty="0"/>
              <a:t>Clinical data: </a:t>
            </a:r>
            <a:r>
              <a:rPr lang="en-US" sz="1200" i="1" dirty="0"/>
              <a:t>Chest pain type</a:t>
            </a:r>
            <a:r>
              <a:rPr lang="en-US" sz="1200" dirty="0"/>
              <a:t>, </a:t>
            </a:r>
            <a:r>
              <a:rPr lang="en-US" sz="1200" i="1" dirty="0"/>
              <a:t>Resting blood pressure</a:t>
            </a:r>
            <a:r>
              <a:rPr lang="en-US" sz="1200" dirty="0"/>
              <a:t>, </a:t>
            </a:r>
            <a:r>
              <a:rPr lang="en-US" sz="1200" i="1" dirty="0"/>
              <a:t>Cholesterol</a:t>
            </a:r>
            <a:r>
              <a:rPr lang="en-US" sz="1200" dirty="0"/>
              <a:t>, </a:t>
            </a:r>
            <a:r>
              <a:rPr lang="en-US" sz="1200" i="1" dirty="0"/>
              <a:t>Max heart rate</a:t>
            </a:r>
            <a:r>
              <a:rPr lang="en-US" sz="1200" dirty="0"/>
              <a:t>, </a:t>
            </a:r>
            <a:r>
              <a:rPr lang="en-US" sz="1200" i="1" dirty="0" err="1"/>
              <a:t>Oldpeak</a:t>
            </a:r>
            <a:r>
              <a:rPr lang="en-US" sz="1200" dirty="0"/>
              <a:t>, etc.</a:t>
            </a:r>
          </a:p>
          <a:p>
            <a:pPr>
              <a:buFont typeface="Arial" panose="020B0604020202020204" pitchFamily="34" charset="0"/>
              <a:buChar char="•"/>
            </a:pPr>
            <a:r>
              <a:rPr lang="en-US" sz="1200" dirty="0"/>
              <a:t>The target variable: </a:t>
            </a:r>
            <a:r>
              <a:rPr lang="en-US" sz="1200" i="1" dirty="0"/>
              <a:t>Presence or absence of heart disease (binary)</a:t>
            </a:r>
            <a:endParaRPr lang="en-US" sz="1200" dirty="0"/>
          </a:p>
          <a:p>
            <a:pPr>
              <a:buNone/>
            </a:pPr>
            <a:r>
              <a:rPr lang="en-US" sz="1600" b="1" dirty="0"/>
              <a:t>Training Process</a:t>
            </a:r>
          </a:p>
          <a:p>
            <a:pPr>
              <a:buFont typeface="Arial" panose="020B0604020202020204" pitchFamily="34" charset="0"/>
              <a:buChar char="•"/>
            </a:pPr>
            <a:r>
              <a:rPr lang="en-US" sz="1400" dirty="0"/>
              <a:t>Data was cleaned and preprocessed (null handling, scaling, encoding)</a:t>
            </a:r>
          </a:p>
          <a:p>
            <a:pPr>
              <a:buFont typeface="Arial" panose="020B0604020202020204" pitchFamily="34" charset="0"/>
              <a:buChar char="•"/>
            </a:pPr>
            <a:r>
              <a:rPr lang="en-US" sz="1400" dirty="0"/>
              <a:t>Dataset split into 80% training and 20% testing using stratified sampling</a:t>
            </a:r>
          </a:p>
          <a:p>
            <a:pPr>
              <a:buFont typeface="Arial" panose="020B0604020202020204" pitchFamily="34" charset="0"/>
              <a:buChar char="•"/>
            </a:pPr>
            <a:r>
              <a:rPr lang="en-US" sz="1400" dirty="0" err="1"/>
              <a:t>StandardScaler</a:t>
            </a:r>
            <a:r>
              <a:rPr lang="en-US" sz="1400" dirty="0"/>
              <a:t> used for numerical feature normalization</a:t>
            </a:r>
          </a:p>
          <a:p>
            <a:pPr>
              <a:buFont typeface="Arial" panose="020B0604020202020204" pitchFamily="34" charset="0"/>
              <a:buChar char="•"/>
            </a:pPr>
            <a:r>
              <a:rPr lang="en-US" sz="1400" dirty="0"/>
              <a:t>Random Forest trained using default and tuned parameters</a:t>
            </a:r>
          </a:p>
          <a:p>
            <a:pPr>
              <a:buFont typeface="Arial" panose="020B0604020202020204" pitchFamily="34" charset="0"/>
              <a:buChar char="•"/>
            </a:pPr>
            <a:r>
              <a:rPr lang="en-US" sz="1400" dirty="0"/>
              <a:t>Model evaluated using accuracy, confusion matrix, and classification report</a:t>
            </a:r>
          </a:p>
          <a:p>
            <a:pPr marL="0" indent="0">
              <a:spcBef>
                <a:spcPct val="20000"/>
              </a:spcBef>
              <a:spcAft>
                <a:spcPts val="600"/>
              </a:spcAft>
              <a:buNone/>
            </a:pPr>
            <a:endParaRPr lang="en-GB" sz="1900" dirty="0"/>
          </a:p>
        </p:txBody>
      </p:sp>
      <p:sp>
        <p:nvSpPr>
          <p:cNvPr id="5" name="TextBox 4">
            <a:extLst>
              <a:ext uri="{FF2B5EF4-FFF2-40B4-BE49-F238E27FC236}">
                <a16:creationId xmlns:a16="http://schemas.microsoft.com/office/drawing/2014/main" id="{A113A467-1C14-6A99-7CF4-2096A8FB3CF2}"/>
              </a:ext>
            </a:extLst>
          </p:cNvPr>
          <p:cNvSpPr txBox="1"/>
          <p:nvPr/>
        </p:nvSpPr>
        <p:spPr>
          <a:xfrm>
            <a:off x="7354934" y="3429000"/>
            <a:ext cx="4978400" cy="3170099"/>
          </a:xfrm>
          <a:prstGeom prst="rect">
            <a:avLst/>
          </a:prstGeom>
          <a:noFill/>
        </p:spPr>
        <p:txBody>
          <a:bodyPr wrap="square" rtlCol="0">
            <a:spAutoFit/>
          </a:bodyPr>
          <a:lstStyle/>
          <a:p>
            <a:pPr>
              <a:buNone/>
            </a:pPr>
            <a:r>
              <a:rPr lang="en-US" sz="2000" b="1" dirty="0"/>
              <a:t>Prediction Process</a:t>
            </a:r>
          </a:p>
          <a:p>
            <a:pPr>
              <a:buFont typeface="Arial" panose="020B0604020202020204" pitchFamily="34" charset="0"/>
              <a:buChar char="•"/>
            </a:pPr>
            <a:r>
              <a:rPr lang="en-US" sz="2000" dirty="0"/>
              <a:t>New user input (e.g., age, BP, cholesterol) is collected</a:t>
            </a:r>
          </a:p>
          <a:p>
            <a:pPr>
              <a:buFont typeface="Arial" panose="020B0604020202020204" pitchFamily="34" charset="0"/>
              <a:buChar char="•"/>
            </a:pPr>
            <a:r>
              <a:rPr lang="en-US" sz="2000" dirty="0"/>
              <a:t>Data is preprocessed using the same scaler as in training</a:t>
            </a:r>
          </a:p>
          <a:p>
            <a:pPr>
              <a:buFont typeface="Arial" panose="020B0604020202020204" pitchFamily="34" charset="0"/>
              <a:buChar char="•"/>
            </a:pPr>
            <a:r>
              <a:rPr lang="en-US" sz="2000" dirty="0"/>
              <a:t>The trained Random Forest model predicts the risk of heart disease</a:t>
            </a:r>
          </a:p>
          <a:p>
            <a:pPr>
              <a:buFont typeface="Arial" panose="020B0604020202020204" pitchFamily="34" charset="0"/>
              <a:buChar char="•"/>
            </a:pPr>
            <a:r>
              <a:rPr lang="en-US" sz="2000" dirty="0"/>
              <a:t>Output is displayed as:</a:t>
            </a:r>
            <a:br>
              <a:rPr lang="en-US" sz="2000" dirty="0"/>
            </a:br>
            <a:r>
              <a:rPr lang="en-US" sz="2000" dirty="0"/>
              <a:t>✅ </a:t>
            </a:r>
            <a:r>
              <a:rPr lang="en-US" sz="2000" i="1" dirty="0"/>
              <a:t>Low Risk</a:t>
            </a:r>
            <a:r>
              <a:rPr lang="en-US" sz="2000" dirty="0"/>
              <a:t> or ⚠️ </a:t>
            </a:r>
            <a:r>
              <a:rPr lang="en-US" sz="2000" i="1" dirty="0"/>
              <a:t>High Risk</a:t>
            </a:r>
            <a:r>
              <a:rPr lang="en-US" sz="2000" dirty="0"/>
              <a:t> based on model prediction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1600" b="1" dirty="0"/>
              <a:t>Model Accuracy &amp; Effectiveness</a:t>
            </a:r>
          </a:p>
          <a:p>
            <a:pPr>
              <a:buFont typeface="Arial" panose="020B0604020202020204" pitchFamily="34" charset="0"/>
              <a:buChar char="•"/>
            </a:pPr>
            <a:r>
              <a:rPr lang="en-US" sz="1600" b="1" dirty="0"/>
              <a:t>Model Used</a:t>
            </a:r>
            <a:r>
              <a:rPr lang="en-US" sz="1600" dirty="0"/>
              <a:t>: Random Forest Classifier</a:t>
            </a:r>
          </a:p>
          <a:p>
            <a:pPr>
              <a:buFont typeface="Arial" panose="020B0604020202020204" pitchFamily="34" charset="0"/>
              <a:buChar char="•"/>
            </a:pPr>
            <a:r>
              <a:rPr lang="en-US" sz="1600" b="1" dirty="0"/>
              <a:t>Accuracy</a:t>
            </a:r>
            <a:r>
              <a:rPr lang="en-US" sz="1600" dirty="0"/>
              <a:t>: 100</a:t>
            </a:r>
            <a:r>
              <a:rPr lang="en-US" sz="1600" b="1" dirty="0"/>
              <a:t>%</a:t>
            </a:r>
            <a:endParaRPr lang="en-US" sz="1600" dirty="0"/>
          </a:p>
          <a:p>
            <a:pPr>
              <a:buFont typeface="Arial" panose="020B0604020202020204" pitchFamily="34" charset="0"/>
              <a:buChar char="•"/>
            </a:pPr>
            <a:r>
              <a:rPr lang="en-US" sz="1600" b="1" dirty="0"/>
              <a:t>Precision</a:t>
            </a:r>
            <a:r>
              <a:rPr lang="en-US" sz="1600" dirty="0"/>
              <a:t>: 1.00  </a:t>
            </a:r>
            <a:r>
              <a:rPr lang="en-US" sz="1600" b="1" dirty="0"/>
              <a:t>Recall</a:t>
            </a:r>
            <a:r>
              <a:rPr lang="en-US" sz="1600" dirty="0"/>
              <a:t>: 1.00  </a:t>
            </a:r>
            <a:r>
              <a:rPr lang="en-US" sz="1600" b="1" dirty="0"/>
              <a:t>F1 Score</a:t>
            </a:r>
            <a:r>
              <a:rPr lang="en-US" sz="1600" dirty="0"/>
              <a:t>: 1.00</a:t>
            </a:r>
          </a:p>
          <a:p>
            <a:pPr>
              <a:buFont typeface="Arial" panose="020B0604020202020204" pitchFamily="34" charset="0"/>
              <a:buChar char="•"/>
            </a:pPr>
            <a:r>
              <a:rPr lang="en-US" sz="1600" dirty="0"/>
              <a:t>The model demonstrates high accuracy in identifying patients at risk of heart disease with minimal false alarms.</a:t>
            </a:r>
          </a:p>
          <a:p>
            <a:pPr>
              <a:buNone/>
            </a:pPr>
            <a:r>
              <a:rPr lang="en-US" sz="1600" b="1" dirty="0"/>
              <a:t>Visualizations</a:t>
            </a:r>
          </a:p>
          <a:p>
            <a:pPr>
              <a:buFont typeface="Arial" panose="020B0604020202020204" pitchFamily="34" charset="0"/>
              <a:buChar char="•"/>
            </a:pPr>
            <a:r>
              <a:rPr lang="en-US" sz="1600" b="1" dirty="0"/>
              <a:t>Confusion Matrix</a:t>
            </a:r>
            <a:r>
              <a:rPr lang="en-US" sz="1600" dirty="0"/>
              <a:t>: Highlights strong performance in both positive and negative predictions.</a:t>
            </a:r>
          </a:p>
          <a:p>
            <a:pPr>
              <a:buFont typeface="Arial" panose="020B0604020202020204" pitchFamily="34" charset="0"/>
              <a:buChar char="•"/>
            </a:pPr>
            <a:r>
              <a:rPr lang="en-US" sz="1600" b="1" dirty="0"/>
              <a:t>ROC Curve</a:t>
            </a:r>
            <a:r>
              <a:rPr lang="en-US" sz="1600" dirty="0"/>
              <a:t>: Achieved an </a:t>
            </a:r>
            <a:r>
              <a:rPr lang="en-US" sz="1600" b="1" dirty="0"/>
              <a:t>AUC Score of 1.00</a:t>
            </a:r>
            <a:r>
              <a:rPr lang="en-US" sz="1600" dirty="0"/>
              <a:t>, indicating excellent classification strength.</a:t>
            </a:r>
          </a:p>
          <a:p>
            <a:pPr>
              <a:buNone/>
            </a:pPr>
            <a:r>
              <a:rPr lang="en-US" sz="1600" b="1" dirty="0"/>
              <a:t>Predicted vs Actual Comparison</a:t>
            </a:r>
          </a:p>
          <a:p>
            <a:pPr>
              <a:buFont typeface="Arial" panose="020B0604020202020204" pitchFamily="34" charset="0"/>
              <a:buChar char="•"/>
            </a:pPr>
            <a:r>
              <a:rPr lang="en-US" sz="1600" dirty="0"/>
              <a:t>The predicted outcomes closely match actual heart disease diagnoses.</a:t>
            </a:r>
          </a:p>
          <a:p>
            <a:pPr>
              <a:buFont typeface="Arial" panose="020B0604020202020204" pitchFamily="34" charset="0"/>
              <a:buChar char="•"/>
            </a:pPr>
            <a:r>
              <a:rPr lang="en-US" sz="1600" dirty="0"/>
              <a:t>This confirms the reliability of the model in real-time healthcare scenarios.</a:t>
            </a:r>
          </a:p>
          <a:p>
            <a:pPr marL="0" indent="0">
              <a:buNone/>
            </a:pP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99CCF4B-F29E-5D7A-3B46-59A613239800}"/>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p:blipFill>
        <p:spPr>
          <a:xfrm>
            <a:off x="925689" y="677157"/>
            <a:ext cx="8774113" cy="5264150"/>
          </a:xfrm>
        </p:spPr>
      </p:pic>
      <p:sp>
        <p:nvSpPr>
          <p:cNvPr id="8" name="TextBox 7">
            <a:extLst>
              <a:ext uri="{FF2B5EF4-FFF2-40B4-BE49-F238E27FC236}">
                <a16:creationId xmlns:a16="http://schemas.microsoft.com/office/drawing/2014/main" id="{2C14E235-C2C8-85BD-735E-6EDC934AE291}"/>
              </a:ext>
            </a:extLst>
          </p:cNvPr>
          <p:cNvSpPr txBox="1"/>
          <p:nvPr/>
        </p:nvSpPr>
        <p:spPr>
          <a:xfrm flipH="1">
            <a:off x="7338340" y="1958358"/>
            <a:ext cx="1907259" cy="369332"/>
          </a:xfrm>
          <a:prstGeom prst="rect">
            <a:avLst/>
          </a:prstGeom>
          <a:noFill/>
        </p:spPr>
        <p:txBody>
          <a:bodyPr wrap="square" rtlCol="0">
            <a:spAutoFit/>
          </a:bodyPr>
          <a:lstStyle/>
          <a:p>
            <a:r>
              <a:rPr lang="en-US" dirty="0"/>
              <a:t>New patient data</a:t>
            </a:r>
          </a:p>
        </p:txBody>
      </p:sp>
      <p:sp>
        <p:nvSpPr>
          <p:cNvPr id="10" name="TextBox 9">
            <a:extLst>
              <a:ext uri="{FF2B5EF4-FFF2-40B4-BE49-F238E27FC236}">
                <a16:creationId xmlns:a16="http://schemas.microsoft.com/office/drawing/2014/main" id="{649446C1-AA65-DBC9-1A0E-C44AD7017B2F}"/>
              </a:ext>
            </a:extLst>
          </p:cNvPr>
          <p:cNvSpPr txBox="1"/>
          <p:nvPr/>
        </p:nvSpPr>
        <p:spPr>
          <a:xfrm>
            <a:off x="7338340" y="4792133"/>
            <a:ext cx="2031437" cy="369332"/>
          </a:xfrm>
          <a:prstGeom prst="rect">
            <a:avLst/>
          </a:prstGeom>
          <a:noFill/>
        </p:spPr>
        <p:txBody>
          <a:bodyPr wrap="square" rtlCol="0">
            <a:spAutoFit/>
          </a:bodyPr>
          <a:lstStyle/>
          <a:p>
            <a:r>
              <a:rPr lang="en-US" dirty="0"/>
              <a:t>Prediction  output</a:t>
            </a:r>
          </a:p>
        </p:txBody>
      </p:sp>
    </p:spTree>
    <p:extLst>
      <p:ext uri="{BB962C8B-B14F-4D97-AF65-F5344CB8AC3E}">
        <p14:creationId xmlns:p14="http://schemas.microsoft.com/office/powerpoint/2010/main" val="403071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853928" cy="4251960"/>
          </a:xfrm>
        </p:spPr>
        <p:txBody>
          <a:bodyPr vert="horz" lIns="91440" tIns="45720" rIns="91440" bIns="45720" rtlCol="0">
            <a:normAutofit/>
          </a:bodyPr>
          <a:lstStyle/>
          <a:p>
            <a:pPr>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This project successfully demonstrated the use of machine learning techniques for predicting heart disease based on clinical and demographic data. By applying various models such as Logistic Regression, Decision Tree, Random Forest, SVM, and K-Nearest Neighbors, we were able to evaluate and compare their performance on a structured dataset.</a:t>
            </a:r>
          </a:p>
          <a:p>
            <a:pPr>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Among all models, the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delivered the best results with the highest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accuracyand</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robustness, making it a strong candidate for practical use in early heart disease detection.</a:t>
            </a:r>
          </a:p>
          <a:p>
            <a:pPr>
              <a:lnSpc>
                <a:spcPct val="115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results highlight the potential of machine learning in the healthcare domain, especially for                    assisting doctors in identifying high-risk patients quickly and efficiently using non-invasive and easily collected health parameters.</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589</TotalTime>
  <Words>1195</Words>
  <Application>Microsoft Office PowerPoint</Application>
  <PresentationFormat>Widescreen</PresentationFormat>
  <Paragraphs>123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Franklin Gothic Book</vt:lpstr>
      <vt:lpstr>Helvetica Neue</vt:lpstr>
      <vt:lpstr>office theme</vt:lpstr>
      <vt:lpstr>Capstone  Project    Heart Disease Prediction Using Machine Learning</vt:lpstr>
      <vt:lpstr>OUTLINE</vt:lpstr>
      <vt:lpstr>Problem Statement</vt:lpstr>
      <vt:lpstr>Proposed Solution</vt:lpstr>
      <vt:lpstr>   SYSTEM  APPROACH</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 SATISH</cp:lastModifiedBy>
  <cp:revision>20</cp:revision>
  <dcterms:created xsi:type="dcterms:W3CDTF">2013-07-15T20:26:40Z</dcterms:created>
  <dcterms:modified xsi:type="dcterms:W3CDTF">2025-05-15T10:37:19Z</dcterms:modified>
</cp:coreProperties>
</file>