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56" r:id="rId3"/>
    <p:sldId id="257" r:id="rId4"/>
    <p:sldId id="258" r:id="rId5"/>
    <p:sldId id="259" r:id="rId6"/>
    <p:sldId id="260" r:id="rId7"/>
    <p:sldId id="261" r:id="rId8"/>
    <p:sldId id="262" r:id="rId9"/>
    <p:sldId id="263" r:id="rId10"/>
    <p:sldId id="266" r:id="rId11"/>
    <p:sldId id="270" r:id="rId12"/>
    <p:sldId id="274" r:id="rId13"/>
    <p:sldId id="269" r:id="rId14"/>
    <p:sldId id="267" r:id="rId15"/>
    <p:sldId id="268" r:id="rId16"/>
    <p:sldId id="272" r:id="rId17"/>
    <p:sldId id="277" r:id="rId18"/>
    <p:sldId id="275" r:id="rId19"/>
    <p:sldId id="276" r:id="rId20"/>
    <p:sldId id="278" r:id="rId21"/>
    <p:sldId id="271"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489160"/>
            <a:ext cx="8825658" cy="5049080"/>
          </a:xfrm>
        </p:spPr>
        <p:txBody>
          <a:bodyPr/>
          <a:lstStyle/>
          <a:p>
            <a:pPr algn="ctr"/>
            <a:r>
              <a:rPr lang="en-IN" sz="1600" dirty="0" smtClean="0">
                <a:solidFill>
                  <a:schemeClr val="tx1">
                    <a:lumMod val="95000"/>
                  </a:schemeClr>
                </a:solidFill>
              </a:rPr>
              <a:t>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1">
                    <a:lumMod val="95000"/>
                  </a:schemeClr>
                </a:solidFill>
              </a:rPr>
              <a:t>“</a:t>
            </a:r>
            <a:r>
              <a:rPr lang="en-IN" sz="1600" dirty="0" smtClean="0">
                <a:solidFill>
                  <a:schemeClr val="tx1">
                    <a:lumMod val="95000"/>
                  </a:schemeClr>
                </a:solidFill>
              </a:rPr>
              <a:t>Second Review of Mini Project”</a:t>
            </a:r>
            <a:br>
              <a:rPr lang="en-IN" sz="1600" dirty="0" smtClean="0">
                <a:solidFill>
                  <a:schemeClr val="tx1">
                    <a:lumMod val="95000"/>
                  </a:schemeClr>
                </a:solidFill>
              </a:rPr>
            </a:br>
            <a:r>
              <a:rPr lang="en-IN" sz="1600" dirty="0" smtClean="0">
                <a:solidFill>
                  <a:schemeClr val="tx1">
                    <a:lumMod val="95000"/>
                  </a:schemeClr>
                </a:solidFill>
              </a:rPr>
              <a:t>For </a:t>
            </a:r>
            <a:r>
              <a:rPr lang="en-IN" sz="1600" dirty="0" smtClean="0">
                <a:solidFill>
                  <a:schemeClr val="tx1">
                    <a:lumMod val="95000"/>
                  </a:schemeClr>
                </a:solidFill>
              </a:rPr>
              <a:t>E3 2018 Batch</a:t>
            </a:r>
            <a:br>
              <a:rPr lang="en-IN" sz="1600" dirty="0" smtClean="0">
                <a:solidFill>
                  <a:schemeClr val="tx1">
                    <a:lumMod val="95000"/>
                  </a:schemeClr>
                </a:solidFill>
              </a:rPr>
            </a:br>
            <a:r>
              <a:rPr lang="en-IN" sz="1600" dirty="0" smtClean="0">
                <a:solidFill>
                  <a:schemeClr val="tx1"/>
                </a:solidFill>
              </a:rPr>
              <a:t/>
            </a:r>
            <a:br>
              <a:rPr lang="en-IN" sz="1600" dirty="0" smtClean="0">
                <a:solidFill>
                  <a:schemeClr val="tx1"/>
                </a:solidFill>
              </a:rPr>
            </a:br>
            <a:r>
              <a:rPr lang="en-IN" sz="1600" dirty="0" smtClean="0">
                <a:solidFill>
                  <a:srgbClr val="FFFF00"/>
                </a:solidFill>
              </a:rPr>
              <a:t>Submitted </a:t>
            </a:r>
            <a:r>
              <a:rPr lang="en-IN" sz="1600" dirty="0" smtClean="0">
                <a:solidFill>
                  <a:srgbClr val="FFFF00"/>
                </a:solidFill>
              </a:rPr>
              <a:t>as part of Mini Project</a:t>
            </a:r>
            <a:r>
              <a:rPr lang="en-IN" sz="1600" dirty="0" smtClean="0">
                <a:solidFill>
                  <a:schemeClr val="tx1"/>
                </a:solidFill>
              </a:rPr>
              <a:t/>
            </a:r>
            <a:br>
              <a:rPr lang="en-IN" sz="1600" dirty="0" smtClean="0">
                <a:solidFill>
                  <a:schemeClr val="tx1"/>
                </a:solidFill>
              </a:rPr>
            </a:br>
            <a:r>
              <a:rPr lang="en-IN" sz="1600" dirty="0" err="1" smtClean="0">
                <a:solidFill>
                  <a:schemeClr val="tx1"/>
                </a:solidFill>
              </a:rPr>
              <a:t>G.Satish</a:t>
            </a:r>
            <a:r>
              <a:rPr lang="en-IN" sz="1600" dirty="0" smtClean="0">
                <a:solidFill>
                  <a:schemeClr val="tx1"/>
                </a:solidFill>
              </a:rPr>
              <a:t> </a:t>
            </a:r>
            <a:r>
              <a:rPr lang="en-IN" sz="1600" dirty="0" smtClean="0">
                <a:solidFill>
                  <a:schemeClr val="tx1"/>
                </a:solidFill>
              </a:rPr>
              <a:t>-S180116</a:t>
            </a:r>
            <a:br>
              <a:rPr lang="en-IN" sz="1600" dirty="0" smtClean="0">
                <a:solidFill>
                  <a:schemeClr val="tx1"/>
                </a:solidFill>
              </a:rPr>
            </a:br>
            <a:r>
              <a:rPr lang="en-IN" sz="1600" dirty="0" smtClean="0">
                <a:solidFill>
                  <a:schemeClr val="tx1"/>
                </a:solidFill>
              </a:rPr>
              <a:t/>
            </a:r>
            <a:br>
              <a:rPr lang="en-IN" sz="1600" dirty="0" smtClean="0">
                <a:solidFill>
                  <a:schemeClr val="tx1"/>
                </a:solidFill>
              </a:rPr>
            </a:br>
            <a:r>
              <a:rPr lang="en-IN" sz="1600" dirty="0" smtClean="0">
                <a:solidFill>
                  <a:schemeClr val="tx1"/>
                </a:solidFill>
              </a:rPr>
              <a:t>T</a:t>
            </a:r>
            <a:r>
              <a:rPr lang="en-IN" sz="1600" dirty="0" smtClean="0">
                <a:solidFill>
                  <a:schemeClr val="tx1"/>
                </a:solidFill>
              </a:rPr>
              <a:t>. Ramesh -S180523</a:t>
            </a:r>
            <a:br>
              <a:rPr lang="en-IN" sz="1600" dirty="0" smtClean="0">
                <a:solidFill>
                  <a:schemeClr val="tx1"/>
                </a:solidFill>
              </a:rPr>
            </a:br>
            <a:r>
              <a:rPr lang="en-IN" sz="1600" dirty="0" smtClean="0">
                <a:solidFill>
                  <a:schemeClr val="tx1"/>
                </a:solidFill>
              </a:rPr>
              <a:t/>
            </a:r>
            <a:br>
              <a:rPr lang="en-IN" sz="1600" dirty="0" smtClean="0">
                <a:solidFill>
                  <a:schemeClr val="tx1"/>
                </a:solidFill>
              </a:rPr>
            </a:br>
            <a:r>
              <a:rPr lang="en-IN" sz="1600" dirty="0" smtClean="0">
                <a:solidFill>
                  <a:schemeClr val="tx1"/>
                </a:solidFill>
              </a:rPr>
              <a:t>G</a:t>
            </a:r>
            <a:r>
              <a:rPr lang="en-IN" sz="1600" dirty="0" smtClean="0">
                <a:solidFill>
                  <a:schemeClr val="tx1"/>
                </a:solidFill>
              </a:rPr>
              <a:t>. Srivalli -S180427</a:t>
            </a:r>
            <a:br>
              <a:rPr lang="en-IN" sz="1600" dirty="0" smtClean="0">
                <a:solidFill>
                  <a:schemeClr val="tx1"/>
                </a:solidFill>
              </a:rPr>
            </a:br>
            <a:r>
              <a:rPr lang="en-IN" sz="1600" dirty="0" smtClean="0">
                <a:solidFill>
                  <a:schemeClr val="tx1">
                    <a:lumMod val="95000"/>
                  </a:schemeClr>
                </a:solidFill>
              </a:rPr>
              <a:t/>
            </a:r>
            <a:br>
              <a:rPr lang="en-IN" sz="1600" dirty="0" smtClean="0">
                <a:solidFill>
                  <a:schemeClr val="tx1">
                    <a:lumMod val="95000"/>
                  </a:schemeClr>
                </a:solidFill>
              </a:rPr>
            </a:br>
            <a:r>
              <a:rPr lang="en-IN" sz="1600" dirty="0" smtClean="0">
                <a:solidFill>
                  <a:schemeClr val="tx2">
                    <a:lumMod val="20000"/>
                    <a:lumOff val="80000"/>
                  </a:schemeClr>
                </a:solidFill>
              </a:rPr>
              <a:t>Under </a:t>
            </a:r>
            <a:r>
              <a:rPr lang="en-IN" sz="1600" dirty="0" smtClean="0">
                <a:solidFill>
                  <a:schemeClr val="tx2">
                    <a:lumMod val="20000"/>
                    <a:lumOff val="80000"/>
                  </a:schemeClr>
                </a:solidFill>
              </a:rPr>
              <a:t>the Supervision of</a:t>
            </a:r>
            <a:br>
              <a:rPr lang="en-IN" sz="1600" dirty="0" smtClean="0">
                <a:solidFill>
                  <a:schemeClr val="tx2">
                    <a:lumMod val="20000"/>
                    <a:lumOff val="80000"/>
                  </a:schemeClr>
                </a:solidFill>
              </a:rPr>
            </a:br>
            <a:r>
              <a:rPr lang="en-IN" sz="1600" dirty="0" smtClean="0">
                <a:solidFill>
                  <a:schemeClr val="tx2">
                    <a:lumMod val="75000"/>
                  </a:schemeClr>
                </a:solidFill>
              </a:rPr>
              <a:t>Mrs </a:t>
            </a:r>
            <a:r>
              <a:rPr lang="en-IN" sz="1600" dirty="0" smtClean="0">
                <a:solidFill>
                  <a:schemeClr val="tx2">
                    <a:lumMod val="75000"/>
                  </a:schemeClr>
                </a:solidFill>
              </a:rPr>
              <a:t>.J.VISHNU PRIYANKA Asst.prof</a:t>
            </a:r>
            <a:endParaRPr lang="en-IN" sz="1600" dirty="0">
              <a:solidFill>
                <a:schemeClr val="tx2">
                  <a:lumMod val="75000"/>
                </a:schemeClr>
              </a:solidFill>
            </a:endParaRPr>
          </a:p>
        </p:txBody>
      </p:sp>
      <p:sp>
        <p:nvSpPr>
          <p:cNvPr id="3" name="Subtitle 2"/>
          <p:cNvSpPr>
            <a:spLocks noGrp="1"/>
          </p:cNvSpPr>
          <p:nvPr>
            <p:ph type="subTitle" idx="1"/>
          </p:nvPr>
        </p:nvSpPr>
        <p:spPr>
          <a:xfrm>
            <a:off x="6109251" y="6527358"/>
            <a:ext cx="3871361" cy="45719"/>
          </a:xfrm>
        </p:spPr>
        <p:txBody>
          <a:bodyPr>
            <a:normAutofit fontScale="25000" lnSpcReduction="20000"/>
          </a:bodyPr>
          <a:lstStyle/>
          <a:p>
            <a:r>
              <a:rPr lang="en-IN" sz="1600" dirty="0" smtClean="0"/>
              <a:t>                                   </a:t>
            </a:r>
          </a:p>
          <a:p>
            <a:r>
              <a:rPr lang="en-IN" sz="1600" dirty="0"/>
              <a:t>d</a:t>
            </a:r>
            <a:endParaRPr lang="en-IN"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678" y="728869"/>
            <a:ext cx="2987339" cy="1473418"/>
          </a:xfrm>
          <a:prstGeom prst="rect">
            <a:avLst/>
          </a:prstGeom>
        </p:spPr>
      </p:pic>
    </p:spTree>
    <p:extLst>
      <p:ext uri="{BB962C8B-B14F-4D97-AF65-F5344CB8AC3E}">
        <p14:creationId xmlns:p14="http://schemas.microsoft.com/office/powerpoint/2010/main" val="379998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250" y="414081"/>
            <a:ext cx="8947522" cy="1400530"/>
          </a:xfrm>
        </p:spPr>
        <p:txBody>
          <a:bodyPr/>
          <a:lstStyle/>
          <a:p>
            <a:r>
              <a:rPr lang="en-IN" sz="2400" u="sng" dirty="0" smtClean="0"/>
              <a:t>Frontend modules:</a:t>
            </a:r>
            <a:endParaRPr lang="en-IN" sz="2400" u="sng" dirty="0"/>
          </a:p>
        </p:txBody>
      </p:sp>
      <p:sp>
        <p:nvSpPr>
          <p:cNvPr id="3" name="Content Placeholder 2"/>
          <p:cNvSpPr>
            <a:spLocks noGrp="1"/>
          </p:cNvSpPr>
          <p:nvPr>
            <p:ph idx="1"/>
          </p:nvPr>
        </p:nvSpPr>
        <p:spPr>
          <a:xfrm>
            <a:off x="1103312" y="1558345"/>
            <a:ext cx="8946541" cy="3953814"/>
          </a:xfrm>
        </p:spPr>
        <p:txBody>
          <a:bodyPr/>
          <a:lstStyle/>
          <a:p>
            <a:pPr marL="0" indent="0">
              <a:buNone/>
            </a:pPr>
            <a:endParaRPr lang="en-IN" dirty="0" smtClean="0"/>
          </a:p>
          <a:p>
            <a:r>
              <a:rPr lang="en-IN" dirty="0"/>
              <a:t>1</a:t>
            </a:r>
            <a:r>
              <a:rPr lang="en-IN" dirty="0" smtClean="0"/>
              <a:t>.Student </a:t>
            </a:r>
            <a:r>
              <a:rPr lang="en-IN" dirty="0" smtClean="0"/>
              <a:t>college Tracker</a:t>
            </a:r>
          </a:p>
          <a:p>
            <a:r>
              <a:rPr lang="en-IN" dirty="0" smtClean="0"/>
              <a:t>2</a:t>
            </a:r>
            <a:r>
              <a:rPr lang="en-IN" dirty="0" smtClean="0"/>
              <a:t>.Student </a:t>
            </a:r>
            <a:r>
              <a:rPr lang="en-IN" dirty="0" smtClean="0"/>
              <a:t>leave request</a:t>
            </a:r>
          </a:p>
          <a:p>
            <a:r>
              <a:rPr lang="en-IN" dirty="0"/>
              <a:t>3</a:t>
            </a:r>
            <a:r>
              <a:rPr lang="en-IN" dirty="0" smtClean="0"/>
              <a:t>.Student </a:t>
            </a:r>
            <a:r>
              <a:rPr lang="en-IN" dirty="0" smtClean="0"/>
              <a:t>feedback</a:t>
            </a:r>
          </a:p>
        </p:txBody>
      </p:sp>
    </p:spTree>
    <p:extLst>
      <p:ext uri="{BB962C8B-B14F-4D97-AF65-F5344CB8AC3E}">
        <p14:creationId xmlns:p14="http://schemas.microsoft.com/office/powerpoint/2010/main" val="151543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Main interface:</a:t>
            </a:r>
            <a:endParaRPr lang="en-IN" sz="2400"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506" t="8791" b="5316"/>
          <a:stretch/>
        </p:blipFill>
        <p:spPr>
          <a:xfrm>
            <a:off x="1131241" y="1571224"/>
            <a:ext cx="8434093" cy="4404573"/>
          </a:xfrm>
        </p:spPr>
      </p:pic>
    </p:spTree>
    <p:extLst>
      <p:ext uri="{BB962C8B-B14F-4D97-AF65-F5344CB8AC3E}">
        <p14:creationId xmlns:p14="http://schemas.microsoft.com/office/powerpoint/2010/main" val="132308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A</a:t>
            </a:r>
            <a:r>
              <a:rPr lang="en-IN" u="sng" dirty="0" smtClean="0"/>
              <a:t>bout</a:t>
            </a:r>
            <a:endParaRPr lang="en-IN"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571" y="2052638"/>
            <a:ext cx="8246634" cy="4195762"/>
          </a:xfrm>
        </p:spPr>
      </p:pic>
    </p:spTree>
    <p:extLst>
      <p:ext uri="{BB962C8B-B14F-4D97-AF65-F5344CB8AC3E}">
        <p14:creationId xmlns:p14="http://schemas.microsoft.com/office/powerpoint/2010/main" val="301318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u="sng" dirty="0"/>
              <a:t>1</a:t>
            </a:r>
            <a:r>
              <a:rPr lang="en-IN" sz="2400" u="sng" dirty="0" smtClean="0"/>
              <a:t>.Student </a:t>
            </a:r>
            <a:r>
              <a:rPr lang="en-IN" sz="2400" u="sng" dirty="0" smtClean="0"/>
              <a:t>college Tracker:</a:t>
            </a:r>
            <a:endParaRPr lang="en-IN" sz="2400" u="sng"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730" t="9302" r="790" b="4135"/>
          <a:stretch/>
        </p:blipFill>
        <p:spPr>
          <a:xfrm>
            <a:off x="2086377" y="2382592"/>
            <a:ext cx="7221898" cy="4314422"/>
          </a:xfrm>
        </p:spPr>
      </p:pic>
    </p:spTree>
    <p:extLst>
      <p:ext uri="{BB962C8B-B14F-4D97-AF65-F5344CB8AC3E}">
        <p14:creationId xmlns:p14="http://schemas.microsoft.com/office/powerpoint/2010/main" val="216875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u="sng" dirty="0"/>
              <a:t>2</a:t>
            </a:r>
            <a:r>
              <a:rPr lang="en-IN" sz="2800" u="sng" dirty="0" smtClean="0"/>
              <a:t>.Student </a:t>
            </a:r>
            <a:r>
              <a:rPr lang="en-IN" sz="2800" u="sng" dirty="0" smtClean="0"/>
              <a:t>leave request:</a:t>
            </a:r>
            <a:endParaRPr lang="en-IN" sz="28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1" y="2052638"/>
            <a:ext cx="7462774" cy="4195762"/>
          </a:xfrm>
        </p:spPr>
      </p:pic>
    </p:spTree>
    <p:extLst>
      <p:ext uri="{BB962C8B-B14F-4D97-AF65-F5344CB8AC3E}">
        <p14:creationId xmlns:p14="http://schemas.microsoft.com/office/powerpoint/2010/main" val="310539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u="sng" dirty="0"/>
              <a:t>3</a:t>
            </a:r>
            <a:r>
              <a:rPr lang="en-IN" sz="2400" u="sng" dirty="0" smtClean="0"/>
              <a:t>.Student </a:t>
            </a:r>
            <a:r>
              <a:rPr lang="en-IN" sz="2400" u="sng" dirty="0" smtClean="0"/>
              <a:t>Feedback:</a:t>
            </a:r>
            <a:endParaRPr lang="en-IN" sz="24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1" y="2052638"/>
            <a:ext cx="7462774" cy="4195762"/>
          </a:xfrm>
        </p:spPr>
      </p:pic>
    </p:spTree>
    <p:extLst>
      <p:ext uri="{BB962C8B-B14F-4D97-AF65-F5344CB8AC3E}">
        <p14:creationId xmlns:p14="http://schemas.microsoft.com/office/powerpoint/2010/main" val="274736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056068"/>
            <a:ext cx="9404723" cy="1622738"/>
          </a:xfrm>
        </p:spPr>
        <p:txBody>
          <a:bodyPr/>
          <a:lstStyle/>
          <a:p>
            <a:r>
              <a:rPr lang="en-IN" sz="2400" dirty="0" smtClean="0"/>
              <a:t>Backend Databases:</a:t>
            </a:r>
            <a:endParaRPr lang="en-IN" sz="2400" dirty="0"/>
          </a:p>
        </p:txBody>
      </p:sp>
      <p:sp>
        <p:nvSpPr>
          <p:cNvPr id="3" name="Content Placeholder 2"/>
          <p:cNvSpPr>
            <a:spLocks noGrp="1"/>
          </p:cNvSpPr>
          <p:nvPr>
            <p:ph idx="1"/>
          </p:nvPr>
        </p:nvSpPr>
        <p:spPr>
          <a:xfrm>
            <a:off x="646112" y="2871989"/>
            <a:ext cx="9403742" cy="3376410"/>
          </a:xfrm>
        </p:spPr>
        <p:txBody>
          <a:bodyPr/>
          <a:lstStyle/>
          <a:p>
            <a:r>
              <a:rPr lang="en-IN" dirty="0" smtClean="0"/>
              <a:t>1.Leave table</a:t>
            </a:r>
          </a:p>
          <a:p>
            <a:r>
              <a:rPr lang="en-IN" dirty="0" smtClean="0"/>
              <a:t>2.students(feedback </a:t>
            </a:r>
            <a:r>
              <a:rPr lang="en-IN" dirty="0" smtClean="0"/>
              <a:t>database</a:t>
            </a:r>
            <a:r>
              <a:rPr lang="en-IN" dirty="0" smtClean="0"/>
              <a:t>)</a:t>
            </a:r>
          </a:p>
          <a:p>
            <a:r>
              <a:rPr lang="en-IN" dirty="0" smtClean="0"/>
              <a:t>3.student_attendance</a:t>
            </a:r>
          </a:p>
          <a:p>
            <a:r>
              <a:rPr lang="en-IN" dirty="0" smtClean="0"/>
              <a:t>4.teacher_registration</a:t>
            </a:r>
          </a:p>
        </p:txBody>
      </p:sp>
    </p:spTree>
    <p:extLst>
      <p:ext uri="{BB962C8B-B14F-4D97-AF65-F5344CB8AC3E}">
        <p14:creationId xmlns:p14="http://schemas.microsoft.com/office/powerpoint/2010/main" val="63916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smtClean="0"/>
              <a:t>Leave Table:</a:t>
            </a:r>
            <a:endParaRPr lang="en-IN" sz="3200"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671" y="2052638"/>
            <a:ext cx="8270434" cy="4195762"/>
          </a:xfrm>
        </p:spPr>
      </p:pic>
    </p:spTree>
    <p:extLst>
      <p:ext uri="{BB962C8B-B14F-4D97-AF65-F5344CB8AC3E}">
        <p14:creationId xmlns:p14="http://schemas.microsoft.com/office/powerpoint/2010/main" val="2726723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sz="3600" u="sng" dirty="0"/>
              <a:t>S</a:t>
            </a:r>
            <a:r>
              <a:rPr lang="en-IN" sz="3600" u="sng" dirty="0" smtClean="0"/>
              <a:t>tudent Feedback </a:t>
            </a:r>
            <a:r>
              <a:rPr lang="en-IN" sz="3600" dirty="0" smtClean="0"/>
              <a:t>:</a:t>
            </a:r>
            <a:endParaRPr lang="en-IN"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1" y="2052638"/>
            <a:ext cx="8465894" cy="4195762"/>
          </a:xfrm>
        </p:spPr>
      </p:pic>
    </p:spTree>
    <p:extLst>
      <p:ext uri="{BB962C8B-B14F-4D97-AF65-F5344CB8AC3E}">
        <p14:creationId xmlns:p14="http://schemas.microsoft.com/office/powerpoint/2010/main" val="3682776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smtClean="0"/>
              <a:t>Student </a:t>
            </a:r>
            <a:r>
              <a:rPr lang="en-IN" sz="3600" u="sng" dirty="0" smtClean="0"/>
              <a:t>A</a:t>
            </a:r>
            <a:r>
              <a:rPr lang="en-IN" sz="3600" u="sng" dirty="0" smtClean="0"/>
              <a:t>ttendance:</a:t>
            </a:r>
            <a:endParaRPr lang="en-IN" sz="3600"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782" y="2052638"/>
            <a:ext cx="7992211" cy="4195762"/>
          </a:xfrm>
        </p:spPr>
      </p:pic>
    </p:spTree>
    <p:extLst>
      <p:ext uri="{BB962C8B-B14F-4D97-AF65-F5344CB8AC3E}">
        <p14:creationId xmlns:p14="http://schemas.microsoft.com/office/powerpoint/2010/main" val="22887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1234" y="837127"/>
            <a:ext cx="4893971" cy="669702"/>
          </a:xfrm>
        </p:spPr>
        <p:txBody>
          <a:bodyPr/>
          <a:lstStyle/>
          <a:p>
            <a:r>
              <a:rPr lang="en-IN" sz="2000" dirty="0" smtClean="0">
                <a:solidFill>
                  <a:srgbClr val="FFFF00"/>
                </a:solidFill>
              </a:rPr>
              <a:t>                   </a:t>
            </a:r>
            <a:r>
              <a:rPr lang="en-IN" sz="2800" dirty="0" smtClean="0">
                <a:solidFill>
                  <a:schemeClr val="tx1">
                    <a:lumMod val="95000"/>
                  </a:schemeClr>
                </a:solidFill>
              </a:rPr>
              <a:t>Project Title</a:t>
            </a:r>
            <a:endParaRPr lang="en-IN" sz="2800" dirty="0">
              <a:solidFill>
                <a:schemeClr val="tx1">
                  <a:lumMod val="95000"/>
                </a:schemeClr>
              </a:solidFill>
            </a:endParaRPr>
          </a:p>
        </p:txBody>
      </p:sp>
      <p:sp>
        <p:nvSpPr>
          <p:cNvPr id="3" name="Subtitle 2"/>
          <p:cNvSpPr>
            <a:spLocks noGrp="1"/>
          </p:cNvSpPr>
          <p:nvPr>
            <p:ph type="subTitle" idx="1"/>
          </p:nvPr>
        </p:nvSpPr>
        <p:spPr>
          <a:xfrm>
            <a:off x="1128451" y="837127"/>
            <a:ext cx="9234750" cy="1667534"/>
          </a:xfrm>
        </p:spPr>
        <p:txBody>
          <a:bodyPr>
            <a:normAutofit fontScale="92500" lnSpcReduction="20000"/>
          </a:bodyPr>
          <a:lstStyle/>
          <a:p>
            <a:r>
              <a:rPr lang="en-IN" dirty="0" smtClean="0"/>
              <a:t>                                                                                                                </a:t>
            </a:r>
          </a:p>
          <a:p>
            <a:pPr algn="just"/>
            <a:r>
              <a:rPr lang="en-IN" dirty="0"/>
              <a:t> </a:t>
            </a:r>
            <a:r>
              <a:rPr lang="en-IN" dirty="0" smtClean="0"/>
              <a:t>                                                </a:t>
            </a:r>
            <a:r>
              <a:rPr lang="en-IN" dirty="0" smtClean="0"/>
              <a:t>                                                             </a:t>
            </a:r>
            <a:endParaRPr lang="en-IN" dirty="0" smtClean="0"/>
          </a:p>
          <a:p>
            <a:pPr algn="just"/>
            <a:r>
              <a:rPr lang="en-IN" sz="2900" dirty="0"/>
              <a:t> </a:t>
            </a:r>
            <a:r>
              <a:rPr lang="en-IN" sz="2900" dirty="0" smtClean="0"/>
              <a:t>                                                                                                               </a:t>
            </a:r>
          </a:p>
          <a:p>
            <a:pPr algn="just"/>
            <a:r>
              <a:rPr lang="en-IN" sz="3000" dirty="0"/>
              <a:t> </a:t>
            </a:r>
            <a:r>
              <a:rPr lang="en-IN" sz="3000" dirty="0" smtClean="0"/>
              <a:t>                       </a:t>
            </a:r>
            <a:r>
              <a:rPr lang="en-IN" sz="3000" dirty="0" smtClean="0">
                <a:solidFill>
                  <a:srgbClr val="FFFF00"/>
                </a:solidFill>
              </a:rPr>
              <a:t>PARENT TEACHER PORTAL  </a:t>
            </a:r>
            <a:r>
              <a:rPr lang="en-IN" sz="3000" dirty="0" smtClean="0"/>
              <a:t>                                                                   </a:t>
            </a:r>
          </a:p>
        </p:txBody>
      </p:sp>
    </p:spTree>
    <p:extLst>
      <p:ext uri="{BB962C8B-B14F-4D97-AF65-F5344CB8AC3E}">
        <p14:creationId xmlns:p14="http://schemas.microsoft.com/office/powerpoint/2010/main" val="3709857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smtClean="0"/>
              <a:t>Teacher Registration:</a:t>
            </a:r>
            <a:endParaRPr lang="en-IN" sz="3200"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66" y="2052638"/>
            <a:ext cx="8199443" cy="4195762"/>
          </a:xfrm>
        </p:spPr>
      </p:pic>
    </p:spTree>
    <p:extLst>
      <p:ext uri="{BB962C8B-B14F-4D97-AF65-F5344CB8AC3E}">
        <p14:creationId xmlns:p14="http://schemas.microsoft.com/office/powerpoint/2010/main" val="272346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806"/>
          </a:xfrm>
        </p:spPr>
        <p:txBody>
          <a:bodyPr/>
          <a:lstStyle/>
          <a:p>
            <a:r>
              <a:rPr lang="en-IN" sz="3200" u="sng" dirty="0" smtClean="0"/>
              <a:t>5.Assistance  :</a:t>
            </a:r>
            <a:endParaRPr lang="en-IN" sz="3200" u="sng"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58" t="9260" b="4788"/>
          <a:stretch/>
        </p:blipFill>
        <p:spPr>
          <a:xfrm>
            <a:off x="532408" y="1326524"/>
            <a:ext cx="9487296" cy="4662152"/>
          </a:xfrm>
        </p:spPr>
      </p:pic>
    </p:spTree>
    <p:extLst>
      <p:ext uri="{BB962C8B-B14F-4D97-AF65-F5344CB8AC3E}">
        <p14:creationId xmlns:p14="http://schemas.microsoft.com/office/powerpoint/2010/main" val="1561554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660567">
            <a:off x="930325" y="1914464"/>
            <a:ext cx="9404723" cy="3687477"/>
          </a:xfrm>
        </p:spPr>
        <p:txBody>
          <a:bodyPr/>
          <a:lstStyle/>
          <a:p>
            <a:r>
              <a:rPr lang="en-IN" dirty="0" smtClean="0"/>
              <a:t>   </a:t>
            </a:r>
            <a:br>
              <a:rPr lang="en-IN" dirty="0" smtClean="0"/>
            </a:br>
            <a:r>
              <a:rPr lang="en-IN" dirty="0"/>
              <a:t/>
            </a:r>
            <a:br>
              <a:rPr lang="en-IN" dirty="0"/>
            </a:br>
            <a:r>
              <a:rPr lang="en-IN" sz="5400" dirty="0" smtClean="0"/>
              <a:t>               </a:t>
            </a:r>
            <a:r>
              <a:rPr lang="en-IN" sz="5400" dirty="0" smtClean="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2537138"/>
            <a:ext cx="9403742" cy="1661376"/>
          </a:xfrm>
        </p:spPr>
        <p:txBody>
          <a:bodyPr>
            <a:normAutofit/>
          </a:bodyPr>
          <a:lstStyle/>
          <a:p>
            <a:pPr marL="0" indent="0">
              <a:buNone/>
            </a:pPr>
            <a:r>
              <a:rPr lang="en-IN" sz="7200" dirty="0" smtClean="0"/>
              <a:t>  </a:t>
            </a:r>
            <a:endParaRPr lang="en-IN" sz="7200" dirty="0"/>
          </a:p>
        </p:txBody>
      </p:sp>
    </p:spTree>
    <p:extLst>
      <p:ext uri="{BB962C8B-B14F-4D97-AF65-F5344CB8AC3E}">
        <p14:creationId xmlns:p14="http://schemas.microsoft.com/office/powerpoint/2010/main" val="267037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302" y="223606"/>
            <a:ext cx="8947522" cy="1133340"/>
          </a:xfrm>
        </p:spPr>
        <p:txBody>
          <a:bodyPr/>
          <a:lstStyle/>
          <a:p>
            <a:r>
              <a:rPr lang="en-US" sz="1800" u="sng" dirty="0" smtClean="0">
                <a:solidFill>
                  <a:srgbClr val="FFFF00"/>
                </a:solidFill>
              </a:rPr>
              <a:t/>
            </a:r>
            <a:br>
              <a:rPr lang="en-US" sz="1800" u="sng" dirty="0" smtClean="0">
                <a:solidFill>
                  <a:srgbClr val="FFFF00"/>
                </a:solidFill>
              </a:rPr>
            </a:br>
            <a:r>
              <a:rPr lang="en-US" sz="1800" u="sng" dirty="0" smtClean="0">
                <a:solidFill>
                  <a:srgbClr val="FFFF00"/>
                </a:solidFill>
              </a:rPr>
              <a:t>1.</a:t>
            </a:r>
            <a:r>
              <a:rPr lang="en-US" sz="2000" u="sng" dirty="0" smtClean="0">
                <a:solidFill>
                  <a:srgbClr val="FFFF00"/>
                </a:solidFill>
              </a:rPr>
              <a:t>Abstract</a:t>
            </a:r>
            <a:r>
              <a:rPr lang="en-US" sz="1800" u="sng" dirty="0" smtClean="0">
                <a:solidFill>
                  <a:srgbClr val="FFFF00"/>
                </a:solidFill>
              </a:rPr>
              <a:t>:</a:t>
            </a:r>
            <a:endParaRPr lang="en-IN" sz="1800" u="sng" dirty="0">
              <a:solidFill>
                <a:srgbClr val="FFFF00"/>
              </a:solidFill>
            </a:endParaRPr>
          </a:p>
        </p:txBody>
      </p:sp>
      <p:sp>
        <p:nvSpPr>
          <p:cNvPr id="3" name="Content Placeholder 2"/>
          <p:cNvSpPr>
            <a:spLocks noGrp="1"/>
          </p:cNvSpPr>
          <p:nvPr>
            <p:ph idx="1"/>
          </p:nvPr>
        </p:nvSpPr>
        <p:spPr>
          <a:xfrm>
            <a:off x="768461" y="1648496"/>
            <a:ext cx="8946541" cy="355662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Parent-Teacher Portal is an innovative web-based platform designed to facilitate effective communication between parents as teachers in an educational institution. This portal incorporates a range of new features, including a calendar, student college premises Tracker, student feedbacks, course management, notifications, and transparent communication and secure registration (OPTIONAL). Moreover, the portal is developed with  ensuring accessibility and usability across various devices. Overall, the Parent-Teacher Portal serves as an indispensable tool for effective communication, transparent collaboration in the educational institution. It empowers parents, teachers to actively participate in the educational </a:t>
            </a:r>
            <a:r>
              <a:rPr lang="en-US" sz="1800" dirty="0" smtClean="0">
                <a:latin typeface="Times New Roman" panose="02020603050405020304" pitchFamily="18" charset="0"/>
                <a:cs typeface="Times New Roman" panose="02020603050405020304" pitchFamily="18" charset="0"/>
              </a:rPr>
              <a:t>journey.</a:t>
            </a: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5581275" y="3234652"/>
            <a:ext cx="1029449" cy="388696"/>
          </a:xfrm>
          <a:prstGeom prst="rect">
            <a:avLst/>
          </a:prstGeom>
        </p:spPr>
        <p:txBody>
          <a:bodyPr wrap="none">
            <a:spAutoFit/>
          </a:bodyPr>
          <a:lstStyle/>
          <a:p>
            <a:pPr algn="ctr">
              <a:lnSpc>
                <a:spcPct val="107000"/>
              </a:lnSpc>
              <a:spcAft>
                <a:spcPts val="800"/>
              </a:spcAft>
            </a:pPr>
            <a:r>
              <a:rPr lang="en-US" dirty="0">
                <a:solidFill>
                  <a:srgbClr val="374151"/>
                </a:solidFill>
                <a:latin typeface="Segoe UI" panose="020B0502040204020203" pitchFamily="34" charset="0"/>
                <a:ea typeface="Calibri" panose="020F0502020204030204" pitchFamily="34" charset="0"/>
                <a:cs typeface="Times New Roman" panose="02020603050405020304" pitchFamily="18" charset="0"/>
              </a:rPr>
              <a:t>Abstract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409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951079"/>
          </a:xfrm>
        </p:spPr>
        <p:txBody>
          <a:bodyPr/>
          <a:lstStyle/>
          <a:p>
            <a:r>
              <a:rPr lang="en-US" dirty="0" smtClean="0"/>
              <a:t> </a:t>
            </a:r>
            <a:r>
              <a:rPr lang="en-US" sz="2000" u="sng" dirty="0" smtClean="0">
                <a:solidFill>
                  <a:srgbClr val="FFFF00"/>
                </a:solidFill>
              </a:rPr>
              <a:t>Introduction</a:t>
            </a:r>
            <a:r>
              <a:rPr lang="en-US" sz="2000" u="sng" dirty="0">
                <a:solidFill>
                  <a:srgbClr val="FFFF00"/>
                </a:solidFill>
              </a:rPr>
              <a:t>:</a:t>
            </a:r>
            <a:r>
              <a:rPr lang="en-IN" u="sng" dirty="0"/>
              <a:t/>
            </a:r>
            <a:br>
              <a:rPr lang="en-IN" u="sng" dirty="0"/>
            </a:br>
            <a:endParaRPr lang="en-IN" u="sng" dirty="0"/>
          </a:p>
        </p:txBody>
      </p:sp>
      <p:sp>
        <p:nvSpPr>
          <p:cNvPr id="3" name="Content Placeholder 2"/>
          <p:cNvSpPr>
            <a:spLocks noGrp="1"/>
          </p:cNvSpPr>
          <p:nvPr>
            <p:ph idx="1"/>
          </p:nvPr>
        </p:nvSpPr>
        <p:spPr>
          <a:xfrm>
            <a:off x="1103312" y="1790164"/>
            <a:ext cx="8946541" cy="2962140"/>
          </a:xfrm>
        </p:spPr>
        <p:txBody>
          <a:bodyPr>
            <a:normAutofit fontScale="85000" lnSpcReduction="10000"/>
          </a:bodyPr>
          <a:lstStyle/>
          <a:p>
            <a:r>
              <a:rPr lang="en-IN" dirty="0"/>
              <a:t>The Parent-Teacher Portal project aims to transform the way parents and teachers communicate and collaborate in the realm of education. By introducing innovative features such as a student feedback system, student college premises tracking system, and student leave request system, the project seeks to establish a direct and transparent line of communication between these key stakeholders.</a:t>
            </a:r>
          </a:p>
          <a:p>
            <a:r>
              <a:rPr lang="en-IN" dirty="0"/>
              <a:t>The project aims to enhance parental involvement, promote collaboration, and ensure the holistic development of students. Through this initiative, the project strives to optimize communication processes, provide timely updates and feedback, and establish a user-friendly interface that empowers parents and teachers to work together towards the educational success of each student.</a:t>
            </a:r>
          </a:p>
          <a:p>
            <a:endParaRPr lang="en-IN" dirty="0"/>
          </a:p>
        </p:txBody>
      </p:sp>
    </p:spTree>
    <p:extLst>
      <p:ext uri="{BB962C8B-B14F-4D97-AF65-F5344CB8AC3E}">
        <p14:creationId xmlns:p14="http://schemas.microsoft.com/office/powerpoint/2010/main" val="809759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443" y="90152"/>
            <a:ext cx="9404723" cy="888642"/>
          </a:xfrm>
        </p:spPr>
        <p:txBody>
          <a:bodyPr/>
          <a:lstStyle/>
          <a:p>
            <a:r>
              <a:rPr lang="en-US" sz="2000" u="sng" dirty="0" smtClean="0">
                <a:solidFill>
                  <a:srgbClr val="FFFF00"/>
                </a:solidFill>
              </a:rPr>
              <a:t>Problem-Statement:</a:t>
            </a:r>
            <a:r>
              <a:rPr lang="en-US" dirty="0" smtClean="0">
                <a:solidFill>
                  <a:srgbClr val="FFFF00"/>
                </a:solidFill>
              </a:rPr>
              <a:t> </a:t>
            </a:r>
            <a:r>
              <a:rPr lang="en-IN" dirty="0"/>
              <a:t/>
            </a:r>
            <a:br>
              <a:rPr lang="en-IN" dirty="0"/>
            </a:br>
            <a:endParaRPr lang="en-IN" dirty="0"/>
          </a:p>
        </p:txBody>
      </p:sp>
      <p:sp>
        <p:nvSpPr>
          <p:cNvPr id="3" name="Content Placeholder 2"/>
          <p:cNvSpPr>
            <a:spLocks noGrp="1"/>
          </p:cNvSpPr>
          <p:nvPr>
            <p:ph idx="1"/>
          </p:nvPr>
        </p:nvSpPr>
        <p:spPr>
          <a:xfrm>
            <a:off x="746976" y="1262130"/>
            <a:ext cx="9302878" cy="4790940"/>
          </a:xfrm>
        </p:spPr>
        <p:txBody>
          <a:bodyPr>
            <a:normAutofit fontScale="85000" lnSpcReduction="10000"/>
          </a:bodyPr>
          <a:lstStyle/>
          <a:p>
            <a:r>
              <a:rPr lang="en-IN" dirty="0"/>
              <a:t>The existing parent-teacher communication and management system lacks efficient coordination and transparency between parents, teachers, and students. The current challenges faced by the educational institution include:</a:t>
            </a:r>
          </a:p>
          <a:p>
            <a:r>
              <a:rPr lang="en-IN" dirty="0"/>
              <a:t>1. Inefficient Communication: The lack of a centralized platform for communication and coordination between parents and teachers leads to delays and miscommunication regarding important dates, events, and academic updates.</a:t>
            </a:r>
          </a:p>
          <a:p>
            <a:r>
              <a:rPr lang="en-IN" dirty="0"/>
              <a:t> 2. Limited Student Monitoring: There is no systematic way to track and monitor student    progress, attendance, assignments, and grades, making it challenging for parents and teachers to have an accurate overview of each student's performance.</a:t>
            </a:r>
          </a:p>
          <a:p>
            <a:r>
              <a:rPr lang="en-IN" dirty="0"/>
              <a:t> 3. Lack of Transparent Feedback Mechanism: The absence of a platform for parents to  </a:t>
            </a:r>
            <a:r>
              <a:rPr lang="en-IN" dirty="0" smtClean="0"/>
              <a:t> </a:t>
            </a:r>
            <a:r>
              <a:rPr lang="en-IN" dirty="0"/>
              <a:t>provide feedback on their child's progress, teacher interactions, and overall school experience hinders the improvement of educational practices and parent engagement.</a:t>
            </a:r>
          </a:p>
          <a:p>
            <a:r>
              <a:rPr lang="en-IN" dirty="0"/>
              <a:t>4. Fragmented Notifications: Important notifications, updates, and reminders are dispersed through various channels, leading to missed communications and information overload</a:t>
            </a:r>
            <a:endParaRPr lang="en-IN" dirty="0" smtClean="0"/>
          </a:p>
          <a:p>
            <a:pPr marL="0" indent="0">
              <a:buNone/>
            </a:pPr>
            <a:endParaRPr lang="en-IN" dirty="0"/>
          </a:p>
        </p:txBody>
      </p:sp>
    </p:spTree>
    <p:extLst>
      <p:ext uri="{BB962C8B-B14F-4D97-AF65-F5344CB8AC3E}">
        <p14:creationId xmlns:p14="http://schemas.microsoft.com/office/powerpoint/2010/main" val="10779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552" y="452718"/>
            <a:ext cx="9046282" cy="1400530"/>
          </a:xfrm>
        </p:spPr>
        <p:txBody>
          <a:bodyPr/>
          <a:lstStyle/>
          <a:p>
            <a:r>
              <a:rPr lang="en-IN" sz="4400" dirty="0"/>
              <a:t> </a:t>
            </a:r>
            <a:r>
              <a:rPr lang="en-IN" sz="2000" u="sng" dirty="0">
                <a:solidFill>
                  <a:srgbClr val="FFFF00"/>
                </a:solidFill>
                <a:latin typeface="Times New Roman" panose="02020603050405020304" pitchFamily="18" charset="0"/>
                <a:cs typeface="Times New Roman" panose="02020603050405020304" pitchFamily="18" charset="0"/>
              </a:rPr>
              <a:t>Existing </a:t>
            </a:r>
            <a:r>
              <a:rPr lang="en-IN" sz="2000" u="sng" dirty="0" smtClean="0">
                <a:solidFill>
                  <a:srgbClr val="FFFF00"/>
                </a:solidFill>
                <a:latin typeface="Times New Roman" panose="02020603050405020304" pitchFamily="18" charset="0"/>
                <a:cs typeface="Times New Roman" panose="02020603050405020304" pitchFamily="18" charset="0"/>
              </a:rPr>
              <a:t>System:</a:t>
            </a:r>
            <a:endParaRPr lang="en-IN" sz="2000" dirty="0">
              <a:solidFill>
                <a:srgbClr val="FFFF00"/>
              </a:solidFill>
            </a:endParaRPr>
          </a:p>
        </p:txBody>
      </p:sp>
      <p:sp>
        <p:nvSpPr>
          <p:cNvPr id="3" name="Content Placeholder 2"/>
          <p:cNvSpPr>
            <a:spLocks noGrp="1"/>
          </p:cNvSpPr>
          <p:nvPr>
            <p:ph idx="1"/>
          </p:nvPr>
        </p:nvSpPr>
        <p:spPr>
          <a:xfrm>
            <a:off x="1104293" y="2078676"/>
            <a:ext cx="8946541" cy="3691059"/>
          </a:xfrm>
        </p:spPr>
        <p:txBody>
          <a:bodyPr/>
          <a:lstStyle/>
          <a:p>
            <a:r>
              <a:rPr lang="en-IN" dirty="0"/>
              <a:t>The existing system for parent-teacher communication relies on in-person meetings, phone calls, and paper-based communication. It involves manual processes for tracking attendance and managing leave requests. However, this system suffers from limitations such as communication barriers, lack of timely feedback, limited transparency, and difficulty in collaboration.</a:t>
            </a:r>
          </a:p>
          <a:p>
            <a:endParaRPr lang="en-IN" dirty="0"/>
          </a:p>
          <a:p>
            <a:endParaRPr lang="en-IN" dirty="0"/>
          </a:p>
        </p:txBody>
      </p:sp>
    </p:spTree>
    <p:extLst>
      <p:ext uri="{BB962C8B-B14F-4D97-AF65-F5344CB8AC3E}">
        <p14:creationId xmlns:p14="http://schemas.microsoft.com/office/powerpoint/2010/main" val="276839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4" y="167425"/>
            <a:ext cx="10715225" cy="875763"/>
          </a:xfrm>
        </p:spPr>
        <p:txBody>
          <a:bodyPr/>
          <a:lstStyle/>
          <a:p>
            <a:r>
              <a:rPr lang="en-US" sz="2000" u="sng" dirty="0">
                <a:solidFill>
                  <a:srgbClr val="FFFF00"/>
                </a:solidFill>
                <a:latin typeface="Times New Roman" panose="02020603050405020304" pitchFamily="18" charset="0"/>
                <a:cs typeface="Times New Roman" panose="02020603050405020304" pitchFamily="18" charset="0"/>
              </a:rPr>
              <a:t>Proposed System:</a:t>
            </a:r>
            <a:endParaRPr lang="en-IN" sz="2000" dirty="0">
              <a:solidFill>
                <a:srgbClr val="FFFF00"/>
              </a:solidFill>
            </a:endParaRPr>
          </a:p>
        </p:txBody>
      </p:sp>
      <p:sp>
        <p:nvSpPr>
          <p:cNvPr id="3" name="Content Placeholder 2"/>
          <p:cNvSpPr>
            <a:spLocks noGrp="1"/>
          </p:cNvSpPr>
          <p:nvPr>
            <p:ph idx="1"/>
          </p:nvPr>
        </p:nvSpPr>
        <p:spPr>
          <a:xfrm>
            <a:off x="399245" y="1159099"/>
            <a:ext cx="10715223" cy="5409126"/>
          </a:xfrm>
        </p:spPr>
        <p:txBody>
          <a:bodyPr>
            <a:normAutofit/>
          </a:bodyPr>
          <a:lstStyle/>
          <a:p>
            <a:r>
              <a:rPr lang="en-IN" sz="1800" dirty="0"/>
              <a:t>The proposed Parent-Teacher Portal aims to improve communication and </a:t>
            </a:r>
            <a:r>
              <a:rPr lang="en-IN" sz="1800" dirty="0" err="1"/>
              <a:t>trasparency</a:t>
            </a:r>
            <a:r>
              <a:rPr lang="en-IN" sz="1800" dirty="0"/>
              <a:t> between parents and teachers. It includes features like student feedback submission, student college premises tracking, direct interaction , leave request management , user friendly interface to access sources and </a:t>
            </a:r>
            <a:r>
              <a:rPr lang="en-IN" sz="1800" dirty="0" err="1"/>
              <a:t>resources.This</a:t>
            </a:r>
            <a:r>
              <a:rPr lang="en-IN" sz="1800" dirty="0"/>
              <a:t> system makes communication easier, helps parents and teachers work together, and simplifies administrative processes for better student outcomes and increased parental involvement.</a:t>
            </a:r>
          </a:p>
          <a:p>
            <a:endParaRPr lang="en-IN" sz="1800" dirty="0"/>
          </a:p>
        </p:txBody>
      </p:sp>
    </p:spTree>
    <p:extLst>
      <p:ext uri="{BB962C8B-B14F-4D97-AF65-F5344CB8AC3E}">
        <p14:creationId xmlns:p14="http://schemas.microsoft.com/office/powerpoint/2010/main" val="285353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9397" y="452718"/>
            <a:ext cx="9561437" cy="1400530"/>
          </a:xfrm>
        </p:spPr>
        <p:txBody>
          <a:bodyPr>
            <a:noAutofit/>
          </a:bodyPr>
          <a:lstStyle/>
          <a:p>
            <a:r>
              <a:rPr lang="en-IN" sz="3200" dirty="0" smtClean="0">
                <a:solidFill>
                  <a:schemeClr val="tx1">
                    <a:lumMod val="95000"/>
                    <a:lumOff val="5000"/>
                  </a:schemeClr>
                </a:solidFill>
              </a:rPr>
              <a:t>     </a:t>
            </a:r>
            <a:r>
              <a:rPr lang="en-IN" sz="2000" u="sng" dirty="0" smtClean="0">
                <a:solidFill>
                  <a:srgbClr val="FFFF00"/>
                </a:solidFill>
              </a:rPr>
              <a:t>Hardware </a:t>
            </a:r>
            <a:r>
              <a:rPr lang="en-IN" sz="2000" u="sng" dirty="0">
                <a:solidFill>
                  <a:srgbClr val="FFFF00"/>
                </a:solidFill>
              </a:rPr>
              <a:t>and software </a:t>
            </a:r>
            <a:r>
              <a:rPr lang="en-IN" sz="2000" u="sng" dirty="0" smtClean="0">
                <a:solidFill>
                  <a:srgbClr val="FFFF00"/>
                </a:solidFill>
              </a:rPr>
              <a:t>requirements:</a:t>
            </a:r>
            <a:r>
              <a:rPr lang="en-IN" sz="3200" u="sng" dirty="0"/>
              <a:t/>
            </a:r>
            <a:br>
              <a:rPr lang="en-IN" sz="3200" u="sng" dirty="0"/>
            </a:br>
            <a:endParaRPr lang="en-IN" sz="3200" u="sng" dirty="0"/>
          </a:p>
        </p:txBody>
      </p:sp>
      <p:sp>
        <p:nvSpPr>
          <p:cNvPr id="5" name="Title 1"/>
          <p:cNvSpPr>
            <a:spLocks noGrp="1"/>
          </p:cNvSpPr>
          <p:nvPr>
            <p:ph idx="1"/>
          </p:nvPr>
        </p:nvSpPr>
        <p:spPr>
          <a:xfrm>
            <a:off x="952500" y="1403797"/>
            <a:ext cx="9530903" cy="4844603"/>
          </a:xfrm>
        </p:spPr>
        <p:txBody>
          <a:bodyPr>
            <a:noAutofit/>
          </a:bodyPr>
          <a:lstStyle/>
          <a:p>
            <a:pPr marL="0" indent="0">
              <a:buNone/>
            </a:pPr>
            <a:r>
              <a:rPr lang="en-IN" sz="3200" u="sng" dirty="0"/>
              <a:t/>
            </a:r>
            <a:br>
              <a:rPr lang="en-IN" sz="3200" u="sng" dirty="0"/>
            </a:br>
            <a:r>
              <a:rPr lang="en-US" sz="1600" dirty="0">
                <a:latin typeface="Times New Roman" panose="02020603050405020304" pitchFamily="18" charset="0"/>
                <a:cs typeface="Times New Roman" panose="02020603050405020304" pitchFamily="18" charset="0"/>
              </a:rPr>
              <a:t>The hardware and software requirements for a Parent-Teacher Portal will depend on the specific features and functionalities that are included in the system. Here are some general guidelines for the hardware and software requirements</a:t>
            </a:r>
            <a:r>
              <a:rPr lang="en-US" sz="1600" dirty="0"/>
              <a:t>:</a:t>
            </a:r>
            <a:endParaRPr lang="en-IN" sz="1600" dirty="0"/>
          </a:p>
          <a:p>
            <a:pPr marL="0" indent="0">
              <a:buNone/>
            </a:pPr>
            <a:r>
              <a:rPr lang="en-US" sz="1600" dirty="0">
                <a:solidFill>
                  <a:schemeClr val="tx1">
                    <a:lumMod val="95000"/>
                    <a:lumOff val="5000"/>
                  </a:schemeClr>
                </a:solidFill>
              </a:rPr>
              <a:t>Hardware Requirements:</a:t>
            </a:r>
            <a:endParaRPr lang="en-IN" sz="1600" dirty="0">
              <a:solidFill>
                <a:schemeClr val="tx1">
                  <a:lumMod val="95000"/>
                  <a:lumOff val="5000"/>
                </a:schemeClr>
              </a:solidFill>
            </a:endParaRPr>
          </a:p>
          <a:p>
            <a:pPr>
              <a:buSzPct val="100000"/>
              <a:buFont typeface="Arial" panose="020B0604020202020204" pitchFamily="34" charset="0"/>
              <a:buChar char="•"/>
            </a:pPr>
            <a:r>
              <a:rPr lang="en-US" sz="1600" dirty="0"/>
              <a:t>  Processor: Intel Core i3 or higher</a:t>
            </a:r>
            <a:endParaRPr lang="en-IN" sz="1600" dirty="0"/>
          </a:p>
          <a:p>
            <a:pPr lvl="0">
              <a:buSzPct val="100000"/>
              <a:buFont typeface="Arial" panose="020B0604020202020204" pitchFamily="34" charset="0"/>
              <a:buChar char="•"/>
            </a:pPr>
            <a:r>
              <a:rPr lang="en-US" sz="1600" dirty="0"/>
              <a:t> Memory (RAM): 4 GB or higher</a:t>
            </a:r>
            <a:endParaRPr lang="en-IN" sz="1600" dirty="0"/>
          </a:p>
          <a:p>
            <a:pPr lvl="0">
              <a:buSzPct val="100000"/>
              <a:buFont typeface="Arial" panose="020B0604020202020204" pitchFamily="34" charset="0"/>
              <a:buChar char="•"/>
            </a:pPr>
            <a:r>
              <a:rPr lang="en-US" sz="1600" dirty="0"/>
              <a:t> Storage: 100 GB or higher</a:t>
            </a:r>
            <a:endParaRPr lang="en-IN" sz="1600" dirty="0"/>
          </a:p>
          <a:p>
            <a:pPr lvl="0">
              <a:buSzPct val="100000"/>
              <a:buFont typeface="Arial" panose="020B0604020202020204" pitchFamily="34" charset="0"/>
              <a:buChar char="•"/>
            </a:pPr>
            <a:r>
              <a:rPr lang="en-US" sz="1600" dirty="0"/>
              <a:t> Display: 14-inch or higher with a minimum resolution of 1024x768</a:t>
            </a:r>
            <a:endParaRPr lang="en-IN" sz="1600" dirty="0"/>
          </a:p>
          <a:p>
            <a:pPr lvl="0">
              <a:buSzPct val="100000"/>
              <a:buFont typeface="Arial" panose="020B0604020202020204" pitchFamily="34" charset="0"/>
              <a:buChar char="•"/>
            </a:pPr>
            <a:r>
              <a:rPr lang="en-US" sz="1600" dirty="0"/>
              <a:t> Internet connection: High-speed broadband with a minimum speed of 2 Mbps</a:t>
            </a:r>
            <a:endParaRPr lang="en-IN" sz="1600" dirty="0"/>
          </a:p>
          <a:p>
            <a:endParaRPr lang="en-IN" sz="3200" dirty="0"/>
          </a:p>
          <a:p>
            <a:pPr marL="0" indent="0">
              <a:buNone/>
            </a:pPr>
            <a:endParaRPr lang="en-IN" sz="3200" u="sng" dirty="0"/>
          </a:p>
        </p:txBody>
      </p:sp>
    </p:spTree>
    <p:extLst>
      <p:ext uri="{BB962C8B-B14F-4D97-AF65-F5344CB8AC3E}">
        <p14:creationId xmlns:p14="http://schemas.microsoft.com/office/powerpoint/2010/main" val="364749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571" y="656824"/>
            <a:ext cx="9046282" cy="811368"/>
          </a:xfrm>
        </p:spPr>
        <p:txBody>
          <a:bodyPr/>
          <a:lstStyle/>
          <a:p>
            <a:r>
              <a:rPr lang="en-US" sz="2000" u="sng" dirty="0">
                <a:solidFill>
                  <a:srgbClr val="FFFF00"/>
                </a:solidFill>
                <a:latin typeface="Times New Roman" panose="02020603050405020304" pitchFamily="18" charset="0"/>
                <a:cs typeface="Times New Roman" panose="02020603050405020304" pitchFamily="18" charset="0"/>
              </a:rPr>
              <a:t>Software Requirements</a:t>
            </a:r>
            <a:r>
              <a:rPr lang="en-US" sz="2000" dirty="0">
                <a:solidFill>
                  <a:srgbClr val="FFFF00"/>
                </a:solidFill>
                <a:latin typeface="Times New Roman" panose="02020603050405020304" pitchFamily="18" charset="0"/>
                <a:cs typeface="Times New Roman" panose="02020603050405020304" pitchFamily="18" charset="0"/>
              </a:rPr>
              <a:t>:</a:t>
            </a:r>
            <a:endParaRPr lang="en-IN" sz="2000" dirty="0">
              <a:solidFill>
                <a:srgbClr val="FFFF00"/>
              </a:solidFill>
            </a:endParaRPr>
          </a:p>
        </p:txBody>
      </p:sp>
      <p:sp>
        <p:nvSpPr>
          <p:cNvPr id="3" name="Content Placeholder 2"/>
          <p:cNvSpPr>
            <a:spLocks noGrp="1"/>
          </p:cNvSpPr>
          <p:nvPr>
            <p:ph idx="1"/>
          </p:nvPr>
        </p:nvSpPr>
        <p:spPr>
          <a:xfrm>
            <a:off x="1103312" y="1339404"/>
            <a:ext cx="8946541" cy="4908996"/>
          </a:xfrm>
        </p:spPr>
        <p:txBody>
          <a:bodyPr/>
          <a:lstStyle/>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Operating System: Windows 10 or Mac OS X 10.15 or higher</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Browser: Chrome, Firefox, or Safari</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MySQL or SQL Server</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Programming Languages: PHP, JavaScript, HTML, and CSS</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Content </a:t>
            </a:r>
            <a:r>
              <a:rPr lang="en-US" dirty="0">
                <a:latin typeface="Times New Roman" panose="02020603050405020304" pitchFamily="18" charset="0"/>
                <a:cs typeface="Times New Roman" panose="02020603050405020304" pitchFamily="18" charset="0"/>
              </a:rPr>
              <a:t>Management System: </a:t>
            </a:r>
            <a:r>
              <a:rPr lang="en-US" dirty="0" err="1">
                <a:latin typeface="Times New Roman" panose="02020603050405020304" pitchFamily="18" charset="0"/>
                <a:cs typeface="Times New Roman" panose="02020603050405020304" pitchFamily="18" charset="0"/>
              </a:rPr>
              <a:t>WordPress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Microsoft office</a:t>
            </a:r>
            <a:r>
              <a:rPr lang="en-US" dirty="0"/>
              <a:t>.</a:t>
            </a:r>
            <a:endParaRPr lang="en-IN" dirty="0"/>
          </a:p>
          <a:p>
            <a:endParaRPr lang="en-IN" dirty="0"/>
          </a:p>
        </p:txBody>
      </p:sp>
    </p:spTree>
    <p:extLst>
      <p:ext uri="{BB962C8B-B14F-4D97-AF65-F5344CB8AC3E}">
        <p14:creationId xmlns:p14="http://schemas.microsoft.com/office/powerpoint/2010/main" val="1083557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296</TotalTime>
  <Words>651</Words>
  <Application>Microsoft Office PowerPoint</Application>
  <PresentationFormat>Widescreen</PresentationFormat>
  <Paragraphs>61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Segoe UI</vt:lpstr>
      <vt:lpstr>Times New Roman</vt:lpstr>
      <vt:lpstr>Wingdings 3</vt:lpstr>
      <vt:lpstr>Ion</vt:lpstr>
      <vt:lpstr>                                              “Second Review of Mini Project” For E3 2018 Batch  Submitted as part of Mini Project G.Satish -S180116  T. Ramesh -S180523  G. Srivalli -S180427  Under the Supervision of Mrs .J.VISHNU PRIYANKA Asst.prof</vt:lpstr>
      <vt:lpstr>                   Project Title</vt:lpstr>
      <vt:lpstr> 1.Abstract:</vt:lpstr>
      <vt:lpstr> Introduction: </vt:lpstr>
      <vt:lpstr>Problem-Statement:  </vt:lpstr>
      <vt:lpstr> Existing System:</vt:lpstr>
      <vt:lpstr>Proposed System:</vt:lpstr>
      <vt:lpstr>     Hardware and software requirements: </vt:lpstr>
      <vt:lpstr>Software Requirements:</vt:lpstr>
      <vt:lpstr>Frontend modules:</vt:lpstr>
      <vt:lpstr>Main interface:</vt:lpstr>
      <vt:lpstr>About</vt:lpstr>
      <vt:lpstr>1.Student college Tracker:</vt:lpstr>
      <vt:lpstr>2.Student leave request:</vt:lpstr>
      <vt:lpstr>3.Student Feedback:</vt:lpstr>
      <vt:lpstr>Backend Databases:</vt:lpstr>
      <vt:lpstr>Leave Table:</vt:lpstr>
      <vt:lpstr> Student Feedback :</vt:lpstr>
      <vt:lpstr>Student Attendance:</vt:lpstr>
      <vt:lpstr>Teacher Registration:</vt:lpstr>
      <vt:lpstr>5.Assistance  :</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Parent teacher portal</dc:title>
  <dc:creator>Windows User</dc:creator>
  <cp:lastModifiedBy>Windows User</cp:lastModifiedBy>
  <cp:revision>29</cp:revision>
  <dcterms:created xsi:type="dcterms:W3CDTF">2023-05-10T10:54:44Z</dcterms:created>
  <dcterms:modified xsi:type="dcterms:W3CDTF">2023-07-15T13:08:50Z</dcterms:modified>
</cp:coreProperties>
</file>