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56" r:id="rId3"/>
    <p:sldId id="280" r:id="rId4"/>
    <p:sldId id="257" r:id="rId5"/>
    <p:sldId id="258" r:id="rId6"/>
    <p:sldId id="259" r:id="rId7"/>
    <p:sldId id="260" r:id="rId8"/>
    <p:sldId id="261" r:id="rId9"/>
    <p:sldId id="263" r:id="rId10"/>
    <p:sldId id="262" r:id="rId11"/>
    <p:sldId id="281" r:id="rId12"/>
    <p:sldId id="266" r:id="rId13"/>
    <p:sldId id="270" r:id="rId14"/>
    <p:sldId id="274" r:id="rId15"/>
    <p:sldId id="269" r:id="rId16"/>
    <p:sldId id="267" r:id="rId17"/>
    <p:sldId id="268" r:id="rId18"/>
    <p:sldId id="272" r:id="rId19"/>
    <p:sldId id="277" r:id="rId20"/>
    <p:sldId id="275" r:id="rId21"/>
    <p:sldId id="276" r:id="rId22"/>
    <p:sldId id="278" r:id="rId23"/>
    <p:sldId id="271" r:id="rId24"/>
    <p:sldId id="282" r:id="rId25"/>
    <p:sldId id="283"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16-Jul-23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16-Jul-23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16-Jul-23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16-Jul-23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16-Jul-23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16-Jul-23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16-Jul-23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16-Jul-23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16-Jul-23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1179512" y="1535748"/>
            <a:ext cx="8946541" cy="5004752"/>
          </a:xfrm>
        </p:spPr>
        <p:txBody>
          <a:bodyPr>
            <a:normAutofit/>
          </a:bodyPr>
          <a:lstStyle/>
          <a:p>
            <a:pPr marL="0" indent="0">
              <a:buNone/>
            </a:pPr>
            <a:r>
              <a:rPr lang="en-IN" dirty="0" smtClean="0">
                <a:solidFill>
                  <a:schemeClr val="tx1">
                    <a:lumMod val="95000"/>
                  </a:schemeClr>
                </a:solidFill>
              </a:rPr>
              <a:t>                                 </a:t>
            </a:r>
          </a:p>
          <a:p>
            <a:pPr marL="0" indent="0">
              <a:buNone/>
            </a:pPr>
            <a:r>
              <a:rPr lang="en-IN" sz="1400" dirty="0" smtClean="0">
                <a:solidFill>
                  <a:schemeClr val="tx1">
                    <a:lumMod val="95000"/>
                  </a:schemeClr>
                </a:solidFill>
              </a:rPr>
              <a:t>                                                               </a:t>
            </a:r>
            <a:r>
              <a:rPr lang="en-IN" sz="1800" dirty="0" smtClean="0">
                <a:solidFill>
                  <a:schemeClr val="tx1">
                    <a:lumMod val="95000"/>
                  </a:schemeClr>
                </a:solidFill>
                <a:latin typeface="Times New Roman" panose="02020603050405020304" pitchFamily="18" charset="0"/>
                <a:cs typeface="Times New Roman" panose="02020603050405020304" pitchFamily="18" charset="0"/>
              </a:rPr>
              <a:t>Third </a:t>
            </a:r>
            <a:r>
              <a:rPr lang="en-IN" sz="1800" dirty="0" smtClean="0">
                <a:solidFill>
                  <a:schemeClr val="tx1">
                    <a:lumMod val="95000"/>
                  </a:schemeClr>
                </a:solidFill>
                <a:latin typeface="Times New Roman" panose="02020603050405020304" pitchFamily="18" charset="0"/>
                <a:cs typeface="Times New Roman" panose="02020603050405020304" pitchFamily="18" charset="0"/>
              </a:rPr>
              <a:t>Review </a:t>
            </a:r>
            <a:r>
              <a:rPr lang="en-IN" sz="1800" dirty="0">
                <a:solidFill>
                  <a:schemeClr val="tx1">
                    <a:lumMod val="95000"/>
                  </a:schemeClr>
                </a:solidFill>
                <a:latin typeface="Times New Roman" panose="02020603050405020304" pitchFamily="18" charset="0"/>
                <a:cs typeface="Times New Roman" panose="02020603050405020304" pitchFamily="18" charset="0"/>
              </a:rPr>
              <a:t>of Mini Project”</a:t>
            </a:r>
            <a:br>
              <a:rPr lang="en-IN" sz="1800" dirty="0">
                <a:solidFill>
                  <a:schemeClr val="tx1">
                    <a:lumMod val="95000"/>
                  </a:schemeClr>
                </a:solidFill>
                <a:latin typeface="Times New Roman" panose="02020603050405020304" pitchFamily="18" charset="0"/>
                <a:cs typeface="Times New Roman" panose="02020603050405020304" pitchFamily="18" charset="0"/>
              </a:rPr>
            </a:br>
            <a:r>
              <a:rPr lang="en-IN" sz="1400" dirty="0">
                <a:solidFill>
                  <a:schemeClr val="tx1">
                    <a:lumMod val="95000"/>
                  </a:schemeClr>
                </a:solidFill>
              </a:rPr>
              <a:t>                                            </a:t>
            </a:r>
            <a:r>
              <a:rPr lang="en-IN" sz="1400" dirty="0" smtClean="0">
                <a:solidFill>
                  <a:schemeClr val="tx1">
                    <a:lumMod val="95000"/>
                  </a:schemeClr>
                </a:solidFill>
              </a:rPr>
              <a:t>           </a:t>
            </a:r>
            <a:r>
              <a:rPr lang="en-IN" sz="1400" dirty="0" smtClean="0">
                <a:solidFill>
                  <a:schemeClr val="tx1">
                    <a:lumMod val="95000"/>
                  </a:schemeClr>
                </a:solidFill>
              </a:rPr>
              <a:t>                   </a:t>
            </a:r>
            <a:r>
              <a:rPr lang="en-IN" sz="1400" dirty="0" smtClean="0">
                <a:solidFill>
                  <a:schemeClr val="tx1">
                    <a:lumMod val="95000"/>
                  </a:schemeClr>
                </a:solidFill>
              </a:rPr>
              <a:t>For </a:t>
            </a:r>
            <a:r>
              <a:rPr lang="en-IN" sz="1400" dirty="0">
                <a:solidFill>
                  <a:schemeClr val="tx1">
                    <a:lumMod val="95000"/>
                  </a:schemeClr>
                </a:solidFill>
              </a:rPr>
              <a:t>E3 2018 Batch</a:t>
            </a:r>
            <a:br>
              <a:rPr lang="en-IN" sz="1400" dirty="0">
                <a:solidFill>
                  <a:schemeClr val="tx1">
                    <a:lumMod val="95000"/>
                  </a:schemeClr>
                </a:solidFill>
              </a:rPr>
            </a:br>
            <a:r>
              <a:rPr lang="en-IN" sz="1400" dirty="0">
                <a:solidFill>
                  <a:schemeClr val="tx1"/>
                </a:solidFill>
              </a:rPr>
              <a:t/>
            </a:r>
            <a:br>
              <a:rPr lang="en-IN" sz="1400" dirty="0">
                <a:solidFill>
                  <a:schemeClr val="tx1"/>
                </a:solidFill>
              </a:rPr>
            </a:br>
            <a:r>
              <a:rPr lang="en-IN" sz="1600" dirty="0">
                <a:solidFill>
                  <a:schemeClr val="tx1"/>
                </a:solidFill>
                <a:latin typeface="Times New Roman" panose="02020603050405020304" pitchFamily="18" charset="0"/>
                <a:cs typeface="Times New Roman" panose="02020603050405020304" pitchFamily="18" charset="0"/>
              </a:rPr>
              <a:t>                                </a:t>
            </a:r>
            <a:r>
              <a:rPr lang="en-IN" sz="1600" dirty="0" smtClean="0">
                <a:solidFill>
                  <a:schemeClr val="tx1"/>
                </a:solidFill>
                <a:latin typeface="Times New Roman" panose="02020603050405020304" pitchFamily="18" charset="0"/>
                <a:cs typeface="Times New Roman" panose="02020603050405020304" pitchFamily="18" charset="0"/>
              </a:rPr>
              <a:t>              </a:t>
            </a:r>
            <a:r>
              <a:rPr lang="en-IN" sz="1600" dirty="0" smtClean="0">
                <a:solidFill>
                  <a:schemeClr val="tx1"/>
                </a:solidFill>
                <a:latin typeface="Times New Roman" panose="02020603050405020304" pitchFamily="18" charset="0"/>
                <a:cs typeface="Times New Roman" panose="02020603050405020304" pitchFamily="18" charset="0"/>
              </a:rPr>
              <a:t>              </a:t>
            </a:r>
            <a:r>
              <a:rPr lang="en-IN" sz="1600" dirty="0" smtClean="0">
                <a:solidFill>
                  <a:srgbClr val="FFFF00"/>
                </a:solidFill>
                <a:latin typeface="Times New Roman" panose="02020603050405020304" pitchFamily="18" charset="0"/>
                <a:cs typeface="Times New Roman" panose="02020603050405020304" pitchFamily="18" charset="0"/>
              </a:rPr>
              <a:t>Submitted </a:t>
            </a:r>
            <a:r>
              <a:rPr lang="en-IN" sz="1600" dirty="0">
                <a:solidFill>
                  <a:srgbClr val="FFFF00"/>
                </a:solidFill>
                <a:latin typeface="Times New Roman" panose="02020603050405020304" pitchFamily="18" charset="0"/>
                <a:cs typeface="Times New Roman" panose="02020603050405020304" pitchFamily="18" charset="0"/>
              </a:rPr>
              <a:t>as part of Mini Project</a:t>
            </a:r>
            <a:r>
              <a:rPr lang="en-IN" sz="1600" dirty="0">
                <a:solidFill>
                  <a:schemeClr val="tx1"/>
                </a:solidFill>
                <a:latin typeface="Times New Roman" panose="02020603050405020304" pitchFamily="18" charset="0"/>
                <a:cs typeface="Times New Roman" panose="02020603050405020304" pitchFamily="18" charset="0"/>
              </a:rPr>
              <a:t/>
            </a:r>
            <a:br>
              <a:rPr lang="en-IN" sz="1600" dirty="0">
                <a:solidFill>
                  <a:schemeClr val="tx1"/>
                </a:solidFill>
                <a:latin typeface="Times New Roman" panose="02020603050405020304" pitchFamily="18" charset="0"/>
                <a:cs typeface="Times New Roman" panose="02020603050405020304" pitchFamily="18" charset="0"/>
              </a:rPr>
            </a:br>
            <a:r>
              <a:rPr lang="en-IN" sz="1400" dirty="0">
                <a:solidFill>
                  <a:schemeClr val="tx1"/>
                </a:solidFill>
              </a:rPr>
              <a:t/>
            </a:r>
            <a:br>
              <a:rPr lang="en-IN" sz="1400" dirty="0">
                <a:solidFill>
                  <a:schemeClr val="tx1"/>
                </a:solidFill>
              </a:rPr>
            </a:br>
            <a:r>
              <a:rPr lang="en-IN" sz="1400" dirty="0">
                <a:solidFill>
                  <a:schemeClr val="tx1"/>
                </a:solidFill>
              </a:rPr>
              <a:t>                                     </a:t>
            </a:r>
            <a:r>
              <a:rPr lang="en-IN" sz="1400" dirty="0" smtClean="0">
                <a:solidFill>
                  <a:schemeClr val="tx1"/>
                </a:solidFill>
              </a:rPr>
              <a:t>                       </a:t>
            </a:r>
            <a:r>
              <a:rPr lang="en-IN" sz="1400" dirty="0" smtClean="0">
                <a:solidFill>
                  <a:schemeClr val="tx1"/>
                </a:solidFill>
              </a:rPr>
              <a:t>            G </a:t>
            </a:r>
            <a:r>
              <a:rPr lang="en-IN" sz="1400" dirty="0" smtClean="0">
                <a:solidFill>
                  <a:schemeClr val="tx1"/>
                </a:solidFill>
              </a:rPr>
              <a:t>Satish </a:t>
            </a:r>
            <a:r>
              <a:rPr lang="en-IN" sz="1400" dirty="0">
                <a:solidFill>
                  <a:schemeClr val="tx1"/>
                </a:solidFill>
              </a:rPr>
              <a:t>-S180116</a:t>
            </a:r>
            <a:br>
              <a:rPr lang="en-IN" sz="1400" dirty="0">
                <a:solidFill>
                  <a:schemeClr val="tx1"/>
                </a:solidFill>
              </a:rPr>
            </a:br>
            <a:r>
              <a:rPr lang="en-IN" sz="1400" dirty="0" smtClean="0">
                <a:solidFill>
                  <a:schemeClr val="tx1"/>
                </a:solidFill>
              </a:rPr>
              <a:t>  </a:t>
            </a:r>
            <a:r>
              <a:rPr lang="en-IN" sz="1400" dirty="0" smtClean="0">
                <a:solidFill>
                  <a:schemeClr val="tx1"/>
                </a:solidFill>
              </a:rPr>
              <a:t>              </a:t>
            </a:r>
            <a:r>
              <a:rPr lang="en-IN" sz="1400" dirty="0">
                <a:solidFill>
                  <a:schemeClr val="tx1"/>
                </a:solidFill>
              </a:rPr>
              <a:t/>
            </a:r>
            <a:br>
              <a:rPr lang="en-IN" sz="1400" dirty="0">
                <a:solidFill>
                  <a:schemeClr val="tx1"/>
                </a:solidFill>
              </a:rPr>
            </a:br>
            <a:r>
              <a:rPr lang="en-IN" sz="1400" dirty="0">
                <a:solidFill>
                  <a:schemeClr val="tx1"/>
                </a:solidFill>
              </a:rPr>
              <a:t>                                           </a:t>
            </a:r>
            <a:r>
              <a:rPr lang="en-IN" sz="1400" dirty="0" smtClean="0">
                <a:solidFill>
                  <a:schemeClr val="tx1"/>
                </a:solidFill>
              </a:rPr>
              <a:t>                </a:t>
            </a:r>
            <a:r>
              <a:rPr lang="en-IN" sz="1400" dirty="0" smtClean="0">
                <a:solidFill>
                  <a:schemeClr val="tx1"/>
                </a:solidFill>
              </a:rPr>
              <a:t>           </a:t>
            </a:r>
            <a:r>
              <a:rPr lang="en-IN" sz="1400" dirty="0" smtClean="0">
                <a:solidFill>
                  <a:schemeClr val="tx1"/>
                </a:solidFill>
              </a:rPr>
              <a:t>T</a:t>
            </a:r>
            <a:r>
              <a:rPr lang="en-IN" sz="1400" dirty="0">
                <a:solidFill>
                  <a:schemeClr val="tx1"/>
                </a:solidFill>
              </a:rPr>
              <a:t>. Ramesh -S180523</a:t>
            </a:r>
            <a:br>
              <a:rPr lang="en-IN" sz="1400" dirty="0">
                <a:solidFill>
                  <a:schemeClr val="tx1"/>
                </a:solidFill>
              </a:rPr>
            </a:br>
            <a:r>
              <a:rPr lang="en-IN" sz="1400" dirty="0" smtClean="0">
                <a:solidFill>
                  <a:schemeClr val="tx1"/>
                </a:solidFill>
              </a:rPr>
              <a:t>	</a:t>
            </a:r>
            <a:r>
              <a:rPr lang="en-IN" sz="1400" dirty="0">
                <a:solidFill>
                  <a:schemeClr val="tx1"/>
                </a:solidFill>
              </a:rPr>
              <a:t/>
            </a:r>
            <a:br>
              <a:rPr lang="en-IN" sz="1400" dirty="0">
                <a:solidFill>
                  <a:schemeClr val="tx1"/>
                </a:solidFill>
              </a:rPr>
            </a:br>
            <a:r>
              <a:rPr lang="en-IN" sz="1400" dirty="0">
                <a:solidFill>
                  <a:schemeClr val="tx1"/>
                </a:solidFill>
              </a:rPr>
              <a:t>                                             </a:t>
            </a:r>
            <a:r>
              <a:rPr lang="en-IN" sz="1400" dirty="0" smtClean="0">
                <a:solidFill>
                  <a:schemeClr val="tx1"/>
                </a:solidFill>
              </a:rPr>
              <a:t>               </a:t>
            </a:r>
            <a:r>
              <a:rPr lang="en-IN" sz="1400" dirty="0" smtClean="0">
                <a:solidFill>
                  <a:schemeClr val="tx1"/>
                </a:solidFill>
              </a:rPr>
              <a:t>            G</a:t>
            </a:r>
            <a:r>
              <a:rPr lang="en-IN" sz="1400" dirty="0">
                <a:solidFill>
                  <a:schemeClr val="tx1"/>
                </a:solidFill>
              </a:rPr>
              <a:t>. Srivalli -</a:t>
            </a:r>
            <a:r>
              <a:rPr lang="en-IN" sz="1400" dirty="0" smtClean="0">
                <a:solidFill>
                  <a:schemeClr val="tx1"/>
                </a:solidFill>
              </a:rPr>
              <a:t>S180427 </a:t>
            </a:r>
            <a:r>
              <a:rPr lang="en-IN" sz="1400" dirty="0">
                <a:solidFill>
                  <a:schemeClr val="tx1"/>
                </a:solidFill>
              </a:rPr>
              <a:t/>
            </a:r>
            <a:br>
              <a:rPr lang="en-IN" sz="1400" dirty="0">
                <a:solidFill>
                  <a:schemeClr val="tx1"/>
                </a:solidFill>
              </a:rPr>
            </a:br>
            <a:r>
              <a:rPr lang="en-IN" sz="1400" dirty="0">
                <a:solidFill>
                  <a:schemeClr val="tx1">
                    <a:lumMod val="95000"/>
                  </a:schemeClr>
                </a:solidFill>
              </a:rPr>
              <a:t/>
            </a:r>
            <a:br>
              <a:rPr lang="en-IN" sz="1400" dirty="0">
                <a:solidFill>
                  <a:schemeClr val="tx1">
                    <a:lumMod val="95000"/>
                  </a:schemeClr>
                </a:solidFill>
              </a:rPr>
            </a:br>
            <a:r>
              <a:rPr lang="en-IN" sz="1400" dirty="0">
                <a:solidFill>
                  <a:schemeClr val="tx1">
                    <a:lumMod val="95000"/>
                  </a:schemeClr>
                </a:solidFill>
              </a:rPr>
              <a:t>                                           </a:t>
            </a:r>
            <a:r>
              <a:rPr lang="en-IN" sz="1400" dirty="0" smtClean="0">
                <a:solidFill>
                  <a:schemeClr val="tx1">
                    <a:lumMod val="95000"/>
                  </a:schemeClr>
                </a:solidFill>
              </a:rPr>
              <a:t>               </a:t>
            </a:r>
            <a:r>
              <a:rPr lang="en-IN" sz="1400" dirty="0" smtClean="0">
                <a:solidFill>
                  <a:schemeClr val="tx1">
                    <a:lumMod val="95000"/>
                  </a:schemeClr>
                </a:solidFill>
              </a:rPr>
              <a:t>       </a:t>
            </a:r>
            <a:r>
              <a:rPr lang="en-IN" sz="1400" dirty="0" smtClean="0">
                <a:solidFill>
                  <a:schemeClr val="tx2">
                    <a:lumMod val="20000"/>
                    <a:lumOff val="80000"/>
                  </a:schemeClr>
                </a:solidFill>
              </a:rPr>
              <a:t>Under </a:t>
            </a:r>
            <a:r>
              <a:rPr lang="en-IN" sz="1400" dirty="0">
                <a:solidFill>
                  <a:schemeClr val="tx2">
                    <a:lumMod val="20000"/>
                    <a:lumOff val="80000"/>
                  </a:schemeClr>
                </a:solidFill>
              </a:rPr>
              <a:t>the Supervision </a:t>
            </a:r>
            <a:r>
              <a:rPr lang="en-IN" sz="1400" dirty="0" smtClean="0">
                <a:solidFill>
                  <a:schemeClr val="tx2">
                    <a:lumMod val="20000"/>
                    <a:lumOff val="80000"/>
                  </a:schemeClr>
                </a:solidFill>
              </a:rPr>
              <a:t>of</a:t>
            </a:r>
          </a:p>
          <a:p>
            <a:pPr marL="0" indent="0">
              <a:buNone/>
            </a:pPr>
            <a:r>
              <a:rPr lang="en-IN" sz="1400" dirty="0">
                <a:solidFill>
                  <a:schemeClr val="tx2">
                    <a:lumMod val="20000"/>
                    <a:lumOff val="80000"/>
                  </a:schemeClr>
                </a:solidFill>
              </a:rPr>
              <a:t/>
            </a:r>
            <a:br>
              <a:rPr lang="en-IN" sz="1400" dirty="0">
                <a:solidFill>
                  <a:schemeClr val="tx2">
                    <a:lumMod val="20000"/>
                    <a:lumOff val="80000"/>
                  </a:schemeClr>
                </a:solidFill>
              </a:rPr>
            </a:br>
            <a:r>
              <a:rPr lang="en-IN" sz="1800" dirty="0">
                <a:solidFill>
                  <a:schemeClr val="tx1">
                    <a:lumMod val="95000"/>
                  </a:schemeClr>
                </a:solidFill>
              </a:rPr>
              <a:t>                           </a:t>
            </a:r>
            <a:r>
              <a:rPr lang="en-IN" sz="1800" dirty="0" smtClean="0">
                <a:solidFill>
                  <a:schemeClr val="tx1">
                    <a:lumMod val="95000"/>
                  </a:schemeClr>
                </a:solidFill>
              </a:rPr>
              <a:t>   </a:t>
            </a:r>
            <a:r>
              <a:rPr lang="en-IN" sz="1800" dirty="0" smtClean="0">
                <a:solidFill>
                  <a:schemeClr val="tx1">
                    <a:lumMod val="95000"/>
                  </a:schemeClr>
                </a:solidFill>
              </a:rPr>
              <a:t>          </a:t>
            </a:r>
            <a:r>
              <a:rPr lang="en-IN" sz="1800" dirty="0" smtClean="0">
                <a:solidFill>
                  <a:schemeClr val="tx2">
                    <a:lumMod val="75000"/>
                  </a:schemeClr>
                </a:solidFill>
                <a:latin typeface="Times New Roman" panose="02020603050405020304" pitchFamily="18" charset="0"/>
                <a:cs typeface="Times New Roman" panose="02020603050405020304" pitchFamily="18" charset="0"/>
              </a:rPr>
              <a:t>Ms </a:t>
            </a:r>
            <a:r>
              <a:rPr lang="en-IN" sz="1800" dirty="0">
                <a:solidFill>
                  <a:schemeClr val="tx2">
                    <a:lumMod val="75000"/>
                  </a:schemeClr>
                </a:solidFill>
                <a:latin typeface="Times New Roman" panose="02020603050405020304" pitchFamily="18" charset="0"/>
                <a:cs typeface="Times New Roman" panose="02020603050405020304" pitchFamily="18" charset="0"/>
              </a:rPr>
              <a:t>.J.VISHNU PRIYANKA </a:t>
            </a:r>
            <a:r>
              <a:rPr lang="en-IN" sz="1800" dirty="0" smtClean="0">
                <a:solidFill>
                  <a:schemeClr val="tx2">
                    <a:lumMod val="75000"/>
                  </a:schemeClr>
                </a:solidFill>
                <a:latin typeface="Times New Roman" panose="02020603050405020304" pitchFamily="18" charset="0"/>
                <a:cs typeface="Times New Roman" panose="02020603050405020304" pitchFamily="18" charset="0"/>
              </a:rPr>
              <a:t>Asst.prof</a:t>
            </a:r>
          </a:p>
          <a:p>
            <a:pPr marL="0" indent="0">
              <a:buNone/>
            </a:pPr>
            <a:r>
              <a:rPr lang="en-IN" sz="1800" dirty="0" smtClean="0">
                <a:solidFill>
                  <a:schemeClr val="tx2">
                    <a:lumMod val="75000"/>
                  </a:schemeClr>
                </a:solidFill>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Department </a:t>
            </a:r>
            <a:r>
              <a:rPr lang="en-IN" sz="1400" dirty="0">
                <a:latin typeface="Times New Roman" panose="02020603050405020304" pitchFamily="18" charset="0"/>
                <a:cs typeface="Times New Roman" panose="02020603050405020304" pitchFamily="18" charset="0"/>
              </a:rPr>
              <a:t>of Computer Science and Engineering</a:t>
            </a:r>
          </a:p>
          <a:p>
            <a:pPr marL="0" indent="0">
              <a:buNone/>
            </a:pPr>
            <a:r>
              <a:rPr lang="en-IN" sz="1400"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Rajiv </a:t>
            </a:r>
            <a:r>
              <a:rPr lang="en-IN" sz="1400" dirty="0">
                <a:latin typeface="Times New Roman" panose="02020603050405020304" pitchFamily="18" charset="0"/>
                <a:cs typeface="Times New Roman" panose="02020603050405020304" pitchFamily="18" charset="0"/>
              </a:rPr>
              <a:t>Gandhi University of Knowledge </a:t>
            </a:r>
            <a:r>
              <a:rPr lang="en-IN" sz="1400" dirty="0" smtClean="0">
                <a:latin typeface="Times New Roman" panose="02020603050405020304" pitchFamily="18" charset="0"/>
                <a:cs typeface="Times New Roman" panose="02020603050405020304" pitchFamily="18" charset="0"/>
              </a:rPr>
              <a:t>Technologies  </a:t>
            </a:r>
            <a:r>
              <a:rPr lang="en-IN" sz="1400" dirty="0" smtClean="0">
                <a:latin typeface="Times New Roman" panose="02020603050405020304" pitchFamily="18" charset="0"/>
                <a:cs typeface="Times New Roman" panose="02020603050405020304" pitchFamily="18" charset="0"/>
              </a:rPr>
              <a:t>Srikakulam </a:t>
            </a:r>
            <a:r>
              <a:rPr lang="en-IN" sz="1400" dirty="0" smtClean="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532402</a:t>
            </a:r>
            <a:endParaRPr lang="en-IN" sz="1400" dirty="0">
              <a:latin typeface="Times New Roman" panose="02020603050405020304" pitchFamily="18" charset="0"/>
              <a:cs typeface="Times New Roman" panose="02020603050405020304" pitchFamily="18" charset="0"/>
            </a:endParaRPr>
          </a:p>
          <a:p>
            <a:endParaRPr lang="en-IN" dirty="0" smtClean="0">
              <a:solidFill>
                <a:schemeClr val="tx2">
                  <a:lumMod val="75000"/>
                </a:schemeClr>
              </a:solidFill>
            </a:endParaRPr>
          </a:p>
          <a:p>
            <a:endParaRPr lang="en-IN" dirty="0" smtClean="0">
              <a:solidFill>
                <a:schemeClr val="tx2">
                  <a:lumMod val="75000"/>
                </a:schemeClr>
              </a:solidFill>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478" y="300318"/>
            <a:ext cx="2888422" cy="1400530"/>
          </a:xfrm>
          <a:prstGeom prst="rect">
            <a:avLst/>
          </a:prstGeom>
        </p:spPr>
      </p:pic>
    </p:spTree>
    <p:extLst>
      <p:ext uri="{BB962C8B-B14F-4D97-AF65-F5344CB8AC3E}">
        <p14:creationId xmlns:p14="http://schemas.microsoft.com/office/powerpoint/2010/main" val="95861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9398" y="1120462"/>
            <a:ext cx="9226586" cy="1365159"/>
          </a:xfrm>
        </p:spPr>
        <p:txBody>
          <a:bodyPr>
            <a:noAutofit/>
          </a:bodyPr>
          <a:lstStyle/>
          <a:p>
            <a:r>
              <a:rPr lang="en-US" sz="3200" b="1" u="sng" dirty="0" smtClean="0">
                <a:solidFill>
                  <a:schemeClr val="tx1">
                    <a:lumMod val="95000"/>
                  </a:schemeClr>
                </a:solidFill>
              </a:rPr>
              <a:t>Hardware </a:t>
            </a:r>
            <a:r>
              <a:rPr lang="en-US" sz="3200" b="1" u="sng" dirty="0">
                <a:solidFill>
                  <a:schemeClr val="tx1">
                    <a:lumMod val="95000"/>
                  </a:schemeClr>
                </a:solidFill>
              </a:rPr>
              <a:t>Requirements</a:t>
            </a:r>
            <a:r>
              <a:rPr lang="en-US" sz="2000" dirty="0" smtClean="0">
                <a:solidFill>
                  <a:schemeClr val="tx1">
                    <a:lumMod val="95000"/>
                  </a:schemeClr>
                </a:solidFill>
              </a:rPr>
              <a:t>: </a:t>
            </a:r>
            <a:endParaRPr lang="en-IN" sz="3200" dirty="0">
              <a:solidFill>
                <a:schemeClr val="tx1">
                  <a:lumMod val="95000"/>
                </a:schemeClr>
              </a:solidFill>
            </a:endParaRPr>
          </a:p>
        </p:txBody>
      </p:sp>
      <p:sp>
        <p:nvSpPr>
          <p:cNvPr id="5" name="Title 1"/>
          <p:cNvSpPr>
            <a:spLocks noGrp="1"/>
          </p:cNvSpPr>
          <p:nvPr>
            <p:ph idx="1"/>
          </p:nvPr>
        </p:nvSpPr>
        <p:spPr>
          <a:xfrm>
            <a:off x="672089" y="1648496"/>
            <a:ext cx="9530903" cy="4405411"/>
          </a:xfrm>
        </p:spPr>
        <p:txBody>
          <a:bodyPr>
            <a:noAutofit/>
          </a:bodyPr>
          <a:lstStyle/>
          <a:p>
            <a:pPr marL="0" indent="0">
              <a:buNone/>
            </a:pPr>
            <a:r>
              <a:rPr lang="en-IN" sz="3200" dirty="0" smtClean="0"/>
              <a:t>  .</a:t>
            </a:r>
            <a:r>
              <a:rPr lang="en-US" dirty="0" smtClean="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Intel Core i3 or </a:t>
            </a:r>
            <a:r>
              <a:rPr lang="en-US" dirty="0" smtClean="0">
                <a:latin typeface="Times New Roman" panose="02020603050405020304" pitchFamily="18" charset="0"/>
                <a:cs typeface="Times New Roman" panose="02020603050405020304" pitchFamily="18" charset="0"/>
              </a:rPr>
              <a:t>higher</a:t>
            </a:r>
            <a:endParaRPr lang="en-I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Memory (RAM): 4 GB or higher</a:t>
            </a:r>
            <a:endParaRPr lang="en-IN" dirty="0">
              <a:latin typeface="Times New Roman" panose="02020603050405020304" pitchFamily="18" charset="0"/>
              <a:cs typeface="Times New Roman" panose="02020603050405020304" pitchFamily="18" charset="0"/>
            </a:endParaRPr>
          </a:p>
          <a:p>
            <a:pPr marL="0" lvl="0" indent="0">
              <a:buSzPct val="100000"/>
              <a:buNone/>
            </a:pPr>
            <a:r>
              <a:rPr lang="en-US" dirty="0" smtClean="0">
                <a:latin typeface="Times New Roman" panose="02020603050405020304" pitchFamily="18" charset="0"/>
                <a:cs typeface="Times New Roman" panose="02020603050405020304" pitchFamily="18" charset="0"/>
              </a:rPr>
              <a:t>   . Storage</a:t>
            </a:r>
            <a:r>
              <a:rPr lang="en-US" dirty="0">
                <a:latin typeface="Times New Roman" panose="02020603050405020304" pitchFamily="18" charset="0"/>
                <a:cs typeface="Times New Roman" panose="02020603050405020304" pitchFamily="18" charset="0"/>
              </a:rPr>
              <a:t>: 100 GB or </a:t>
            </a:r>
            <a:r>
              <a:rPr lang="en-US" dirty="0" smtClean="0">
                <a:latin typeface="Times New Roman" panose="02020603050405020304" pitchFamily="18" charset="0"/>
                <a:cs typeface="Times New Roman" panose="02020603050405020304" pitchFamily="18" charset="0"/>
              </a:rPr>
              <a:t>higher</a:t>
            </a:r>
            <a:endParaRPr lang="en-IN" dirty="0">
              <a:latin typeface="Times New Roman" panose="02020603050405020304" pitchFamily="18" charset="0"/>
              <a:cs typeface="Times New Roman" panose="02020603050405020304" pitchFamily="18" charset="0"/>
            </a:endParaRPr>
          </a:p>
          <a:p>
            <a:pPr marL="0" lvl="0" indent="0">
              <a:buSzPct val="100000"/>
              <a:buNone/>
            </a:pPr>
            <a:r>
              <a:rPr lang="en-US" dirty="0" smtClean="0">
                <a:latin typeface="Times New Roman" panose="02020603050405020304" pitchFamily="18" charset="0"/>
                <a:cs typeface="Times New Roman" panose="02020603050405020304" pitchFamily="18" charset="0"/>
              </a:rPr>
              <a:t>    .Display</a:t>
            </a:r>
            <a:r>
              <a:rPr lang="en-US" dirty="0">
                <a:latin typeface="Times New Roman" panose="02020603050405020304" pitchFamily="18" charset="0"/>
                <a:cs typeface="Times New Roman" panose="02020603050405020304" pitchFamily="18" charset="0"/>
              </a:rPr>
              <a:t>: 14-inch or higher with a minimum resolution of </a:t>
            </a:r>
            <a:r>
              <a:rPr lang="en-US" dirty="0" smtClean="0">
                <a:latin typeface="Times New Roman" panose="02020603050405020304" pitchFamily="18" charset="0"/>
                <a:cs typeface="Times New Roman" panose="02020603050405020304" pitchFamily="18" charset="0"/>
              </a:rPr>
              <a:t>1024x768</a:t>
            </a:r>
            <a:endParaRPr lang="en-IN" dirty="0">
              <a:latin typeface="Times New Roman" panose="02020603050405020304" pitchFamily="18" charset="0"/>
              <a:cs typeface="Times New Roman" panose="02020603050405020304" pitchFamily="18" charset="0"/>
            </a:endParaRPr>
          </a:p>
          <a:p>
            <a:pPr marL="0" lvl="0" indent="0">
              <a:buSzPct val="100000"/>
              <a:buNone/>
            </a:pPr>
            <a:r>
              <a:rPr lang="en-US" dirty="0" smtClean="0">
                <a:latin typeface="Times New Roman" panose="02020603050405020304" pitchFamily="18" charset="0"/>
                <a:cs typeface="Times New Roman" panose="02020603050405020304" pitchFamily="18" charset="0"/>
              </a:rPr>
              <a:t>   . Internet </a:t>
            </a:r>
            <a:r>
              <a:rPr lang="en-US" dirty="0">
                <a:latin typeface="Times New Roman" panose="02020603050405020304" pitchFamily="18" charset="0"/>
                <a:cs typeface="Times New Roman" panose="02020603050405020304" pitchFamily="18" charset="0"/>
              </a:rPr>
              <a:t>connection: High-speed broadband with a minimum speed of 2 Mbps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IN" sz="3200" u="sng" dirty="0" smtClean="0"/>
              <a:t>  </a:t>
            </a:r>
            <a:endParaRPr lang="en-IN" sz="3200" u="sng" dirty="0"/>
          </a:p>
        </p:txBody>
      </p:sp>
    </p:spTree>
    <p:extLst>
      <p:ext uri="{BB962C8B-B14F-4D97-AF65-F5344CB8AC3E}">
        <p14:creationId xmlns:p14="http://schemas.microsoft.com/office/powerpoint/2010/main" val="364749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244" y="478475"/>
            <a:ext cx="9110676" cy="1337445"/>
          </a:xfrm>
        </p:spPr>
        <p:txBody>
          <a:bodyPr/>
          <a:lstStyle/>
          <a:p>
            <a:r>
              <a:rPr lang="en-IN" sz="4000" u="sng" dirty="0" smtClean="0">
                <a:solidFill>
                  <a:srgbClr val="FFFF00"/>
                </a:solidFill>
                <a:latin typeface="Times New Roman" panose="02020603050405020304" pitchFamily="18" charset="0"/>
                <a:cs typeface="Times New Roman" panose="02020603050405020304" pitchFamily="18" charset="0"/>
              </a:rPr>
              <a:t>7.Future Scope:</a:t>
            </a:r>
            <a:endParaRPr lang="en-IN" sz="4000"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scope of the Parent-Teacher Portal project includes developing a web-based platform with features such as student feedback, college premises tracking, and leave request systems. The project encompasses, integrating with existing school systems, ensuring data security, providing training and support, and maintaining the portal's functionality. The primary objective is to enhance communication, streamline administrative processes, and improve the overall efficiency and effectiveness of parental involvement in their child's education</a:t>
            </a:r>
          </a:p>
        </p:txBody>
      </p:sp>
    </p:spTree>
    <p:extLst>
      <p:ext uri="{BB962C8B-B14F-4D97-AF65-F5344CB8AC3E}">
        <p14:creationId xmlns:p14="http://schemas.microsoft.com/office/powerpoint/2010/main" val="358383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544" y="414081"/>
            <a:ext cx="8947522" cy="1400530"/>
          </a:xfrm>
        </p:spPr>
        <p:txBody>
          <a:bodyPr/>
          <a:lstStyle/>
          <a:p>
            <a:r>
              <a:rPr lang="en-IN" sz="4000" u="sng" dirty="0" smtClean="0">
                <a:solidFill>
                  <a:srgbClr val="FFFF00"/>
                </a:solidFill>
                <a:latin typeface="Times New Roman" panose="02020603050405020304" pitchFamily="18" charset="0"/>
                <a:cs typeface="Times New Roman" panose="02020603050405020304" pitchFamily="18" charset="0"/>
              </a:rPr>
              <a:t>Frontend modules:</a:t>
            </a:r>
            <a:endParaRPr lang="en-IN" sz="4000"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558345"/>
            <a:ext cx="8946541" cy="3953814"/>
          </a:xfrm>
        </p:spPr>
        <p:txBody>
          <a:bodyPr/>
          <a:lstStyle/>
          <a:p>
            <a:pPr marL="0" indent="0">
              <a:buNone/>
            </a:pPr>
            <a:endParaRPr lang="en-IN" dirty="0" smtClean="0"/>
          </a:p>
          <a:p>
            <a:r>
              <a:rPr lang="en-IN" dirty="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.Student college Tracker</a:t>
            </a:r>
          </a:p>
          <a:p>
            <a:r>
              <a:rPr lang="en-IN" dirty="0" smtClean="0">
                <a:latin typeface="Times New Roman" panose="02020603050405020304" pitchFamily="18" charset="0"/>
                <a:cs typeface="Times New Roman" panose="02020603050405020304" pitchFamily="18" charset="0"/>
              </a:rPr>
              <a:t>2.Student leave request</a:t>
            </a:r>
          </a:p>
          <a:p>
            <a:r>
              <a:rPr lang="en-IN" dirty="0">
                <a:latin typeface="Times New Roman" panose="02020603050405020304" pitchFamily="18" charset="0"/>
                <a:cs typeface="Times New Roman" panose="02020603050405020304" pitchFamily="18" charset="0"/>
              </a:rPr>
              <a:t>3</a:t>
            </a:r>
            <a:r>
              <a:rPr lang="en-IN" dirty="0" smtClean="0">
                <a:latin typeface="Times New Roman" panose="02020603050405020304" pitchFamily="18" charset="0"/>
                <a:cs typeface="Times New Roman" panose="02020603050405020304" pitchFamily="18" charset="0"/>
              </a:rPr>
              <a:t>.Student feedback</a:t>
            </a:r>
          </a:p>
        </p:txBody>
      </p:sp>
    </p:spTree>
    <p:extLst>
      <p:ext uri="{BB962C8B-B14F-4D97-AF65-F5344CB8AC3E}">
        <p14:creationId xmlns:p14="http://schemas.microsoft.com/office/powerpoint/2010/main" val="1515439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solidFill>
                  <a:srgbClr val="FFFF00"/>
                </a:solidFill>
                <a:latin typeface="Times New Roman" panose="02020603050405020304" pitchFamily="18" charset="0"/>
                <a:cs typeface="Times New Roman" panose="02020603050405020304" pitchFamily="18" charset="0"/>
              </a:rPr>
              <a:t>Main interface:</a:t>
            </a:r>
            <a:endParaRPr lang="en-IN" sz="2800" dirty="0">
              <a:solidFill>
                <a:srgbClr val="FFFF0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506" t="8791" b="5316"/>
          <a:stretch/>
        </p:blipFill>
        <p:spPr>
          <a:xfrm>
            <a:off x="1131241" y="1571224"/>
            <a:ext cx="8434093" cy="4404573"/>
          </a:xfrm>
        </p:spPr>
      </p:pic>
    </p:spTree>
    <p:extLst>
      <p:ext uri="{BB962C8B-B14F-4D97-AF65-F5344CB8AC3E}">
        <p14:creationId xmlns:p14="http://schemas.microsoft.com/office/powerpoint/2010/main" val="132308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solidFill>
                  <a:srgbClr val="FFFF00"/>
                </a:solidFill>
                <a:latin typeface="Times New Roman" panose="02020603050405020304" pitchFamily="18" charset="0"/>
                <a:cs typeface="Times New Roman" panose="02020603050405020304" pitchFamily="18" charset="0"/>
              </a:rPr>
              <a:t>About:</a:t>
            </a:r>
            <a:endParaRPr lang="en-IN" sz="3600" u="sng" dirty="0">
              <a:solidFill>
                <a:srgbClr val="FFFF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571" y="2052638"/>
            <a:ext cx="8246634" cy="4195762"/>
          </a:xfrm>
        </p:spPr>
      </p:pic>
    </p:spTree>
    <p:extLst>
      <p:ext uri="{BB962C8B-B14F-4D97-AF65-F5344CB8AC3E}">
        <p14:creationId xmlns:p14="http://schemas.microsoft.com/office/powerpoint/2010/main" val="301318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a:latin typeface="Times New Roman" panose="02020603050405020304" pitchFamily="18" charset="0"/>
                <a:cs typeface="Times New Roman" panose="02020603050405020304" pitchFamily="18" charset="0"/>
              </a:rPr>
              <a:t>1</a:t>
            </a:r>
            <a:r>
              <a:rPr lang="en-IN" sz="3200" u="sng" dirty="0" smtClean="0">
                <a:latin typeface="Times New Roman" panose="02020603050405020304" pitchFamily="18" charset="0"/>
                <a:cs typeface="Times New Roman" panose="02020603050405020304" pitchFamily="18" charset="0"/>
              </a:rPr>
              <a:t>.Student college Tracker:</a:t>
            </a:r>
            <a:endParaRPr lang="en-IN" sz="3200"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730" t="9302" r="790" b="4135"/>
          <a:stretch/>
        </p:blipFill>
        <p:spPr>
          <a:xfrm>
            <a:off x="2086377" y="2382592"/>
            <a:ext cx="7221898" cy="4314422"/>
          </a:xfrm>
        </p:spPr>
      </p:pic>
    </p:spTree>
    <p:extLst>
      <p:ext uri="{BB962C8B-B14F-4D97-AF65-F5344CB8AC3E}">
        <p14:creationId xmlns:p14="http://schemas.microsoft.com/office/powerpoint/2010/main" val="21687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69" y="426960"/>
            <a:ext cx="9404723" cy="1400530"/>
          </a:xfrm>
        </p:spPr>
        <p:txBody>
          <a:bodyPr/>
          <a:lstStyle/>
          <a:p>
            <a:r>
              <a:rPr lang="en-IN" sz="3200" u="sng" dirty="0">
                <a:solidFill>
                  <a:srgbClr val="FFFF00"/>
                </a:solidFill>
                <a:latin typeface="Times New Roman" panose="02020603050405020304" pitchFamily="18" charset="0"/>
                <a:cs typeface="Times New Roman" panose="02020603050405020304" pitchFamily="18" charset="0"/>
              </a:rPr>
              <a:t>2</a:t>
            </a:r>
            <a:r>
              <a:rPr lang="en-IN" sz="3200" u="sng" dirty="0" smtClean="0">
                <a:solidFill>
                  <a:srgbClr val="FFFF00"/>
                </a:solidFill>
                <a:latin typeface="Times New Roman" panose="02020603050405020304" pitchFamily="18" charset="0"/>
                <a:cs typeface="Times New Roman" panose="02020603050405020304" pitchFamily="18" charset="0"/>
              </a:rPr>
              <a:t>.Student leave request:</a:t>
            </a:r>
            <a:endParaRPr lang="en-IN" sz="3200" u="sng" dirty="0">
              <a:solidFill>
                <a:srgbClr val="FFFF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310539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a:solidFill>
                  <a:srgbClr val="FFFF00"/>
                </a:solidFill>
                <a:latin typeface="Times New Roman" panose="02020603050405020304" pitchFamily="18" charset="0"/>
                <a:cs typeface="Times New Roman" panose="02020603050405020304" pitchFamily="18" charset="0"/>
              </a:rPr>
              <a:t>3</a:t>
            </a:r>
            <a:r>
              <a:rPr lang="en-IN" sz="3200" u="sng" dirty="0" smtClean="0">
                <a:solidFill>
                  <a:srgbClr val="FFFF00"/>
                </a:solidFill>
                <a:latin typeface="Times New Roman" panose="02020603050405020304" pitchFamily="18" charset="0"/>
                <a:cs typeface="Times New Roman" panose="02020603050405020304" pitchFamily="18" charset="0"/>
              </a:rPr>
              <a:t>.Student Feedback:</a:t>
            </a:r>
            <a:endParaRPr lang="en-IN" sz="3200" u="sng" dirty="0">
              <a:solidFill>
                <a:srgbClr val="FFFF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274736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564" y="837127"/>
            <a:ext cx="9404723" cy="1622738"/>
          </a:xfrm>
        </p:spPr>
        <p:txBody>
          <a:bodyPr/>
          <a:lstStyle/>
          <a:p>
            <a:r>
              <a:rPr lang="en-IN" sz="4000" dirty="0" smtClean="0">
                <a:solidFill>
                  <a:srgbClr val="FFFF00"/>
                </a:solidFill>
                <a:latin typeface="Times New Roman" panose="02020603050405020304" pitchFamily="18" charset="0"/>
                <a:cs typeface="Times New Roman" panose="02020603050405020304" pitchFamily="18" charset="0"/>
              </a:rPr>
              <a:t>Backend Databases:</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2871989"/>
            <a:ext cx="9403742" cy="3376410"/>
          </a:xfrm>
        </p:spPr>
        <p:txBody>
          <a:bodyPr/>
          <a:lstStyle/>
          <a:p>
            <a:r>
              <a:rPr lang="en-IN" dirty="0" smtClean="0">
                <a:latin typeface="Times New Roman" panose="02020603050405020304" pitchFamily="18" charset="0"/>
                <a:cs typeface="Times New Roman" panose="02020603050405020304" pitchFamily="18" charset="0"/>
              </a:rPr>
              <a:t>1.Leave table</a:t>
            </a:r>
          </a:p>
          <a:p>
            <a:r>
              <a:rPr lang="en-IN" dirty="0" smtClean="0">
                <a:latin typeface="Times New Roman" panose="02020603050405020304" pitchFamily="18" charset="0"/>
                <a:cs typeface="Times New Roman" panose="02020603050405020304" pitchFamily="18" charset="0"/>
              </a:rPr>
              <a:t>2.students(feedback database)</a:t>
            </a:r>
          </a:p>
          <a:p>
            <a:r>
              <a:rPr lang="en-IN" dirty="0" smtClean="0">
                <a:latin typeface="Times New Roman" panose="02020603050405020304" pitchFamily="18" charset="0"/>
                <a:cs typeface="Times New Roman" panose="02020603050405020304" pitchFamily="18" charset="0"/>
              </a:rPr>
              <a:t>3.student_attendance</a:t>
            </a:r>
          </a:p>
          <a:p>
            <a:r>
              <a:rPr lang="en-IN" dirty="0" smtClean="0">
                <a:latin typeface="Times New Roman" panose="02020603050405020304" pitchFamily="18" charset="0"/>
                <a:cs typeface="Times New Roman" panose="02020603050405020304" pitchFamily="18" charset="0"/>
              </a:rPr>
              <a:t>4.teacher_registration</a:t>
            </a:r>
          </a:p>
        </p:txBody>
      </p:sp>
    </p:spTree>
    <p:extLst>
      <p:ext uri="{BB962C8B-B14F-4D97-AF65-F5344CB8AC3E}">
        <p14:creationId xmlns:p14="http://schemas.microsoft.com/office/powerpoint/2010/main" val="639166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solidFill>
                  <a:srgbClr val="FFFF00"/>
                </a:solidFill>
                <a:latin typeface="Times New Roman" panose="02020603050405020304" pitchFamily="18" charset="0"/>
                <a:cs typeface="Times New Roman" panose="02020603050405020304" pitchFamily="18" charset="0"/>
              </a:rPr>
              <a:t>Leave Table:</a:t>
            </a:r>
            <a:endParaRPr lang="en-IN" sz="3200" u="sng" dirty="0">
              <a:solidFill>
                <a:srgbClr val="FFFF0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671" y="2052638"/>
            <a:ext cx="8270434" cy="4195762"/>
          </a:xfrm>
        </p:spPr>
      </p:pic>
    </p:spTree>
    <p:extLst>
      <p:ext uri="{BB962C8B-B14F-4D97-AF65-F5344CB8AC3E}">
        <p14:creationId xmlns:p14="http://schemas.microsoft.com/office/powerpoint/2010/main" val="272672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1234" y="837127"/>
            <a:ext cx="4893971" cy="669702"/>
          </a:xfrm>
        </p:spPr>
        <p:txBody>
          <a:bodyPr/>
          <a:lstStyle/>
          <a:p>
            <a:r>
              <a:rPr lang="en-IN" sz="2000" dirty="0" smtClean="0">
                <a:solidFill>
                  <a:srgbClr val="FFFF00"/>
                </a:solidFill>
              </a:rPr>
              <a:t>                   </a:t>
            </a:r>
            <a:r>
              <a:rPr lang="en-IN" sz="2800" dirty="0" smtClean="0">
                <a:solidFill>
                  <a:schemeClr val="tx1">
                    <a:lumMod val="95000"/>
                  </a:schemeClr>
                </a:solidFill>
              </a:rPr>
              <a:t>Project Title</a:t>
            </a:r>
            <a:endParaRPr lang="en-IN" sz="2800" dirty="0">
              <a:solidFill>
                <a:schemeClr val="tx1">
                  <a:lumMod val="95000"/>
                </a:schemeClr>
              </a:solidFill>
            </a:endParaRPr>
          </a:p>
        </p:txBody>
      </p:sp>
      <p:sp>
        <p:nvSpPr>
          <p:cNvPr id="3" name="Subtitle 2"/>
          <p:cNvSpPr>
            <a:spLocks noGrp="1"/>
          </p:cNvSpPr>
          <p:nvPr>
            <p:ph type="subTitle" idx="1"/>
          </p:nvPr>
        </p:nvSpPr>
        <p:spPr>
          <a:xfrm>
            <a:off x="1128451" y="837127"/>
            <a:ext cx="9234750" cy="1667534"/>
          </a:xfrm>
        </p:spPr>
        <p:txBody>
          <a:bodyPr>
            <a:normAutofit fontScale="85000" lnSpcReduction="20000"/>
          </a:bodyPr>
          <a:lstStyle/>
          <a:p>
            <a:r>
              <a:rPr lang="en-IN" dirty="0" smtClean="0"/>
              <a:t>                                                                                                                </a:t>
            </a:r>
          </a:p>
          <a:p>
            <a:pPr algn="just"/>
            <a:r>
              <a:rPr lang="en-IN" dirty="0"/>
              <a:t> </a:t>
            </a:r>
            <a:r>
              <a:rPr lang="en-IN" dirty="0" smtClean="0"/>
              <a:t>                                                       </a:t>
            </a:r>
            <a:r>
              <a:rPr lang="en-IN" dirty="0" smtClean="0"/>
              <a:t>                                                         </a:t>
            </a:r>
            <a:endParaRPr lang="en-IN" dirty="0" smtClean="0"/>
          </a:p>
          <a:p>
            <a:pPr algn="just"/>
            <a:r>
              <a:rPr lang="en-IN" sz="2900" dirty="0"/>
              <a:t> </a:t>
            </a:r>
            <a:r>
              <a:rPr lang="en-IN" sz="2900" dirty="0" smtClean="0"/>
              <a:t>                                                                                                               </a:t>
            </a:r>
            <a:endParaRPr lang="en-IN" sz="2900" dirty="0" smtClean="0"/>
          </a:p>
          <a:p>
            <a:pPr algn="ctr"/>
            <a:r>
              <a:rPr lang="en-IN" sz="3000" dirty="0" smtClean="0"/>
              <a:t> </a:t>
            </a:r>
            <a:r>
              <a:rPr lang="en-IN" sz="4300" dirty="0" smtClean="0">
                <a:solidFill>
                  <a:srgbClr val="FFFF00"/>
                </a:solidFill>
                <a:latin typeface="Times New Roman" panose="02020603050405020304" pitchFamily="18" charset="0"/>
                <a:cs typeface="Times New Roman" panose="02020603050405020304" pitchFamily="18" charset="0"/>
              </a:rPr>
              <a:t>PARENT TEACHER PORTAL  </a:t>
            </a:r>
            <a:r>
              <a:rPr lang="en-IN" sz="4300" dirty="0" smtClean="0">
                <a:latin typeface="Times New Roman" panose="02020603050405020304" pitchFamily="18" charset="0"/>
                <a:cs typeface="Times New Roman" panose="02020603050405020304" pitchFamily="18" charset="0"/>
              </a:rPr>
              <a:t>                                                                   </a:t>
            </a:r>
            <a:endParaRPr lang="en-IN" sz="43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700" y="2686812"/>
            <a:ext cx="6096000" cy="3459988"/>
          </a:xfrm>
          <a:prstGeom prst="rect">
            <a:avLst/>
          </a:prstGeom>
        </p:spPr>
      </p:pic>
    </p:spTree>
    <p:extLst>
      <p:ext uri="{BB962C8B-B14F-4D97-AF65-F5344CB8AC3E}">
        <p14:creationId xmlns:p14="http://schemas.microsoft.com/office/powerpoint/2010/main" val="3709857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803042"/>
          </a:xfrm>
        </p:spPr>
        <p:txBody>
          <a:bodyPr/>
          <a:lstStyle/>
          <a:p>
            <a:r>
              <a:rPr lang="en-IN" dirty="0">
                <a:solidFill>
                  <a:srgbClr val="FFFF00"/>
                </a:solidFill>
              </a:rPr>
              <a:t/>
            </a:r>
            <a:br>
              <a:rPr lang="en-IN" dirty="0">
                <a:solidFill>
                  <a:srgbClr val="FFFF00"/>
                </a:solidFill>
              </a:rPr>
            </a:br>
            <a:r>
              <a:rPr lang="en-IN" sz="3600" u="sng" dirty="0">
                <a:solidFill>
                  <a:srgbClr val="FFFF00"/>
                </a:solidFill>
              </a:rPr>
              <a:t>S</a:t>
            </a:r>
            <a:r>
              <a:rPr lang="en-IN" sz="3600" u="sng" dirty="0" smtClean="0">
                <a:solidFill>
                  <a:srgbClr val="FFFF00"/>
                </a:solidFill>
              </a:rPr>
              <a:t>tudent Feedback </a:t>
            </a:r>
            <a:r>
              <a:rPr lang="en-IN" sz="3600" dirty="0" smtClean="0">
                <a:solidFill>
                  <a:srgbClr val="FFFF00"/>
                </a:solidFill>
              </a:rPr>
              <a:t>:</a:t>
            </a:r>
            <a:endParaRPr lang="en-IN" sz="3600" dirty="0">
              <a:solidFill>
                <a:srgbClr val="FFFF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1" y="2052638"/>
            <a:ext cx="8465894" cy="4195762"/>
          </a:xfrm>
        </p:spPr>
      </p:pic>
    </p:spTree>
    <p:extLst>
      <p:ext uri="{BB962C8B-B14F-4D97-AF65-F5344CB8AC3E}">
        <p14:creationId xmlns:p14="http://schemas.microsoft.com/office/powerpoint/2010/main" val="368277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solidFill>
                  <a:srgbClr val="FFFF00"/>
                </a:solidFill>
                <a:latin typeface="Times New Roman" panose="02020603050405020304" pitchFamily="18" charset="0"/>
                <a:cs typeface="Times New Roman" panose="02020603050405020304" pitchFamily="18" charset="0"/>
              </a:rPr>
              <a:t>Student Attendance:</a:t>
            </a:r>
            <a:endParaRPr lang="en-IN" sz="3200" u="sng" dirty="0">
              <a:solidFill>
                <a:srgbClr val="FFFF0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782" y="2052638"/>
            <a:ext cx="7992211" cy="4195762"/>
          </a:xfrm>
        </p:spPr>
      </p:pic>
    </p:spTree>
    <p:extLst>
      <p:ext uri="{BB962C8B-B14F-4D97-AF65-F5344CB8AC3E}">
        <p14:creationId xmlns:p14="http://schemas.microsoft.com/office/powerpoint/2010/main" val="22887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solidFill>
                  <a:srgbClr val="FFFF00"/>
                </a:solidFill>
                <a:latin typeface="Times New Roman" panose="02020603050405020304" pitchFamily="18" charset="0"/>
                <a:cs typeface="Times New Roman" panose="02020603050405020304" pitchFamily="18" charset="0"/>
              </a:rPr>
              <a:t>Teacher Registration:</a:t>
            </a:r>
            <a:endParaRPr lang="en-IN" sz="3200" u="sng" dirty="0">
              <a:solidFill>
                <a:srgbClr val="FFFF0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66" y="2052638"/>
            <a:ext cx="8199443" cy="4195762"/>
          </a:xfrm>
        </p:spPr>
      </p:pic>
    </p:spTree>
    <p:extLst>
      <p:ext uri="{BB962C8B-B14F-4D97-AF65-F5344CB8AC3E}">
        <p14:creationId xmlns:p14="http://schemas.microsoft.com/office/powerpoint/2010/main" val="272346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IN" sz="3200" u="sng" dirty="0" smtClean="0">
                <a:solidFill>
                  <a:srgbClr val="FFFF00"/>
                </a:solidFill>
                <a:latin typeface="Times New Roman" panose="02020603050405020304" pitchFamily="18" charset="0"/>
                <a:cs typeface="Times New Roman" panose="02020603050405020304" pitchFamily="18" charset="0"/>
              </a:rPr>
              <a:t>5.Assistance  :</a:t>
            </a:r>
            <a:endParaRPr lang="en-IN" sz="3200" u="sng" dirty="0">
              <a:solidFill>
                <a:srgbClr val="FFFF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58" t="9260" b="4788"/>
          <a:stretch/>
        </p:blipFill>
        <p:spPr>
          <a:xfrm>
            <a:off x="532408" y="1326524"/>
            <a:ext cx="9487296" cy="4662152"/>
          </a:xfrm>
        </p:spPr>
      </p:pic>
    </p:spTree>
    <p:extLst>
      <p:ext uri="{BB962C8B-B14F-4D97-AF65-F5344CB8AC3E}">
        <p14:creationId xmlns:p14="http://schemas.microsoft.com/office/powerpoint/2010/main" val="1561554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u="sng" dirty="0" smtClean="0">
                <a:solidFill>
                  <a:srgbClr val="FFFF00"/>
                </a:solidFill>
                <a:latin typeface="Times New Roman" panose="02020603050405020304" pitchFamily="18" charset="0"/>
                <a:cs typeface="Times New Roman" panose="02020603050405020304" pitchFamily="18" charset="0"/>
              </a:rPr>
              <a:t>8.Reference:</a:t>
            </a:r>
            <a:endParaRPr lang="en-IN" sz="4000"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2052918"/>
            <a:ext cx="9403742" cy="4195481"/>
          </a:xfrm>
        </p:spPr>
        <p:txBody>
          <a:bodyPr/>
          <a:lstStyle/>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https://</a:t>
            </a:r>
            <a:r>
              <a:rPr lang="en-IN" dirty="0" smtClean="0">
                <a:latin typeface="Times New Roman" panose="02020603050405020304" pitchFamily="18" charset="0"/>
                <a:cs typeface="Times New Roman" panose="02020603050405020304" pitchFamily="18" charset="0"/>
              </a:rPr>
              <a:t>ieeexplore.ieee.org/document/9974731 </a:t>
            </a:r>
          </a:p>
          <a:p>
            <a:r>
              <a:rPr lang="en-IN" dirty="0" smtClean="0">
                <a:latin typeface="Times New Roman" panose="02020603050405020304" pitchFamily="18" charset="0"/>
                <a:cs typeface="Times New Roman" panose="02020603050405020304" pitchFamily="18" charset="0"/>
              </a:rPr>
              <a:t>https</a:t>
            </a:r>
            <a:r>
              <a:rPr lang="en-IN" dirty="0">
                <a:latin typeface="Times New Roman" panose="02020603050405020304" pitchFamily="18" charset="0"/>
                <a:cs typeface="Times New Roman" panose="02020603050405020304" pitchFamily="18" charset="0"/>
              </a:rPr>
              <a:t>://www.powerschool.com/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https://www.rgukt.ac.in/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www.google.com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https</a:t>
            </a:r>
            <a:r>
              <a:rPr lang="en-IN" dirty="0">
                <a:latin typeface="Times New Roman" panose="02020603050405020304" pitchFamily="18" charset="0"/>
                <a:cs typeface="Times New Roman" panose="02020603050405020304" pitchFamily="18" charset="0"/>
              </a:rPr>
              <a:t>://www.edsys.in/parents/portal</a:t>
            </a:r>
            <a:r>
              <a:rPr lang="en-IN" dirty="0"/>
              <a:t>/ . </a:t>
            </a:r>
          </a:p>
        </p:txBody>
      </p:sp>
    </p:spTree>
    <p:extLst>
      <p:ext uri="{BB962C8B-B14F-4D97-AF65-F5344CB8AC3E}">
        <p14:creationId xmlns:p14="http://schemas.microsoft.com/office/powerpoint/2010/main" val="638407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Times New Roman" panose="02020603050405020304" pitchFamily="18" charset="0"/>
                <a:cs typeface="Times New Roman" panose="02020603050405020304" pitchFamily="18" charset="0"/>
              </a:rPr>
              <a:t>  </a:t>
            </a:r>
            <a:r>
              <a:rPr lang="en-IN" sz="4000" u="sng" dirty="0" smtClean="0">
                <a:solidFill>
                  <a:srgbClr val="FFFF00"/>
                </a:solidFill>
                <a:latin typeface="Times New Roman" panose="02020603050405020304" pitchFamily="18" charset="0"/>
                <a:cs typeface="Times New Roman" panose="02020603050405020304" pitchFamily="18" charset="0"/>
              </a:rPr>
              <a:t>9.Conclusion:</a:t>
            </a:r>
            <a:endParaRPr lang="en-IN" sz="4000"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9854" y="2052918"/>
            <a:ext cx="9289999" cy="4195481"/>
          </a:xfrm>
        </p:spPr>
        <p:txBody>
          <a:bodyPr/>
          <a:lstStyle/>
          <a:p>
            <a:r>
              <a:rPr lang="en-US" dirty="0"/>
              <a:t>The "Parent-Teacher Portal" project is an effective solution for enhancing communication and collaboration between parents and teachers. It includes features like student feedback submission, college premises tracking, and leave request management. By promoting direct interaction and transparency, the portal improves parental involvement and streamlines administrative processes. Through rigorous testing and continuous improvements, the project offers a reliable and user-friendly platform. Overall, the Parent-Teacher Portal project has the potential to improve educational outcomes and contribute to student success.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16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325" y="1914464"/>
            <a:ext cx="9404723" cy="3687477"/>
          </a:xfrm>
        </p:spPr>
        <p:txBody>
          <a:bodyPr/>
          <a:lstStyle/>
          <a:p>
            <a:r>
              <a:rPr lang="en-IN" dirty="0" smtClean="0"/>
              <a:t>   </a:t>
            </a:r>
            <a:br>
              <a:rPr lang="en-IN" dirty="0" smtClean="0"/>
            </a:br>
            <a:r>
              <a:rPr lang="en-IN" dirty="0"/>
              <a:t/>
            </a:r>
            <a:br>
              <a:rPr lang="en-IN" dirty="0"/>
            </a:br>
            <a:r>
              <a:rPr lang="en-IN" sz="5400" dirty="0" smtClean="0"/>
              <a:t>               </a:t>
            </a:r>
            <a:r>
              <a:rPr lang="en-IN" sz="5400" dirty="0" smtClean="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2537138"/>
            <a:ext cx="9403742" cy="1661376"/>
          </a:xfrm>
        </p:spPr>
        <p:txBody>
          <a:bodyPr>
            <a:normAutofit/>
          </a:bodyPr>
          <a:lstStyle/>
          <a:p>
            <a:pPr marL="0" indent="0">
              <a:buNone/>
            </a:pPr>
            <a:r>
              <a:rPr lang="en-IN" sz="7200" dirty="0" smtClean="0"/>
              <a:t>  </a:t>
            </a:r>
            <a:endParaRPr lang="en-IN" sz="7200" dirty="0"/>
          </a:p>
        </p:txBody>
      </p:sp>
    </p:spTree>
    <p:extLst>
      <p:ext uri="{BB962C8B-B14F-4D97-AF65-F5344CB8AC3E}">
        <p14:creationId xmlns:p14="http://schemas.microsoft.com/office/powerpoint/2010/main" val="267037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rgbClr val="FFFF00"/>
                </a:solidFill>
                <a:latin typeface="Times New Roman" panose="02020603050405020304" pitchFamily="18" charset="0"/>
                <a:cs typeface="Times New Roman" panose="02020603050405020304" pitchFamily="18" charset="0"/>
              </a:rPr>
              <a:t>Contents:</a:t>
            </a:r>
            <a:endParaRPr lang="en-IN"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661375"/>
            <a:ext cx="8946541" cy="4520763"/>
          </a:xfrm>
        </p:spPr>
        <p:txBody>
          <a:bodyPr/>
          <a:lstStyle/>
          <a:p>
            <a:pPr marL="0" indent="0" algn="just">
              <a:buNone/>
            </a:pPr>
            <a:r>
              <a:rPr lang="en-IN" dirty="0" smtClean="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Abstract </a:t>
            </a:r>
          </a:p>
          <a:p>
            <a:pPr marL="0" indent="0" algn="just">
              <a:buNone/>
            </a:pPr>
            <a:r>
              <a:rPr lang="en-IN" dirty="0">
                <a:latin typeface="Times New Roman" panose="02020603050405020304" pitchFamily="18" charset="0"/>
                <a:cs typeface="Times New Roman" panose="02020603050405020304" pitchFamily="18" charset="0"/>
              </a:rPr>
              <a:t>2. Introduction </a:t>
            </a:r>
            <a:endParaRPr lang="en-IN" dirty="0" smtClean="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3.Problem statement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4</a:t>
            </a:r>
            <a:r>
              <a:rPr lang="en-IN" dirty="0" smtClean="0">
                <a:latin typeface="Times New Roman" panose="02020603050405020304" pitchFamily="18" charset="0"/>
                <a:cs typeface="Times New Roman" panose="02020603050405020304" pitchFamily="18" charset="0"/>
              </a:rPr>
              <a:t>. Existing System</a:t>
            </a:r>
            <a:endParaRPr lang="en-IN" dirty="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5.Proposed System</a:t>
            </a:r>
            <a:endParaRPr lang="en-IN" dirty="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6. </a:t>
            </a:r>
            <a:r>
              <a:rPr lang="en-IN" dirty="0">
                <a:latin typeface="Times New Roman" panose="02020603050405020304" pitchFamily="18" charset="0"/>
                <a:cs typeface="Times New Roman" panose="02020603050405020304" pitchFamily="18" charset="0"/>
              </a:rPr>
              <a:t>Software &amp; Hardware Requirements</a:t>
            </a:r>
          </a:p>
          <a:p>
            <a:pPr marL="0" indent="0" algn="just">
              <a:buNone/>
            </a:pPr>
            <a:r>
              <a:rPr lang="en-IN" dirty="0" smtClean="0">
                <a:latin typeface="Times New Roman" panose="02020603050405020304" pitchFamily="18" charset="0"/>
                <a:cs typeface="Times New Roman" panose="02020603050405020304" pitchFamily="18" charset="0"/>
              </a:rPr>
              <a:t>7. </a:t>
            </a:r>
            <a:r>
              <a:rPr lang="en-IN" dirty="0">
                <a:latin typeface="Times New Roman" panose="02020603050405020304" pitchFamily="18" charset="0"/>
                <a:cs typeface="Times New Roman" panose="02020603050405020304" pitchFamily="18" charset="0"/>
              </a:rPr>
              <a:t>Future Scope </a:t>
            </a:r>
          </a:p>
          <a:p>
            <a:pPr marL="0" indent="0" algn="just">
              <a:buNone/>
            </a:pPr>
            <a:r>
              <a:rPr lang="en-IN" dirty="0" smtClean="0">
                <a:latin typeface="Times New Roman" panose="02020603050405020304" pitchFamily="18" charset="0"/>
                <a:cs typeface="Times New Roman" panose="02020603050405020304" pitchFamily="18" charset="0"/>
              </a:rPr>
              <a:t>8. </a:t>
            </a:r>
            <a:r>
              <a:rPr lang="en-IN" dirty="0">
                <a:latin typeface="Times New Roman" panose="02020603050405020304" pitchFamily="18" charset="0"/>
                <a:cs typeface="Times New Roman" panose="02020603050405020304" pitchFamily="18" charset="0"/>
              </a:rPr>
              <a:t>Reference</a:t>
            </a:r>
          </a:p>
          <a:p>
            <a:pPr marL="0" indent="0" algn="just">
              <a:buNone/>
            </a:pPr>
            <a:r>
              <a:rPr lang="en-IN" dirty="0">
                <a:latin typeface="Times New Roman" panose="02020603050405020304" pitchFamily="18" charset="0"/>
                <a:cs typeface="Times New Roman" panose="02020603050405020304" pitchFamily="18" charset="0"/>
              </a:rPr>
              <a:t>9</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Conclusion </a:t>
            </a:r>
          </a:p>
          <a:p>
            <a:endParaRPr lang="en-IN" dirty="0"/>
          </a:p>
        </p:txBody>
      </p:sp>
    </p:spTree>
    <p:extLst>
      <p:ext uri="{BB962C8B-B14F-4D97-AF65-F5344CB8AC3E}">
        <p14:creationId xmlns:p14="http://schemas.microsoft.com/office/powerpoint/2010/main" val="216438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302" y="223606"/>
            <a:ext cx="8947522" cy="1133340"/>
          </a:xfrm>
        </p:spPr>
        <p:txBody>
          <a:bodyPr/>
          <a:lstStyle/>
          <a:p>
            <a:r>
              <a:rPr lang="en-US" sz="1800" u="sng" dirty="0" smtClean="0">
                <a:solidFill>
                  <a:srgbClr val="FFFF00"/>
                </a:solidFill>
              </a:rPr>
              <a:t/>
            </a:r>
            <a:br>
              <a:rPr lang="en-US" sz="1800" u="sng" dirty="0" smtClean="0">
                <a:solidFill>
                  <a:srgbClr val="FFFF00"/>
                </a:solidFill>
              </a:rPr>
            </a:br>
            <a:r>
              <a:rPr lang="en-US" sz="4000" u="sng" dirty="0" smtClean="0">
                <a:solidFill>
                  <a:srgbClr val="FFFF00"/>
                </a:solidFill>
              </a:rPr>
              <a:t>1.Abstract:</a:t>
            </a:r>
            <a:endParaRPr lang="en-IN" sz="4000" u="sng" dirty="0">
              <a:solidFill>
                <a:srgbClr val="FFFF00"/>
              </a:solidFill>
            </a:endParaRPr>
          </a:p>
        </p:txBody>
      </p:sp>
      <p:sp>
        <p:nvSpPr>
          <p:cNvPr id="3" name="Content Placeholder 2"/>
          <p:cNvSpPr>
            <a:spLocks noGrp="1"/>
          </p:cNvSpPr>
          <p:nvPr>
            <p:ph idx="1"/>
          </p:nvPr>
        </p:nvSpPr>
        <p:spPr>
          <a:xfrm>
            <a:off x="910129" y="1643186"/>
            <a:ext cx="8946541" cy="3556623"/>
          </a:xfrm>
        </p:spPr>
        <p:txBody>
          <a:bodyPr>
            <a:normAutofit/>
          </a:bodyPr>
          <a:lstStyle/>
          <a:p>
            <a:pPr marL="0" indent="0">
              <a:buNone/>
            </a:pPr>
            <a:r>
              <a:rPr lang="en-US" sz="1800" dirty="0"/>
              <a:t>The Parent-Teacher Portal is a web-based platform for </a:t>
            </a:r>
            <a:r>
              <a:rPr lang="en-US" sz="1800" dirty="0" smtClean="0"/>
              <a:t>seamless and transparent </a:t>
            </a:r>
            <a:r>
              <a:rPr lang="en-US" sz="1800" dirty="0"/>
              <a:t>communication and collaboration between parents and teachers, including student feedback, attendance </a:t>
            </a:r>
            <a:r>
              <a:rPr lang="en-US" sz="1800" dirty="0" smtClean="0"/>
              <a:t>tracking, leave requests and </a:t>
            </a:r>
            <a:r>
              <a:rPr lang="en-US" sz="1800" dirty="0"/>
              <a:t>enhancing parental involvement and improving outcomes. The project delivers a user-friendly interface, secure </a:t>
            </a:r>
            <a:r>
              <a:rPr lang="en-US" sz="1800" dirty="0" smtClean="0"/>
              <a:t>management</a:t>
            </a:r>
            <a:r>
              <a:rPr lang="en-US" sz="1800" dirty="0"/>
              <a:t>, and rigorous testing for reliability. It streamlines tasks, promotes transparency, and supports student success.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09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951079"/>
          </a:xfrm>
        </p:spPr>
        <p:txBody>
          <a:bodyPr/>
          <a:lstStyle/>
          <a:p>
            <a:r>
              <a:rPr lang="en-US" dirty="0" smtClean="0"/>
              <a:t> 2.</a:t>
            </a:r>
            <a:r>
              <a:rPr lang="en-US" sz="4000" u="sng" dirty="0" smtClean="0">
                <a:solidFill>
                  <a:srgbClr val="FFFF00"/>
                </a:solidFill>
              </a:rPr>
              <a:t>Introduction</a:t>
            </a:r>
            <a:r>
              <a:rPr lang="en-US" sz="4000" u="sng" dirty="0">
                <a:solidFill>
                  <a:srgbClr val="FFFF00"/>
                </a:solidFill>
              </a:rPr>
              <a:t>:</a:t>
            </a:r>
            <a:r>
              <a:rPr lang="en-IN" u="sng" dirty="0"/>
              <a:t/>
            </a:r>
            <a:br>
              <a:rPr lang="en-IN" u="sng" dirty="0"/>
            </a:br>
            <a:endParaRPr lang="en-IN" u="sng" dirty="0"/>
          </a:p>
        </p:txBody>
      </p:sp>
      <p:sp>
        <p:nvSpPr>
          <p:cNvPr id="3" name="Content Placeholder 2"/>
          <p:cNvSpPr>
            <a:spLocks noGrp="1"/>
          </p:cNvSpPr>
          <p:nvPr>
            <p:ph idx="1"/>
          </p:nvPr>
        </p:nvSpPr>
        <p:spPr>
          <a:xfrm>
            <a:off x="1103312" y="1790164"/>
            <a:ext cx="8946541" cy="3541690"/>
          </a:xfrm>
        </p:spPr>
        <p:txBody>
          <a:bodyPr>
            <a:noAutofit/>
          </a:bodyPr>
          <a:lstStyle/>
          <a:p>
            <a:r>
              <a:rPr lang="en-IN" dirty="0">
                <a:latin typeface="Times New Roman" panose="02020603050405020304" pitchFamily="18" charset="0"/>
                <a:cs typeface="Times New Roman" panose="02020603050405020304" pitchFamily="18" charset="0"/>
              </a:rPr>
              <a:t>The Parent-Teacher Portal project aims to transform the way parents and teachers communicate and collaborate in the realm of education. By introducing innovative features such as a student feedback system, student college premises tracking system, and student leave request system, the project seeks to establish a direct and transparent line of communication between these key stakeholders.</a:t>
            </a:r>
          </a:p>
          <a:p>
            <a:r>
              <a:rPr lang="en-IN" dirty="0">
                <a:latin typeface="Times New Roman" panose="02020603050405020304" pitchFamily="18" charset="0"/>
                <a:cs typeface="Times New Roman" panose="02020603050405020304" pitchFamily="18" charset="0"/>
              </a:rPr>
              <a:t>The project aims to enhance parental involvement, promote collaboration, and ensure the holistic development of students. Through this initiative, the project strives to optimize communication processes, provide timely updates and feedback, and establish a user-friendly interface that empowers parents and teachers to work together towards the educational success of each student.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75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743" y="483852"/>
            <a:ext cx="9404723" cy="888642"/>
          </a:xfrm>
        </p:spPr>
        <p:txBody>
          <a:bodyPr/>
          <a:lstStyle/>
          <a:p>
            <a:r>
              <a:rPr lang="en-US" sz="4000" dirty="0" smtClean="0">
                <a:solidFill>
                  <a:srgbClr val="FFFF00"/>
                </a:solidFill>
                <a:latin typeface="Times New Roman" panose="02020603050405020304" pitchFamily="18" charset="0"/>
                <a:cs typeface="Times New Roman" panose="02020603050405020304" pitchFamily="18" charset="0"/>
              </a:rPr>
              <a:t>  </a:t>
            </a:r>
            <a:r>
              <a:rPr lang="en-US" sz="4000" u="sng" dirty="0" smtClean="0">
                <a:solidFill>
                  <a:srgbClr val="FFFF00"/>
                </a:solidFill>
                <a:latin typeface="Times New Roman" panose="02020603050405020304" pitchFamily="18" charset="0"/>
                <a:cs typeface="Times New Roman" panose="02020603050405020304" pitchFamily="18" charset="0"/>
              </a:rPr>
              <a:t>3.Problem-Statement</a:t>
            </a:r>
            <a:r>
              <a:rPr lang="en-US" sz="4000" u="sng" dirty="0" smtClean="0">
                <a:solidFill>
                  <a:srgbClr val="FFFF00"/>
                </a:solidFill>
                <a:latin typeface="Times New Roman" panose="02020603050405020304" pitchFamily="18" charset="0"/>
                <a:cs typeface="Times New Roman" panose="02020603050405020304" pitchFamily="18" charset="0"/>
              </a:rPr>
              <a:t>: </a:t>
            </a:r>
            <a:r>
              <a:rPr lang="en-IN" sz="4000" u="sng" dirty="0">
                <a:latin typeface="Times New Roman" panose="02020603050405020304" pitchFamily="18" charset="0"/>
                <a:cs typeface="Times New Roman" panose="02020603050405020304" pitchFamily="18" charset="0"/>
              </a:rPr>
              <a:t/>
            </a:r>
            <a:br>
              <a:rPr lang="en-IN" sz="4000" u="sng" dirty="0">
                <a:latin typeface="Times New Roman" panose="02020603050405020304" pitchFamily="18" charset="0"/>
                <a:cs typeface="Times New Roman" panose="02020603050405020304" pitchFamily="18" charset="0"/>
              </a:rPr>
            </a:br>
            <a:endParaRPr lang="en-IN" sz="4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6976" y="1372494"/>
            <a:ext cx="9302878" cy="4790940"/>
          </a:xfrm>
        </p:spPr>
        <p:txBody>
          <a:bodyPr>
            <a:normAutofit/>
          </a:bodyPr>
          <a:lstStyle/>
          <a:p>
            <a:r>
              <a:rPr lang="en-US" dirty="0"/>
              <a:t>Inefficient communication and collaboration between parents and teachers</a:t>
            </a:r>
            <a:r>
              <a:rPr lang="en-US" dirty="0" smtClean="0"/>
              <a:t>.</a:t>
            </a:r>
          </a:p>
          <a:p>
            <a:r>
              <a:rPr lang="en-US" dirty="0" smtClean="0"/>
              <a:t>Limited Student progress monitoring.</a:t>
            </a:r>
            <a:endParaRPr lang="en-US" dirty="0"/>
          </a:p>
          <a:p>
            <a:r>
              <a:rPr lang="en-US" dirty="0"/>
              <a:t>Difficulty in accessing student information and updates.</a:t>
            </a:r>
          </a:p>
          <a:p>
            <a:r>
              <a:rPr lang="en-US" dirty="0"/>
              <a:t>Lack of a centralized platform for submitting and managing student feedback.</a:t>
            </a:r>
          </a:p>
          <a:p>
            <a:r>
              <a:rPr lang="en-US" dirty="0"/>
              <a:t>Manual and time-consuming attendance tracking processes.</a:t>
            </a:r>
          </a:p>
          <a:p>
            <a:r>
              <a:rPr lang="en-US" dirty="0"/>
              <a:t>Limited parental involvement in their child's education.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9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2" y="452718"/>
            <a:ext cx="9046282" cy="1400530"/>
          </a:xfrm>
        </p:spPr>
        <p:txBody>
          <a:bodyPr/>
          <a:lstStyle/>
          <a:p>
            <a:r>
              <a:rPr lang="en-IN" sz="4000" u="sng" dirty="0" smtClean="0"/>
              <a:t>4. </a:t>
            </a:r>
            <a:r>
              <a:rPr lang="en-IN" sz="4000" u="sng" dirty="0">
                <a:solidFill>
                  <a:srgbClr val="FFFF00"/>
                </a:solidFill>
                <a:latin typeface="Times New Roman" panose="02020603050405020304" pitchFamily="18" charset="0"/>
                <a:cs typeface="Times New Roman" panose="02020603050405020304" pitchFamily="18" charset="0"/>
              </a:rPr>
              <a:t>Existing </a:t>
            </a:r>
            <a:r>
              <a:rPr lang="en-IN" sz="4000" u="sng" dirty="0" smtClean="0">
                <a:solidFill>
                  <a:srgbClr val="FFFF00"/>
                </a:solidFill>
                <a:latin typeface="Times New Roman" panose="02020603050405020304" pitchFamily="18" charset="0"/>
                <a:cs typeface="Times New Roman" panose="02020603050405020304" pitchFamily="18" charset="0"/>
              </a:rPr>
              <a:t>System:</a:t>
            </a:r>
            <a:endParaRPr lang="en-IN" sz="4000" dirty="0">
              <a:solidFill>
                <a:srgbClr val="FFFF00"/>
              </a:solidFill>
            </a:endParaRPr>
          </a:p>
        </p:txBody>
      </p:sp>
      <p:sp>
        <p:nvSpPr>
          <p:cNvPr id="3" name="Content Placeholder 2"/>
          <p:cNvSpPr>
            <a:spLocks noGrp="1"/>
          </p:cNvSpPr>
          <p:nvPr>
            <p:ph idx="1"/>
          </p:nvPr>
        </p:nvSpPr>
        <p:spPr>
          <a:xfrm>
            <a:off x="1104293" y="1313645"/>
            <a:ext cx="8946541" cy="4739425"/>
          </a:xfrm>
        </p:spPr>
        <p:txBody>
          <a:bodyPr>
            <a:normAutofit lnSpcReduction="10000"/>
          </a:bodyPr>
          <a:lstStyle/>
          <a:p>
            <a:pPr marL="0" indent="0">
              <a:buNone/>
            </a:pPr>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existing system for parent-teacher communication relies on in-person meetings, phone calls, and paper-based communication. It involves manual processes for tracking attendance and managing leave requests. However, this system suffers from limitations such as communication barriers, lack of timely feedback, limited transparency and difficulty in collaboration.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Disadvantages </a:t>
            </a:r>
            <a:r>
              <a:rPr lang="en-IN" sz="2200" b="1"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Inefficiency and time-consuming </a:t>
            </a:r>
            <a:r>
              <a:rPr lang="en-IN" sz="2200" dirty="0" smtClean="0">
                <a:latin typeface="Times New Roman" panose="02020603050405020304" pitchFamily="18" charset="0"/>
                <a:cs typeface="Times New Roman" panose="02020603050405020304" pitchFamily="18" charset="0"/>
              </a:rPr>
              <a:t>processes</a:t>
            </a:r>
          </a:p>
          <a:p>
            <a:r>
              <a:rPr lang="en-IN" sz="2200" dirty="0" smtClean="0">
                <a:latin typeface="Times New Roman" panose="02020603050405020304" pitchFamily="18" charset="0"/>
                <a:cs typeface="Times New Roman" panose="02020603050405020304" pitchFamily="18" charset="0"/>
              </a:rPr>
              <a:t>Communication </a:t>
            </a:r>
            <a:r>
              <a:rPr lang="en-IN" sz="2200" dirty="0">
                <a:latin typeface="Times New Roman" panose="02020603050405020304" pitchFamily="18" charset="0"/>
                <a:cs typeface="Times New Roman" panose="02020603050405020304" pitchFamily="18" charset="0"/>
              </a:rPr>
              <a:t>barriers and </a:t>
            </a:r>
            <a:r>
              <a:rPr lang="en-IN" sz="2200" dirty="0" smtClean="0">
                <a:latin typeface="Times New Roman" panose="02020603050405020304" pitchFamily="18" charset="0"/>
                <a:cs typeface="Times New Roman" panose="02020603050405020304" pitchFamily="18" charset="0"/>
              </a:rPr>
              <a:t>miscommunication</a:t>
            </a:r>
          </a:p>
          <a:p>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Administrative inefficiencies and </a:t>
            </a:r>
            <a:r>
              <a:rPr lang="en-IN" sz="2200" dirty="0" smtClean="0">
                <a:latin typeface="Times New Roman" panose="02020603050405020304" pitchFamily="18" charset="0"/>
                <a:cs typeface="Times New Roman" panose="02020603050405020304" pitchFamily="18" charset="0"/>
              </a:rPr>
              <a:t>delays </a:t>
            </a:r>
          </a:p>
          <a:p>
            <a:r>
              <a:rPr lang="en-IN" sz="2200" dirty="0" smtClean="0">
                <a:latin typeface="Times New Roman" panose="02020603050405020304" pitchFamily="18" charset="0"/>
                <a:cs typeface="Times New Roman" panose="02020603050405020304" pitchFamily="18" charset="0"/>
              </a:rPr>
              <a:t>Lack </a:t>
            </a:r>
            <a:r>
              <a:rPr lang="en-IN" sz="2200" dirty="0">
                <a:latin typeface="Times New Roman" panose="02020603050405020304" pitchFamily="18" charset="0"/>
                <a:cs typeface="Times New Roman" panose="02020603050405020304" pitchFamily="18" charset="0"/>
              </a:rPr>
              <a:t>of timely feedback and </a:t>
            </a:r>
            <a:r>
              <a:rPr lang="en-IN" sz="2200" dirty="0" smtClean="0">
                <a:latin typeface="Times New Roman" panose="02020603050405020304" pitchFamily="18" charset="0"/>
                <a:cs typeface="Times New Roman" panose="02020603050405020304" pitchFamily="18" charset="0"/>
              </a:rPr>
              <a:t>support</a:t>
            </a:r>
          </a:p>
          <a:p>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Limited transparency in sharing </a:t>
            </a:r>
            <a:r>
              <a:rPr lang="en-IN" sz="2200" dirty="0" smtClean="0">
                <a:latin typeface="Times New Roman" panose="02020603050405020304" pitchFamily="18" charset="0"/>
                <a:cs typeface="Times New Roman" panose="02020603050405020304" pitchFamily="18" charset="0"/>
              </a:rPr>
              <a:t>information </a:t>
            </a:r>
          </a:p>
          <a:p>
            <a:r>
              <a:rPr lang="en-IN" sz="2200" dirty="0" smtClean="0">
                <a:latin typeface="Times New Roman" panose="02020603050405020304" pitchFamily="18" charset="0"/>
                <a:cs typeface="Times New Roman" panose="02020603050405020304" pitchFamily="18" charset="0"/>
              </a:rPr>
              <a:t>Difficulty </a:t>
            </a:r>
            <a:r>
              <a:rPr lang="en-IN" sz="2200" dirty="0">
                <a:latin typeface="Times New Roman" panose="02020603050405020304" pitchFamily="18" charset="0"/>
                <a:cs typeface="Times New Roman" panose="02020603050405020304" pitchFamily="18" charset="0"/>
              </a:rPr>
              <a:t>in collaboration between parents and teachers</a:t>
            </a:r>
          </a:p>
        </p:txBody>
      </p:sp>
    </p:spTree>
    <p:extLst>
      <p:ext uri="{BB962C8B-B14F-4D97-AF65-F5344CB8AC3E}">
        <p14:creationId xmlns:p14="http://schemas.microsoft.com/office/powerpoint/2010/main" val="276839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167425"/>
            <a:ext cx="10612193" cy="875763"/>
          </a:xfrm>
        </p:spPr>
        <p:txBody>
          <a:bodyPr/>
          <a:lstStyle/>
          <a:p>
            <a:r>
              <a:rPr lang="en-US" sz="4000" dirty="0" smtClean="0">
                <a:solidFill>
                  <a:srgbClr val="FFFF00"/>
                </a:solidFill>
                <a:latin typeface="Times New Roman" panose="02020603050405020304" pitchFamily="18" charset="0"/>
                <a:cs typeface="Times New Roman" panose="02020603050405020304" pitchFamily="18" charset="0"/>
              </a:rPr>
              <a:t>  </a:t>
            </a:r>
            <a:r>
              <a:rPr lang="en-US" sz="4000" u="sng" dirty="0" smtClean="0">
                <a:solidFill>
                  <a:srgbClr val="FFFF00"/>
                </a:solidFill>
                <a:latin typeface="Times New Roman" panose="02020603050405020304" pitchFamily="18" charset="0"/>
                <a:cs typeface="Times New Roman" panose="02020603050405020304" pitchFamily="18" charset="0"/>
              </a:rPr>
              <a:t>5.Proposed </a:t>
            </a:r>
            <a:r>
              <a:rPr lang="en-US" sz="4000" u="sng" dirty="0">
                <a:solidFill>
                  <a:srgbClr val="FFFF00"/>
                </a:solidFill>
                <a:latin typeface="Times New Roman" panose="02020603050405020304" pitchFamily="18" charset="0"/>
                <a:cs typeface="Times New Roman" panose="02020603050405020304" pitchFamily="18" charset="0"/>
              </a:rPr>
              <a:t>System</a:t>
            </a:r>
            <a:r>
              <a:rPr lang="en-US" sz="4000" u="sng" dirty="0" smtClean="0">
                <a:solidFill>
                  <a:srgbClr val="FFFF00"/>
                </a:solidFill>
                <a:latin typeface="Times New Roman" panose="02020603050405020304" pitchFamily="18" charset="0"/>
                <a:cs typeface="Times New Roman" panose="02020603050405020304" pitchFamily="18" charset="0"/>
              </a:rPr>
              <a:t>:  </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9245" y="1416676"/>
            <a:ext cx="10715223" cy="5151549"/>
          </a:xfrm>
        </p:spPr>
        <p:txBody>
          <a:bodyPr>
            <a:normAutofit/>
          </a:bodyPr>
          <a:lstStyle/>
          <a:p>
            <a:r>
              <a:rPr lang="en-IN" dirty="0">
                <a:latin typeface="Times New Roman" panose="02020603050405020304" pitchFamily="18" charset="0"/>
                <a:cs typeface="Times New Roman" panose="02020603050405020304" pitchFamily="18" charset="0"/>
              </a:rPr>
              <a:t>Proposed System The proposed Parent-Teacher Portal aims to improve communication and transparency between parents and teachers. It includes features like student feedback submission, student college premises tracking, direct interaction ,leave request management, user friendly interface to </a:t>
            </a:r>
            <a:r>
              <a:rPr lang="en-IN" dirty="0" smtClean="0">
                <a:latin typeface="Times New Roman" panose="02020603050405020304" pitchFamily="18" charset="0"/>
                <a:cs typeface="Times New Roman" panose="02020603050405020304" pitchFamily="18" charset="0"/>
              </a:rPr>
              <a:t>access the Portal. </a:t>
            </a:r>
            <a:r>
              <a:rPr lang="en-IN" dirty="0">
                <a:latin typeface="Times New Roman" panose="02020603050405020304" pitchFamily="18" charset="0"/>
                <a:cs typeface="Times New Roman" panose="02020603050405020304" pitchFamily="18" charset="0"/>
              </a:rPr>
              <a:t>This system makes communication easier, helps parents and teachers work together and simplifies administrative processes for better student outcomes and increased parental involvement. </a:t>
            </a:r>
          </a:p>
          <a:p>
            <a:r>
              <a:rPr lang="en-IN" b="1" dirty="0" smtClean="0"/>
              <a:t>Advantages:</a:t>
            </a:r>
          </a:p>
          <a:p>
            <a:r>
              <a:rPr lang="en-IN" sz="1800" dirty="0" smtClean="0">
                <a:latin typeface="Times New Roman" panose="02020603050405020304" pitchFamily="18" charset="0"/>
                <a:cs typeface="Times New Roman" panose="02020603050405020304" pitchFamily="18" charset="0"/>
              </a:rPr>
              <a:t>Accessible </a:t>
            </a:r>
            <a:r>
              <a:rPr lang="en-IN" sz="1800" dirty="0">
                <a:latin typeface="Times New Roman" panose="02020603050405020304" pitchFamily="18" charset="0"/>
                <a:cs typeface="Times New Roman" panose="02020603050405020304" pitchFamily="18" charset="0"/>
              </a:rPr>
              <a:t>Feedback </a:t>
            </a:r>
            <a:r>
              <a:rPr lang="en-IN" sz="1800" dirty="0" smtClean="0">
                <a:latin typeface="Times New Roman" panose="02020603050405020304" pitchFamily="18" charset="0"/>
                <a:cs typeface="Times New Roman" panose="02020603050405020304" pitchFamily="18" charset="0"/>
              </a:rPr>
              <a:t>Submission</a:t>
            </a:r>
          </a:p>
          <a:p>
            <a:r>
              <a:rPr lang="en-IN" sz="1800" dirty="0">
                <a:latin typeface="Times New Roman" panose="02020603050405020304" pitchFamily="18" charset="0"/>
                <a:cs typeface="Times New Roman" panose="02020603050405020304" pitchFamily="18" charset="0"/>
              </a:rPr>
              <a:t>Real-Time Student </a:t>
            </a:r>
            <a:r>
              <a:rPr lang="en-IN" sz="1800" dirty="0" smtClean="0">
                <a:latin typeface="Times New Roman" panose="02020603050405020304" pitchFamily="18" charset="0"/>
                <a:cs typeface="Times New Roman" panose="02020603050405020304" pitchFamily="18" charset="0"/>
              </a:rPr>
              <a:t>Tracking</a:t>
            </a:r>
          </a:p>
          <a:p>
            <a:r>
              <a:rPr lang="en-IN" sz="1800" dirty="0" smtClean="0">
                <a:latin typeface="Times New Roman" panose="02020603050405020304" pitchFamily="18" charset="0"/>
                <a:cs typeface="Times New Roman" panose="02020603050405020304" pitchFamily="18" charset="0"/>
              </a:rPr>
              <a:t>Efficient </a:t>
            </a:r>
            <a:r>
              <a:rPr lang="en-IN" sz="1800" dirty="0">
                <a:latin typeface="Times New Roman" panose="02020603050405020304" pitchFamily="18" charset="0"/>
                <a:cs typeface="Times New Roman" panose="02020603050405020304" pitchFamily="18" charset="0"/>
              </a:rPr>
              <a:t>Leave Request </a:t>
            </a:r>
            <a:r>
              <a:rPr lang="en-IN" sz="1800" dirty="0" smtClean="0">
                <a:latin typeface="Times New Roman" panose="02020603050405020304" pitchFamily="18" charset="0"/>
                <a:cs typeface="Times New Roman" panose="02020603050405020304" pitchFamily="18" charset="0"/>
              </a:rPr>
              <a:t>Management</a:t>
            </a:r>
          </a:p>
          <a:p>
            <a:r>
              <a:rPr lang="en-IN" sz="1800" dirty="0">
                <a:latin typeface="Times New Roman" panose="02020603050405020304" pitchFamily="18" charset="0"/>
                <a:cs typeface="Times New Roman" panose="02020603050405020304" pitchFamily="18" charset="0"/>
              </a:rPr>
              <a:t>User-Friendly </a:t>
            </a:r>
            <a:r>
              <a:rPr lang="en-IN" sz="1800" dirty="0" smtClean="0">
                <a:latin typeface="Times New Roman" panose="02020603050405020304" pitchFamily="18" charset="0"/>
                <a:cs typeface="Times New Roman" panose="02020603050405020304" pitchFamily="18" charset="0"/>
              </a:rPr>
              <a:t>Interface</a:t>
            </a:r>
          </a:p>
          <a:p>
            <a:r>
              <a:rPr lang="en-IN" sz="1800" dirty="0">
                <a:latin typeface="Times New Roman" panose="02020603050405020304" pitchFamily="18" charset="0"/>
                <a:cs typeface="Times New Roman" panose="02020603050405020304" pitchFamily="18" charset="0"/>
              </a:rPr>
              <a:t>Increased Parental </a:t>
            </a:r>
            <a:r>
              <a:rPr lang="en-IN" sz="1800" dirty="0" smtClean="0">
                <a:latin typeface="Times New Roman" panose="02020603050405020304" pitchFamily="18" charset="0"/>
                <a:cs typeface="Times New Roman" panose="02020603050405020304" pitchFamily="18" charset="0"/>
              </a:rPr>
              <a:t>Involvement.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53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959" y="450761"/>
            <a:ext cx="9689245" cy="1429555"/>
          </a:xfrm>
        </p:spPr>
        <p:txBody>
          <a:bodyPr/>
          <a:lstStyle/>
          <a:p>
            <a:r>
              <a:rPr lang="en-US" sz="3200" u="sng" dirty="0" smtClean="0">
                <a:solidFill>
                  <a:srgbClr val="FFFF00"/>
                </a:solidFill>
                <a:latin typeface="Times New Roman" panose="02020603050405020304" pitchFamily="18" charset="0"/>
                <a:cs typeface="Times New Roman" panose="02020603050405020304" pitchFamily="18" charset="0"/>
              </a:rPr>
              <a:t>6.Software Requirements &amp; Hardware Requirements</a:t>
            </a:r>
            <a:r>
              <a:rPr lang="en-US" sz="1600" u="sng" dirty="0">
                <a:solidFill>
                  <a:srgbClr val="FFFF00"/>
                </a:solidFill>
                <a:latin typeface="Times New Roman" panose="02020603050405020304" pitchFamily="18" charset="0"/>
                <a:cs typeface="Times New Roman" panose="02020603050405020304" pitchFamily="18" charset="0"/>
              </a:rPr>
              <a:t>:</a:t>
            </a:r>
            <a:endParaRPr lang="en-IN" sz="1600" dirty="0">
              <a:solidFill>
                <a:srgbClr val="FFFF00"/>
              </a:solidFill>
            </a:endParaRPr>
          </a:p>
        </p:txBody>
      </p:sp>
      <p:sp>
        <p:nvSpPr>
          <p:cNvPr id="3" name="Content Placeholder 2"/>
          <p:cNvSpPr>
            <a:spLocks noGrp="1"/>
          </p:cNvSpPr>
          <p:nvPr>
            <p:ph idx="1"/>
          </p:nvPr>
        </p:nvSpPr>
        <p:spPr>
          <a:xfrm>
            <a:off x="1103312" y="2279562"/>
            <a:ext cx="8946541" cy="3955960"/>
          </a:xfrm>
        </p:spPr>
        <p:txBody>
          <a:bodyPr/>
          <a:lstStyle/>
          <a:p>
            <a:pPr marL="0" lvl="0" indent="0">
              <a:buNone/>
            </a:pPr>
            <a:r>
              <a:rPr lang="en-US" sz="2800" b="1" u="sng" dirty="0" smtClean="0">
                <a:latin typeface="Times New Roman" panose="02020603050405020304" pitchFamily="18" charset="0"/>
                <a:cs typeface="Times New Roman" panose="02020603050405020304" pitchFamily="18" charset="0"/>
              </a:rPr>
              <a:t>Software Requirements</a:t>
            </a:r>
            <a:r>
              <a:rPr lang="en-US" sz="2800" b="1" dirty="0" smtClean="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Windows 10 or Mac OS X 10.15 or higher</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Browser: Chrome, Firefox, or </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MySQL or SQL Server</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Programming Languages: PHP, JavaScript, HTML, and CSS</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Content </a:t>
            </a:r>
            <a:r>
              <a:rPr lang="en-US" dirty="0">
                <a:latin typeface="Times New Roman" panose="02020603050405020304" pitchFamily="18" charset="0"/>
                <a:cs typeface="Times New Roman" panose="02020603050405020304" pitchFamily="18" charset="0"/>
              </a:rPr>
              <a:t>Management System: </a:t>
            </a:r>
            <a:r>
              <a:rPr lang="en-US" dirty="0" err="1">
                <a:latin typeface="Times New Roman" panose="02020603050405020304" pitchFamily="18" charset="0"/>
                <a:cs typeface="Times New Roman" panose="02020603050405020304" pitchFamily="18" charset="0"/>
              </a:rPr>
              <a:t>WordPress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Microsoft office</a:t>
            </a:r>
            <a:r>
              <a:rPr lang="en-US" dirty="0"/>
              <a:t>.</a:t>
            </a:r>
            <a:endParaRPr lang="en-IN" dirty="0"/>
          </a:p>
          <a:p>
            <a:endParaRPr lang="en-IN" dirty="0"/>
          </a:p>
        </p:txBody>
      </p:sp>
    </p:spTree>
    <p:extLst>
      <p:ext uri="{BB962C8B-B14F-4D97-AF65-F5344CB8AC3E}">
        <p14:creationId xmlns:p14="http://schemas.microsoft.com/office/powerpoint/2010/main" val="1083557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515</TotalTime>
  <Words>833</Words>
  <Application>Microsoft Office PowerPoint</Application>
  <PresentationFormat>Widescreen</PresentationFormat>
  <Paragraphs>99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Times New Roman</vt:lpstr>
      <vt:lpstr>Wingdings 3</vt:lpstr>
      <vt:lpstr>Ion</vt:lpstr>
      <vt:lpstr>PowerPoint Presentation</vt:lpstr>
      <vt:lpstr>                   Project Title</vt:lpstr>
      <vt:lpstr>Contents:</vt:lpstr>
      <vt:lpstr> 1.Abstract:</vt:lpstr>
      <vt:lpstr> 2.Introduction: </vt:lpstr>
      <vt:lpstr>  3.Problem-Statement:  </vt:lpstr>
      <vt:lpstr>4. Existing System:</vt:lpstr>
      <vt:lpstr>  5.Proposed System:  </vt:lpstr>
      <vt:lpstr>6.Software Requirements &amp; Hardware Requirements:</vt:lpstr>
      <vt:lpstr>Hardware Requirements: </vt:lpstr>
      <vt:lpstr>7.Future Scope:</vt:lpstr>
      <vt:lpstr>Frontend modules:</vt:lpstr>
      <vt:lpstr>Main interface:</vt:lpstr>
      <vt:lpstr>About:</vt:lpstr>
      <vt:lpstr>1.Student college Tracker:</vt:lpstr>
      <vt:lpstr>2.Student leave request:</vt:lpstr>
      <vt:lpstr>3.Student Feedback:</vt:lpstr>
      <vt:lpstr>Backend Databases:</vt:lpstr>
      <vt:lpstr>Leave Table:</vt:lpstr>
      <vt:lpstr> Student Feedback :</vt:lpstr>
      <vt:lpstr>Student Attendance:</vt:lpstr>
      <vt:lpstr>Teacher Registration:</vt:lpstr>
      <vt:lpstr>5.Assistance  :</vt:lpstr>
      <vt:lpstr>8.Reference:</vt:lpstr>
      <vt:lpstr>  9.Conclusion: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 teacher portal</dc:title>
  <dc:creator>Windows User</dc:creator>
  <cp:lastModifiedBy>Microsoft account</cp:lastModifiedBy>
  <cp:revision>48</cp:revision>
  <dcterms:created xsi:type="dcterms:W3CDTF">2023-05-10T10:54:44Z</dcterms:created>
  <dcterms:modified xsi:type="dcterms:W3CDTF">2023-07-16T14:24:08Z</dcterms:modified>
</cp:coreProperties>
</file>