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7B2"/>
    <a:srgbClr val="B6EFE5"/>
    <a:srgbClr val="9CF0EB"/>
    <a:srgbClr val="A9EBEF"/>
    <a:srgbClr val="E8F6F7"/>
    <a:srgbClr val="BFE3EE"/>
    <a:srgbClr val="FFB8D3"/>
    <a:srgbClr val="FF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2657D-C6D7-47A7-C608-C4F9C760E75A}" v="21" dt="2024-04-11T03:47:2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5"/>
    <p:restoredTop sz="94740"/>
  </p:normalViewPr>
  <p:slideViewPr>
    <p:cSldViewPr snapToGrid="0">
      <p:cViewPr varScale="1">
        <p:scale>
          <a:sx n="160" d="100"/>
          <a:sy n="160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功樹" userId="S::sato.k@impl.co.jp::02ae5050-5384-4097-a9f0-47a34cec434d" providerId="AD" clId="Web-{F642657D-C6D7-47A7-C608-C4F9C760E75A}"/>
    <pc:docChg chg="modSld">
      <pc:chgData name="佐藤 功樹" userId="S::sato.k@impl.co.jp::02ae5050-5384-4097-a9f0-47a34cec434d" providerId="AD" clId="Web-{F642657D-C6D7-47A7-C608-C4F9C760E75A}" dt="2024-04-11T03:47:26.931" v="20" actId="20577"/>
      <pc:docMkLst>
        <pc:docMk/>
      </pc:docMkLst>
      <pc:sldChg chg="modSp">
        <pc:chgData name="佐藤 功樹" userId="S::sato.k@impl.co.jp::02ae5050-5384-4097-a9f0-47a34cec434d" providerId="AD" clId="Web-{F642657D-C6D7-47A7-C608-C4F9C760E75A}" dt="2024-04-11T03:47:11.009" v="7" actId="20577"/>
        <pc:sldMkLst>
          <pc:docMk/>
          <pc:sldMk cId="4037319606" sldId="279"/>
        </pc:sldMkLst>
        <pc:spChg chg="mod">
          <ac:chgData name="佐藤 功樹" userId="S::sato.k@impl.co.jp::02ae5050-5384-4097-a9f0-47a34cec434d" providerId="AD" clId="Web-{F642657D-C6D7-47A7-C608-C4F9C760E75A}" dt="2024-04-11T03:47:11.009" v="7" actId="20577"/>
          <ac:spMkLst>
            <pc:docMk/>
            <pc:sldMk cId="4037319606" sldId="279"/>
            <ac:spMk id="2" creationId="{B1D2F151-F737-F0A5-F2DC-2337770C4A02}"/>
          </ac:spMkLst>
        </pc:spChg>
        <pc:grpChg chg="ord">
          <ac:chgData name="佐藤 功樹" userId="S::sato.k@impl.co.jp::02ae5050-5384-4097-a9f0-47a34cec434d" providerId="AD" clId="Web-{F642657D-C6D7-47A7-C608-C4F9C760E75A}" dt="2024-04-11T03:47:05.196" v="0"/>
          <ac:grpSpMkLst>
            <pc:docMk/>
            <pc:sldMk cId="4037319606" sldId="279"/>
            <ac:grpSpMk id="4" creationId="{B4B764FD-8F6E-C7F6-073F-5195B0C52364}"/>
          </ac:grpSpMkLst>
        </pc:grpChg>
      </pc:sldChg>
      <pc:sldChg chg="modSp">
        <pc:chgData name="佐藤 功樹" userId="S::sato.k@impl.co.jp::02ae5050-5384-4097-a9f0-47a34cec434d" providerId="AD" clId="Web-{F642657D-C6D7-47A7-C608-C4F9C760E75A}" dt="2024-04-11T03:47:26.931" v="20" actId="20577"/>
        <pc:sldMkLst>
          <pc:docMk/>
          <pc:sldMk cId="3829857973" sldId="280"/>
        </pc:sldMkLst>
        <pc:spChg chg="mod">
          <ac:chgData name="佐藤 功樹" userId="S::sato.k@impl.co.jp::02ae5050-5384-4097-a9f0-47a34cec434d" providerId="AD" clId="Web-{F642657D-C6D7-47A7-C608-C4F9C760E75A}" dt="2024-04-11T03:47:26.931" v="20" actId="20577"/>
          <ac:spMkLst>
            <pc:docMk/>
            <pc:sldMk cId="3829857973" sldId="280"/>
            <ac:spMk id="2" creationId="{B1D2F151-F737-F0A5-F2DC-2337770C4A02}"/>
          </ac:spMkLst>
        </pc:spChg>
        <pc:grpChg chg="ord">
          <ac:chgData name="佐藤 功樹" userId="S::sato.k@impl.co.jp::02ae5050-5384-4097-a9f0-47a34cec434d" providerId="AD" clId="Web-{F642657D-C6D7-47A7-C608-C4F9C760E75A}" dt="2024-04-11T03:47:18.806" v="8"/>
          <ac:grpSpMkLst>
            <pc:docMk/>
            <pc:sldMk cId="3829857973" sldId="280"/>
            <ac:grpSpMk id="4" creationId="{B4B764FD-8F6E-C7F6-073F-5195B0C5236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00D4-ACE6-073D-E60E-19D3C5E8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D0F79-2E5E-A987-EFE2-1CB3E35BA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96F09-7110-0D6A-A482-93048B61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EFAAA-2D0C-7944-92C4-7FD15B57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27B2D5-DEE2-EE19-7AAF-76A0D935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7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BD5C-8420-4755-C848-5A8A8692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3FA0D5-371E-0662-FD49-BE164790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E703-8938-C75E-0D76-C30C3749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90A06-73FB-CC5C-9913-FD0107C0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BD537-58A4-9633-CE39-5000858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8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C43506-E89C-2E98-2A7F-BB6E215B6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BABE22-B3E5-30E3-B13C-E4E1B773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B4591-FB68-3007-F19D-A5DAE681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7880D-C1A5-4B9D-4426-494EC14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B19B8-3E3D-0FA7-2288-BA9C7955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0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59D51-FFD6-68B1-7B8F-DB7AF5E7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32D4AE-FB01-753E-AFE3-A9C988B8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3AA3E-F504-2E71-EFAE-E24DF8D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7FFFEE-22C8-FF96-CBD1-D995EC9E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FBCB4-A159-491C-638E-DF9AF0B8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1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E7177-8FBF-CF31-FF0E-4015BA93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53BF32-641B-B621-410B-DEDADE02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4E2A8-B520-7ABF-DA86-0A01847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A7CE9-27B2-3E4C-CDBC-A69D3F9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CFB40-04F5-E6C8-2841-8F65F814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0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20163-F49D-CF86-5545-DDD22D5F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D9917-60FF-266B-16E9-DB3B2F4BB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19F60E-5CCE-F27D-3AF2-D7EEA7652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3CE589-B9FC-C702-E188-3FFB6D02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921FB9-E16E-DF0C-EC59-C275391E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BED4E-DAF2-EBBD-6E06-49915C34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3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93A79-7917-5A99-EC75-DEA9BBDF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0F2430-153A-8118-2791-B8CCAFC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9FEF3-E3BA-0413-973B-D2A12A4C4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9EBF78-DDBD-30B3-2E0D-ED4B17BE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5DE09F-85C7-0906-FA0E-3A406024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51654B-69CE-7EA3-4338-63FC5A28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C4F389-1EDB-2777-3176-D9C1A730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75A0C3-C76B-465F-50E6-21FEC96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2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8A46B-9158-584D-D628-8B29847D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BD7EFB-07FA-FD69-1CC8-44DEE474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641CEF-637B-5398-E053-997A72A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62A696-4E23-06B7-9DA1-5F8DBB0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96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3C909E-AA9A-2227-6D4C-2F60D80E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E108B2-E5BC-0D62-F350-5D4F6370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239AC-3972-B4D8-F672-814D327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6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69B0-98D9-10BE-9E4E-35B68585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D9B28-7509-C7F5-5E96-96A312B7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B0CBA0-496D-7CAF-8C32-51EF0400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9D451-1CA2-D296-68BC-1D79DB8C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AC5A11-8C27-9EEB-0C9C-1CC183AB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0FC7E2-9932-62D4-64A7-AB48A12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0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33B8E-AF18-A7EE-C14E-7EB29CE5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5F9440-5E01-F48F-B3A2-F6641305D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1DFB3E-9BF1-BE13-47ED-3AAAA6CB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003C1D-A65C-464D-4E61-61EED974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5C22B-42A7-D105-EC27-4637A8CE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E6698-1D33-220D-839C-92BBF5D0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0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98D8AF-AB6B-4212-98B8-19379610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492765-71A1-B667-4781-0477333F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1AF8E-DDF3-8133-507A-14A701B5F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BF00-2D2E-2943-AA66-A3CFAA36ACD3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D8103-3446-D4FB-8377-DC9A2AFC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CFD4E-F1E4-6F65-8E1C-E4C4BB4B7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86D3-39B7-AE45-A695-8650A8332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704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6EF28-AE51-21FF-0076-EB48CD23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516"/>
            <a:ext cx="9144000" cy="2387600"/>
          </a:xfrm>
        </p:spPr>
        <p:txBody>
          <a:bodyPr/>
          <a:lstStyle/>
          <a:p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WEB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フロントエンドの</a:t>
            </a:r>
            <a:b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秩序を保つ</a:t>
            </a:r>
            <a:endParaRPr kumimoji="1" lang="ja-JP" altLang="en-US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327E58-347E-28DB-2E24-B453CE1EF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191"/>
            <a:ext cx="9144000" cy="1655762"/>
          </a:xfrm>
        </p:spPr>
        <p:txBody>
          <a:bodyPr/>
          <a:lstStyle/>
          <a:p>
            <a:r>
              <a:rPr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レク勉強会　資料</a:t>
            </a:r>
            <a:endParaRPr lang="en-US" altLang="ja-JP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2F1B019-8E31-9CA2-D97F-25D5652660B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9711030-343D-C5EB-D433-CA0D7F860D3E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5E4E44-0467-07D3-080B-67F0A404250E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8794AD8-D377-22E2-D4A3-E4EFA7B28A28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63282E-E0FB-8144-184C-752CE7F0C02F}"/>
                </a:ext>
              </a:extLst>
            </p:cNvPr>
            <p:cNvSpPr/>
            <p:nvPr/>
          </p:nvSpPr>
          <p:spPr>
            <a:xfrm>
              <a:off x="12065875" y="0"/>
              <a:ext cx="12612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63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革命の日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EEE9B117-EDAC-53A9-7BC5-FFBBD9572CC7}"/>
              </a:ext>
            </a:extLst>
          </p:cNvPr>
          <p:cNvSpPr/>
          <p:nvPr/>
        </p:nvSpPr>
        <p:spPr>
          <a:xfrm>
            <a:off x="2996267" y="3240771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品質王に、俺はなる！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3AEE16-1DBB-4866-B0D5-D86C4B3D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18" y="3082869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8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Prettier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81" y="3681448"/>
            <a:ext cx="6229323" cy="155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いい感じコードに書き換えてくれる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最近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3.0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になった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まずはコードフォーマッター入れたい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  <p:pic>
        <p:nvPicPr>
          <p:cNvPr id="12" name="図 11" descr="ロゴ&#10;&#10;低い精度で自動的に生成された説明">
            <a:extLst>
              <a:ext uri="{FF2B5EF4-FFF2-40B4-BE49-F238E27FC236}">
                <a16:creationId xmlns:a16="http://schemas.microsoft.com/office/drawing/2014/main" id="{0B11AEA0-EF5C-4D63-B49A-2372A464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1" y="2947751"/>
            <a:ext cx="508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800" b="1" dirty="0" err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ESLint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81" y="3681448"/>
            <a:ext cx="6229323" cy="155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いろんな言語をサポートしている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自動でコードを注意してくれる、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うれしいライブラリ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静的解析ツール</a:t>
            </a:r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も必要・・・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  <p:pic>
        <p:nvPicPr>
          <p:cNvPr id="13" name="図 12" descr="図形&#10;&#10;自動的に生成された説明">
            <a:extLst>
              <a:ext uri="{FF2B5EF4-FFF2-40B4-BE49-F238E27FC236}">
                <a16:creationId xmlns:a16="http://schemas.microsoft.com/office/drawing/2014/main" id="{81246363-8EE0-BB5C-8C9A-7A93CEF0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82" y="2874085"/>
            <a:ext cx="2882240" cy="25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品質担保マン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CE0EA011-D17B-9967-2434-E62B676D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4" y="2624201"/>
            <a:ext cx="808552" cy="1151419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2DE73F60-92BE-006A-E4CE-40D46B1F130C}"/>
              </a:ext>
            </a:extLst>
          </p:cNvPr>
          <p:cNvSpPr txBox="1">
            <a:spLocks/>
          </p:cNvSpPr>
          <p:nvPr/>
        </p:nvSpPr>
        <p:spPr>
          <a:xfrm>
            <a:off x="1381142" y="2359096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C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3C8372C-66C1-CA62-A506-511477ED978F}"/>
              </a:ext>
            </a:extLst>
          </p:cNvPr>
          <p:cNvSpPr txBox="1">
            <a:spLocks/>
          </p:cNvSpPr>
          <p:nvPr/>
        </p:nvSpPr>
        <p:spPr>
          <a:xfrm>
            <a:off x="10080527" y="3744650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51BB3C1B-1734-6FCB-D456-8B92B122B0BA}"/>
              </a:ext>
            </a:extLst>
          </p:cNvPr>
          <p:cNvSpPr/>
          <p:nvPr/>
        </p:nvSpPr>
        <p:spPr>
          <a:xfrm>
            <a:off x="2901485" y="1504994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コーディング規約決めてもいいですか？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87EC3CA5-B85C-D313-CEFC-DB373D9D3510}"/>
              </a:ext>
            </a:extLst>
          </p:cNvPr>
          <p:cNvSpPr/>
          <p:nvPr/>
        </p:nvSpPr>
        <p:spPr>
          <a:xfrm>
            <a:off x="1775954" y="2854585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あ、お好きにどうぞ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8" name="図 17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A768148D-EF76-6E6B-30B0-4C0358FA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3" y="5207493"/>
            <a:ext cx="808552" cy="1151419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6BCB3F48-9096-9E04-556B-ABF79B9742F2}"/>
              </a:ext>
            </a:extLst>
          </p:cNvPr>
          <p:cNvSpPr txBox="1">
            <a:spLocks/>
          </p:cNvSpPr>
          <p:nvPr/>
        </p:nvSpPr>
        <p:spPr>
          <a:xfrm>
            <a:off x="1381141" y="4942388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C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B839C24-6C14-3DC3-0EC7-7905DD8EA653}"/>
              </a:ext>
            </a:extLst>
          </p:cNvPr>
          <p:cNvSpPr txBox="1">
            <a:spLocks/>
          </p:cNvSpPr>
          <p:nvPr/>
        </p:nvSpPr>
        <p:spPr>
          <a:xfrm>
            <a:off x="10114832" y="6379965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5A0B4ACF-CF16-8393-29B1-2724521A33D5}"/>
              </a:ext>
            </a:extLst>
          </p:cNvPr>
          <p:cNvSpPr/>
          <p:nvPr/>
        </p:nvSpPr>
        <p:spPr>
          <a:xfrm>
            <a:off x="2901484" y="4088286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やったー！（ゴリゴリに締め付ける）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92F43CD0-684F-EFEB-EF2B-2564B6C68467}"/>
              </a:ext>
            </a:extLst>
          </p:cNvPr>
          <p:cNvSpPr/>
          <p:nvPr/>
        </p:nvSpPr>
        <p:spPr>
          <a:xfrm>
            <a:off x="1775953" y="5437877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うう・・・静的解析クリアしないとコミットできない・・・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algn="ctr"/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綺麗なコードでなければ、成果物として認められない・・・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23EF52D-0038-5179-EDDD-FE56B17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6" y="1347092"/>
            <a:ext cx="950521" cy="10388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E5C3F55-ACA3-0AFE-F736-FF6C16D5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5" y="3930384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コードレビューとは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21" y="3132118"/>
            <a:ext cx="10505089" cy="302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チームメンバー間で、組織的にコードの品質を担保する手法。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別の視点からコードを見ることで、実装した本人には気が付かない失敗を検知できる。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次に、コードレビューもやりたい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コードレビュー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CE0EA011-D17B-9967-2434-E62B676D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4" y="2624201"/>
            <a:ext cx="808552" cy="1151419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2DE73F60-92BE-006A-E4CE-40D46B1F130C}"/>
              </a:ext>
            </a:extLst>
          </p:cNvPr>
          <p:cNvSpPr txBox="1">
            <a:spLocks/>
          </p:cNvSpPr>
          <p:nvPr/>
        </p:nvSpPr>
        <p:spPr>
          <a:xfrm>
            <a:off x="1381142" y="2359096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C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3C8372C-66C1-CA62-A506-511477ED978F}"/>
              </a:ext>
            </a:extLst>
          </p:cNvPr>
          <p:cNvSpPr txBox="1">
            <a:spLocks/>
          </p:cNvSpPr>
          <p:nvPr/>
        </p:nvSpPr>
        <p:spPr>
          <a:xfrm>
            <a:off x="10080527" y="3744650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51BB3C1B-1734-6FCB-D456-8B92B122B0BA}"/>
              </a:ext>
            </a:extLst>
          </p:cNvPr>
          <p:cNvSpPr/>
          <p:nvPr/>
        </p:nvSpPr>
        <p:spPr>
          <a:xfrm>
            <a:off x="2901485" y="1504994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コメント「ここ考慮漏れです」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87EC3CA5-B85C-D313-CEFC-DB373D9D3510}"/>
              </a:ext>
            </a:extLst>
          </p:cNvPr>
          <p:cNvSpPr/>
          <p:nvPr/>
        </p:nvSpPr>
        <p:spPr>
          <a:xfrm>
            <a:off x="1775954" y="2854585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Final_ultimate_super_fix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: 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hoge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8" name="図 17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A768148D-EF76-6E6B-30B0-4C0358FA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3" y="5207493"/>
            <a:ext cx="808552" cy="1151419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6BCB3F48-9096-9E04-556B-ABF79B9742F2}"/>
              </a:ext>
            </a:extLst>
          </p:cNvPr>
          <p:cNvSpPr txBox="1">
            <a:spLocks/>
          </p:cNvSpPr>
          <p:nvPr/>
        </p:nvSpPr>
        <p:spPr>
          <a:xfrm>
            <a:off x="1381141" y="4942388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A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B839C24-6C14-3DC3-0EC7-7905DD8EA653}"/>
              </a:ext>
            </a:extLst>
          </p:cNvPr>
          <p:cNvSpPr txBox="1">
            <a:spLocks/>
          </p:cNvSpPr>
          <p:nvPr/>
        </p:nvSpPr>
        <p:spPr>
          <a:xfrm>
            <a:off x="10114832" y="6379965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5A0B4ACF-CF16-8393-29B1-2724521A33D5}"/>
              </a:ext>
            </a:extLst>
          </p:cNvPr>
          <p:cNvSpPr/>
          <p:nvPr/>
        </p:nvSpPr>
        <p:spPr>
          <a:xfrm>
            <a:off x="2901484" y="4088286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コメント「ここも」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92F43CD0-684F-EFEB-EF2B-2564B6C68467}"/>
              </a:ext>
            </a:extLst>
          </p:cNvPr>
          <p:cNvSpPr/>
          <p:nvPr/>
        </p:nvSpPr>
        <p:spPr>
          <a:xfrm>
            <a:off x="1775953" y="5437877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Final_ultimate_super_fix_2: 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fuga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23EF52D-0038-5179-EDDD-FE56B17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6" y="1347092"/>
            <a:ext cx="950521" cy="1038821"/>
          </a:xfrm>
          <a:prstGeom prst="rect">
            <a:avLst/>
          </a:prstGeom>
        </p:spPr>
      </p:pic>
      <p:pic>
        <p:nvPicPr>
          <p:cNvPr id="3" name="図 2" descr="レゴ, 食品 が含まれている画像&#10;&#10;自動的に生成された説明">
            <a:extLst>
              <a:ext uri="{FF2B5EF4-FFF2-40B4-BE49-F238E27FC236}">
                <a16:creationId xmlns:a16="http://schemas.microsoft.com/office/drawing/2014/main" id="{043DAEC4-12C0-5DE7-5E66-1D4C9996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6" y="3910679"/>
            <a:ext cx="1015748" cy="11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組織活性化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EEE9B117-EDAC-53A9-7BC5-FFBBD9572CC7}"/>
              </a:ext>
            </a:extLst>
          </p:cNvPr>
          <p:cNvSpPr/>
          <p:nvPr/>
        </p:nvSpPr>
        <p:spPr>
          <a:xfrm>
            <a:off x="2996267" y="3240771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チーム内でのコミュニケーションも活発になってきたぞ！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3AEE16-1DBB-4866-B0D5-D86C4B3D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18" y="3082869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5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単体テスト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778826"/>
            <a:ext cx="10494578" cy="374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JUnit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などが有名。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ある関数やメソッドが、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期待する挙動がクリアされているかどうか確認できる。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レビューバックの手間が省ける上に、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着手序盤でコードのエラーが検知しやすい。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（というかエラーにならない）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テストも書くぞ！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結合テスト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778826"/>
            <a:ext cx="10494578" cy="374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複数のモジュール間の挙動が、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正しく設計書通りに連携するか確認できる。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データベースや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API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とのやり取りでのテストで使われる。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テストも書くぞ！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機能テスト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778826"/>
            <a:ext cx="10494578" cy="260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アプリケーションそのものが、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ユーザーの要件を満たすか確認する。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ログイン情報などの変数が加わった時、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正常に機能するかどうかを確認する。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テストも書くぞ！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704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B Round Gothic Regular" panose="02020400000000000000" pitchFamily="18" charset="-128"/>
                <a:ea typeface="Tsukushi B Round Gothic Regular" panose="02020400000000000000" pitchFamily="18" charset="-128"/>
              </a:rPr>
              <a:t>筆者の情報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159" y="3819918"/>
            <a:ext cx="7128641" cy="1478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8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</a:t>
            </a:r>
            <a:r>
              <a:rPr kumimoji="1" lang="en-US" altLang="ja-JP" sz="48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React </a:t>
            </a:r>
            <a:r>
              <a:rPr kumimoji="1" lang="ja-JP" altLang="en-US" sz="48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歴は２年</a:t>
            </a:r>
            <a:endParaRPr kumimoji="1" lang="en-US" altLang="ja-JP" sz="48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・実務歴は３年弱</a:t>
            </a:r>
            <a:endParaRPr kumimoji="1" lang="en-US" altLang="ja-JP" sz="48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D38D81-9D44-F480-41D4-54C14143350B}"/>
              </a:ext>
            </a:extLst>
          </p:cNvPr>
          <p:cNvGrpSpPr/>
          <p:nvPr/>
        </p:nvGrpSpPr>
        <p:grpSpPr>
          <a:xfrm>
            <a:off x="0" y="0"/>
            <a:ext cx="12213022" cy="6858000"/>
            <a:chOff x="0" y="0"/>
            <a:chExt cx="12213022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2AEAA34-803C-E64A-DEB6-EABAAF5B91B3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F437F10-FB2E-7397-30EE-26DA5D64C125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C07EE7-E155-D4F5-20BC-F10B2406A3B9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9A9F6F6-2980-2E0D-A024-7CBE9E625B48}"/>
                </a:ext>
              </a:extLst>
            </p:cNvPr>
            <p:cNvSpPr/>
            <p:nvPr/>
          </p:nvSpPr>
          <p:spPr>
            <a:xfrm>
              <a:off x="12086897" y="0"/>
              <a:ext cx="126125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555D0EE-FA82-934C-59FC-4F520D60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2277032"/>
            <a:ext cx="3021724" cy="3021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E69B722-C99F-7380-6D4C-C443AEF00B86}"/>
              </a:ext>
            </a:extLst>
          </p:cNvPr>
          <p:cNvSpPr txBox="1">
            <a:spLocks/>
          </p:cNvSpPr>
          <p:nvPr/>
        </p:nvSpPr>
        <p:spPr>
          <a:xfrm>
            <a:off x="4225159" y="2356056"/>
            <a:ext cx="7128641" cy="79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8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佐藤</a:t>
            </a:r>
            <a:r>
              <a:rPr lang="en-US" altLang="ja-JP" sz="48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 </a:t>
            </a:r>
            <a:r>
              <a:rPr lang="ja-JP" altLang="en-US" sz="48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功樹</a:t>
            </a:r>
            <a:r>
              <a:rPr lang="en-US" altLang="ja-JP" sz="48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(24)</a:t>
            </a:r>
          </a:p>
        </p:txBody>
      </p:sp>
    </p:spTree>
    <p:extLst>
      <p:ext uri="{BB962C8B-B14F-4D97-AF65-F5344CB8AC3E}">
        <p14:creationId xmlns:p14="http://schemas.microsoft.com/office/powerpoint/2010/main" val="47955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/>
              </a:rPr>
              <a:t>テストも書く</a:t>
            </a:r>
            <a:endParaRPr lang="ja-JP" altLang="en-US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2E5A115-596E-15FC-3C7C-2C76B0C7F150}"/>
              </a:ext>
            </a:extLst>
          </p:cNvPr>
          <p:cNvGrpSpPr/>
          <p:nvPr/>
        </p:nvGrpSpPr>
        <p:grpSpPr>
          <a:xfrm>
            <a:off x="1775953" y="1163122"/>
            <a:ext cx="9431512" cy="1488437"/>
            <a:chOff x="1775954" y="2624201"/>
            <a:chExt cx="9431512" cy="1488437"/>
          </a:xfrm>
        </p:grpSpPr>
        <p:pic>
          <p:nvPicPr>
            <p:cNvPr id="12" name="図 11" descr="クマの人形&#10;&#10;中程度の精度で自動的に生成された説明">
              <a:extLst>
                <a:ext uri="{FF2B5EF4-FFF2-40B4-BE49-F238E27FC236}">
                  <a16:creationId xmlns:a16="http://schemas.microsoft.com/office/drawing/2014/main" id="{CE0EA011-D17B-9967-2434-E62B676D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674" y="2624201"/>
              <a:ext cx="808552" cy="1151419"/>
            </a:xfrm>
            <a:prstGeom prst="rect">
              <a:avLst/>
            </a:prstGeom>
          </p:spPr>
        </p:pic>
        <p:sp>
          <p:nvSpPr>
            <p:cNvPr id="14" name="タイトル 1">
              <a:extLst>
                <a:ext uri="{FF2B5EF4-FFF2-40B4-BE49-F238E27FC236}">
                  <a16:creationId xmlns:a16="http://schemas.microsoft.com/office/drawing/2014/main" id="{C3C8372C-66C1-CA62-A506-511477ED978F}"/>
                </a:ext>
              </a:extLst>
            </p:cNvPr>
            <p:cNvSpPr txBox="1">
              <a:spLocks/>
            </p:cNvSpPr>
            <p:nvPr/>
          </p:nvSpPr>
          <p:spPr>
            <a:xfrm>
              <a:off x="10080527" y="3744650"/>
              <a:ext cx="1126939" cy="3679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B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16" name="角丸四角形吹き出し 15">
              <a:extLst>
                <a:ext uri="{FF2B5EF4-FFF2-40B4-BE49-F238E27FC236}">
                  <a16:creationId xmlns:a16="http://schemas.microsoft.com/office/drawing/2014/main" id="{87EC3CA5-B85C-D313-CEFC-DB373D9D3510}"/>
                </a:ext>
              </a:extLst>
            </p:cNvPr>
            <p:cNvSpPr/>
            <p:nvPr/>
          </p:nvSpPr>
          <p:spPr>
            <a:xfrm>
              <a:off x="1775954" y="2854585"/>
              <a:ext cx="7682459" cy="880919"/>
            </a:xfrm>
            <a:prstGeom prst="wedgeRoundRectCallout">
              <a:avLst>
                <a:gd name="adj1" fmla="val 53837"/>
                <a:gd name="adj2" fmla="val 30063"/>
                <a:gd name="adj3" fmla="val 16667"/>
              </a:avLst>
            </a:prstGeom>
            <a:solidFill>
              <a:schemeClr val="bg1">
                <a:lumMod val="9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テストも書きました</a:t>
              </a:r>
              <a:endPara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832D157-59D5-2FC4-6051-8942D85A1887}"/>
              </a:ext>
            </a:extLst>
          </p:cNvPr>
          <p:cNvGrpSpPr/>
          <p:nvPr/>
        </p:nvGrpSpPr>
        <p:grpSpPr>
          <a:xfrm>
            <a:off x="1775953" y="3746371"/>
            <a:ext cx="9465818" cy="1540460"/>
            <a:chOff x="1775953" y="5207493"/>
            <a:chExt cx="9465818" cy="1540460"/>
          </a:xfrm>
        </p:grpSpPr>
        <p:pic>
          <p:nvPicPr>
            <p:cNvPr id="18" name="図 17" descr="クマの人形&#10;&#10;中程度の精度で自動的に生成された説明">
              <a:extLst>
                <a:ext uri="{FF2B5EF4-FFF2-40B4-BE49-F238E27FC236}">
                  <a16:creationId xmlns:a16="http://schemas.microsoft.com/office/drawing/2014/main" id="{A768148D-EF76-6E6B-30B0-4C0358FA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673" y="5207493"/>
              <a:ext cx="808552" cy="1151419"/>
            </a:xfrm>
            <a:prstGeom prst="rect">
              <a:avLst/>
            </a:prstGeom>
          </p:spPr>
        </p:pic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2B839C24-6C14-3DC3-0EC7-7905DD8EA653}"/>
                </a:ext>
              </a:extLst>
            </p:cNvPr>
            <p:cNvSpPr txBox="1">
              <a:spLocks/>
            </p:cNvSpPr>
            <p:nvPr/>
          </p:nvSpPr>
          <p:spPr>
            <a:xfrm>
              <a:off x="10114832" y="6379965"/>
              <a:ext cx="1126939" cy="3679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B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23" name="角丸四角形吹き出し 22">
              <a:extLst>
                <a:ext uri="{FF2B5EF4-FFF2-40B4-BE49-F238E27FC236}">
                  <a16:creationId xmlns:a16="http://schemas.microsoft.com/office/drawing/2014/main" id="{92F43CD0-684F-EFEB-EF2B-2564B6C68467}"/>
                </a:ext>
              </a:extLst>
            </p:cNvPr>
            <p:cNvSpPr/>
            <p:nvPr/>
          </p:nvSpPr>
          <p:spPr>
            <a:xfrm>
              <a:off x="1775953" y="5437877"/>
              <a:ext cx="7682459" cy="880919"/>
            </a:xfrm>
            <a:prstGeom prst="wedgeRoundRectCallout">
              <a:avLst>
                <a:gd name="adj1" fmla="val 53837"/>
                <a:gd name="adj2" fmla="val 30063"/>
                <a:gd name="adj3" fmla="val 16667"/>
              </a:avLst>
            </a:prstGeom>
            <a:solidFill>
              <a:schemeClr val="bg1">
                <a:lumMod val="9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ビルドするのも一苦労ですよ。</a:t>
              </a:r>
              <a:endPara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C8DFFC3-8A3A-33F7-E802-D88226969E59}"/>
              </a:ext>
            </a:extLst>
          </p:cNvPr>
          <p:cNvGrpSpPr/>
          <p:nvPr/>
        </p:nvGrpSpPr>
        <p:grpSpPr>
          <a:xfrm>
            <a:off x="1381141" y="2505088"/>
            <a:ext cx="9202802" cy="1493851"/>
            <a:chOff x="1381142" y="1347092"/>
            <a:chExt cx="9202802" cy="1493851"/>
          </a:xfrm>
        </p:grpSpPr>
        <p:sp>
          <p:nvSpPr>
            <p:cNvPr id="13" name="タイトル 1">
              <a:extLst>
                <a:ext uri="{FF2B5EF4-FFF2-40B4-BE49-F238E27FC236}">
                  <a16:creationId xmlns:a16="http://schemas.microsoft.com/office/drawing/2014/main" id="{2DE73F60-92BE-006A-E4CE-40D46B1F130C}"/>
                </a:ext>
              </a:extLst>
            </p:cNvPr>
            <p:cNvSpPr txBox="1">
              <a:spLocks/>
            </p:cNvSpPr>
            <p:nvPr/>
          </p:nvSpPr>
          <p:spPr>
            <a:xfrm>
              <a:off x="1381142" y="2359096"/>
              <a:ext cx="1174537" cy="481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C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15" name="角丸四角形吹き出し 14">
              <a:extLst>
                <a:ext uri="{FF2B5EF4-FFF2-40B4-BE49-F238E27FC236}">
                  <a16:creationId xmlns:a16="http://schemas.microsoft.com/office/drawing/2014/main" id="{51BB3C1B-1734-6FCB-D456-8B92B122B0BA}"/>
                </a:ext>
              </a:extLst>
            </p:cNvPr>
            <p:cNvSpPr/>
            <p:nvPr/>
          </p:nvSpPr>
          <p:spPr>
            <a:xfrm>
              <a:off x="2901485" y="1504994"/>
              <a:ext cx="7682459" cy="880919"/>
            </a:xfrm>
            <a:prstGeom prst="wedgeRoundRectCallout">
              <a:avLst>
                <a:gd name="adj1" fmla="val -54553"/>
                <a:gd name="adj2" fmla="val 38571"/>
                <a:gd name="adj3" fmla="val 16667"/>
              </a:avLst>
            </a:prstGeom>
            <a:solidFill>
              <a:srgbClr val="8AB7B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いいですね！最高！</a:t>
              </a:r>
              <a:endParaRPr kumimoji="1" lang="en-US" altLang="ja-JP" sz="16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lang="ja-JP" altLang="en-US" sz="16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でもちょっとテストケースも多くなって重いですね・・・</a:t>
              </a:r>
              <a:endParaRPr kumimoji="1" lang="en-US" altLang="ja-JP" sz="16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23EF52D-0038-5179-EDDD-FE56B171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536" y="1347092"/>
              <a:ext cx="950521" cy="1038821"/>
            </a:xfrm>
            <a:prstGeom prst="rect">
              <a:avLst/>
            </a:prstGeom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E26134B-BD96-84BB-D815-91625B674E11}"/>
              </a:ext>
            </a:extLst>
          </p:cNvPr>
          <p:cNvGrpSpPr/>
          <p:nvPr/>
        </p:nvGrpSpPr>
        <p:grpSpPr>
          <a:xfrm>
            <a:off x="1381141" y="5098316"/>
            <a:ext cx="9202802" cy="1513556"/>
            <a:chOff x="1381141" y="3910679"/>
            <a:chExt cx="9202802" cy="1513556"/>
          </a:xfrm>
        </p:grpSpPr>
        <p:sp>
          <p:nvSpPr>
            <p:cNvPr id="19" name="タイトル 1">
              <a:extLst>
                <a:ext uri="{FF2B5EF4-FFF2-40B4-BE49-F238E27FC236}">
                  <a16:creationId xmlns:a16="http://schemas.microsoft.com/office/drawing/2014/main" id="{6BCB3F48-9096-9E04-556B-ABF79B9742F2}"/>
                </a:ext>
              </a:extLst>
            </p:cNvPr>
            <p:cNvSpPr txBox="1">
              <a:spLocks/>
            </p:cNvSpPr>
            <p:nvPr/>
          </p:nvSpPr>
          <p:spPr>
            <a:xfrm>
              <a:off x="1381141" y="4942388"/>
              <a:ext cx="1174537" cy="481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A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22" name="角丸四角形吹き出し 21">
              <a:extLst>
                <a:ext uri="{FF2B5EF4-FFF2-40B4-BE49-F238E27FC236}">
                  <a16:creationId xmlns:a16="http://schemas.microsoft.com/office/drawing/2014/main" id="{5A0B4ACF-CF16-8393-29B1-2724521A33D5}"/>
                </a:ext>
              </a:extLst>
            </p:cNvPr>
            <p:cNvSpPr/>
            <p:nvPr/>
          </p:nvSpPr>
          <p:spPr>
            <a:xfrm>
              <a:off x="2901484" y="4088286"/>
              <a:ext cx="7682459" cy="880919"/>
            </a:xfrm>
            <a:prstGeom prst="wedgeRoundRectCallout">
              <a:avLst>
                <a:gd name="adj1" fmla="val -54553"/>
                <a:gd name="adj2" fmla="val 38571"/>
                <a:gd name="adj3" fmla="val 16667"/>
              </a:avLst>
            </a:prstGeom>
            <a:solidFill>
              <a:srgbClr val="8AB7B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じゃあ、テストスイート書いちゃう？</a:t>
              </a:r>
              <a:endParaRPr kumimoji="1" lang="en-US" altLang="ja-JP" sz="16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  <p:pic>
          <p:nvPicPr>
            <p:cNvPr id="3" name="図 2" descr="レゴ, 食品 が含まれている画像&#10;&#10;自動的に生成された説明">
              <a:extLst>
                <a:ext uri="{FF2B5EF4-FFF2-40B4-BE49-F238E27FC236}">
                  <a16:creationId xmlns:a16="http://schemas.microsoft.com/office/drawing/2014/main" id="{043DAEC4-12C0-5DE7-5E66-1D4C9996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0536" y="3910679"/>
              <a:ext cx="1015748" cy="1122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31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テストスイート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778826"/>
            <a:ext cx="10494578" cy="312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複数のテストケースをグループ化したもの。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特定の機能や同一のモジュールに関するテストケースをまとめることで、テストを管理しやすくします。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網羅性があることで、抜け漏れなく、再利用性も高まる。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テストスイートって何？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6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/>
              </a:rPr>
              <a:t>テストをまとめる</a:t>
            </a:r>
            <a:endParaRPr lang="ja-JP" altLang="en-US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2E5A115-596E-15FC-3C7C-2C76B0C7F150}"/>
              </a:ext>
            </a:extLst>
          </p:cNvPr>
          <p:cNvGrpSpPr/>
          <p:nvPr/>
        </p:nvGrpSpPr>
        <p:grpSpPr>
          <a:xfrm>
            <a:off x="1775953" y="1163122"/>
            <a:ext cx="9431512" cy="1488437"/>
            <a:chOff x="1775954" y="2624201"/>
            <a:chExt cx="9431512" cy="1488437"/>
          </a:xfrm>
        </p:grpSpPr>
        <p:pic>
          <p:nvPicPr>
            <p:cNvPr id="12" name="図 11" descr="クマの人形&#10;&#10;中程度の精度で自動的に生成された説明">
              <a:extLst>
                <a:ext uri="{FF2B5EF4-FFF2-40B4-BE49-F238E27FC236}">
                  <a16:creationId xmlns:a16="http://schemas.microsoft.com/office/drawing/2014/main" id="{CE0EA011-D17B-9967-2434-E62B676D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674" y="2624201"/>
              <a:ext cx="808552" cy="1151419"/>
            </a:xfrm>
            <a:prstGeom prst="rect">
              <a:avLst/>
            </a:prstGeom>
          </p:spPr>
        </p:pic>
        <p:sp>
          <p:nvSpPr>
            <p:cNvPr id="14" name="タイトル 1">
              <a:extLst>
                <a:ext uri="{FF2B5EF4-FFF2-40B4-BE49-F238E27FC236}">
                  <a16:creationId xmlns:a16="http://schemas.microsoft.com/office/drawing/2014/main" id="{C3C8372C-66C1-CA62-A506-511477ED978F}"/>
                </a:ext>
              </a:extLst>
            </p:cNvPr>
            <p:cNvSpPr txBox="1">
              <a:spLocks/>
            </p:cNvSpPr>
            <p:nvPr/>
          </p:nvSpPr>
          <p:spPr>
            <a:xfrm>
              <a:off x="10080527" y="3744650"/>
              <a:ext cx="1126939" cy="3679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B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16" name="角丸四角形吹き出し 15">
              <a:extLst>
                <a:ext uri="{FF2B5EF4-FFF2-40B4-BE49-F238E27FC236}">
                  <a16:creationId xmlns:a16="http://schemas.microsoft.com/office/drawing/2014/main" id="{87EC3CA5-B85C-D313-CEFC-DB373D9D3510}"/>
                </a:ext>
              </a:extLst>
            </p:cNvPr>
            <p:cNvSpPr/>
            <p:nvPr/>
          </p:nvSpPr>
          <p:spPr>
            <a:xfrm>
              <a:off x="1775954" y="2854585"/>
              <a:ext cx="7682459" cy="880919"/>
            </a:xfrm>
            <a:prstGeom prst="wedgeRoundRectCallout">
              <a:avLst>
                <a:gd name="adj1" fmla="val 53837"/>
                <a:gd name="adj2" fmla="val 30063"/>
                <a:gd name="adj3" fmla="val 16667"/>
              </a:avLst>
            </a:prstGeom>
            <a:solidFill>
              <a:schemeClr val="bg1">
                <a:lumMod val="9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テストもまとめました</a:t>
              </a:r>
              <a:endPara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832D157-59D5-2FC4-6051-8942D85A1887}"/>
              </a:ext>
            </a:extLst>
          </p:cNvPr>
          <p:cNvGrpSpPr/>
          <p:nvPr/>
        </p:nvGrpSpPr>
        <p:grpSpPr>
          <a:xfrm>
            <a:off x="1775953" y="3746371"/>
            <a:ext cx="9465818" cy="1540460"/>
            <a:chOff x="1775953" y="5207493"/>
            <a:chExt cx="9465818" cy="1540460"/>
          </a:xfrm>
        </p:grpSpPr>
        <p:pic>
          <p:nvPicPr>
            <p:cNvPr id="18" name="図 17" descr="クマの人形&#10;&#10;中程度の精度で自動的に生成された説明">
              <a:extLst>
                <a:ext uri="{FF2B5EF4-FFF2-40B4-BE49-F238E27FC236}">
                  <a16:creationId xmlns:a16="http://schemas.microsoft.com/office/drawing/2014/main" id="{A768148D-EF76-6E6B-30B0-4C0358FA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673" y="5207493"/>
              <a:ext cx="808552" cy="1151419"/>
            </a:xfrm>
            <a:prstGeom prst="rect">
              <a:avLst/>
            </a:prstGeom>
          </p:spPr>
        </p:pic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2B839C24-6C14-3DC3-0EC7-7905DD8EA653}"/>
                </a:ext>
              </a:extLst>
            </p:cNvPr>
            <p:cNvSpPr txBox="1">
              <a:spLocks/>
            </p:cNvSpPr>
            <p:nvPr/>
          </p:nvSpPr>
          <p:spPr>
            <a:xfrm>
              <a:off x="10114832" y="6379965"/>
              <a:ext cx="1126939" cy="3679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B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23" name="角丸四角形吹き出し 22">
              <a:extLst>
                <a:ext uri="{FF2B5EF4-FFF2-40B4-BE49-F238E27FC236}">
                  <a16:creationId xmlns:a16="http://schemas.microsoft.com/office/drawing/2014/main" id="{92F43CD0-684F-EFEB-EF2B-2564B6C68467}"/>
                </a:ext>
              </a:extLst>
            </p:cNvPr>
            <p:cNvSpPr/>
            <p:nvPr/>
          </p:nvSpPr>
          <p:spPr>
            <a:xfrm>
              <a:off x="1775953" y="5437877"/>
              <a:ext cx="7682459" cy="880919"/>
            </a:xfrm>
            <a:prstGeom prst="wedgeRoundRectCallout">
              <a:avLst>
                <a:gd name="adj1" fmla="val 53837"/>
                <a:gd name="adj2" fmla="val 30063"/>
                <a:gd name="adj3" fmla="val 16667"/>
              </a:avLst>
            </a:prstGeom>
            <a:solidFill>
              <a:schemeClr val="bg1">
                <a:lumMod val="9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でも毎回テスト実行するのだるいですね</a:t>
              </a:r>
              <a:endPara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C8DFFC3-8A3A-33F7-E802-D88226969E59}"/>
              </a:ext>
            </a:extLst>
          </p:cNvPr>
          <p:cNvGrpSpPr/>
          <p:nvPr/>
        </p:nvGrpSpPr>
        <p:grpSpPr>
          <a:xfrm>
            <a:off x="1381141" y="2505088"/>
            <a:ext cx="9202802" cy="1493851"/>
            <a:chOff x="1381142" y="1347092"/>
            <a:chExt cx="9202802" cy="1493851"/>
          </a:xfrm>
        </p:grpSpPr>
        <p:sp>
          <p:nvSpPr>
            <p:cNvPr id="13" name="タイトル 1">
              <a:extLst>
                <a:ext uri="{FF2B5EF4-FFF2-40B4-BE49-F238E27FC236}">
                  <a16:creationId xmlns:a16="http://schemas.microsoft.com/office/drawing/2014/main" id="{2DE73F60-92BE-006A-E4CE-40D46B1F130C}"/>
                </a:ext>
              </a:extLst>
            </p:cNvPr>
            <p:cNvSpPr txBox="1">
              <a:spLocks/>
            </p:cNvSpPr>
            <p:nvPr/>
          </p:nvSpPr>
          <p:spPr>
            <a:xfrm>
              <a:off x="1381142" y="2359096"/>
              <a:ext cx="1174537" cy="481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C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15" name="角丸四角形吹き出し 14">
              <a:extLst>
                <a:ext uri="{FF2B5EF4-FFF2-40B4-BE49-F238E27FC236}">
                  <a16:creationId xmlns:a16="http://schemas.microsoft.com/office/drawing/2014/main" id="{51BB3C1B-1734-6FCB-D456-8B92B122B0BA}"/>
                </a:ext>
              </a:extLst>
            </p:cNvPr>
            <p:cNvSpPr/>
            <p:nvPr/>
          </p:nvSpPr>
          <p:spPr>
            <a:xfrm>
              <a:off x="2901485" y="1504994"/>
              <a:ext cx="7682459" cy="880919"/>
            </a:xfrm>
            <a:prstGeom prst="wedgeRoundRectCallout">
              <a:avLst>
                <a:gd name="adj1" fmla="val -54553"/>
                <a:gd name="adj2" fmla="val 38571"/>
                <a:gd name="adj3" fmla="val 16667"/>
              </a:avLst>
            </a:prstGeom>
            <a:solidFill>
              <a:srgbClr val="8AB7B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なんか軽くなった気がする</a:t>
              </a:r>
              <a:endParaRPr kumimoji="1" lang="en-US" altLang="ja-JP" sz="16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23EF52D-0038-5179-EDDD-FE56B171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536" y="1347092"/>
              <a:ext cx="950521" cy="1038821"/>
            </a:xfrm>
            <a:prstGeom prst="rect">
              <a:avLst/>
            </a:prstGeom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E26134B-BD96-84BB-D815-91625B674E11}"/>
              </a:ext>
            </a:extLst>
          </p:cNvPr>
          <p:cNvGrpSpPr/>
          <p:nvPr/>
        </p:nvGrpSpPr>
        <p:grpSpPr>
          <a:xfrm>
            <a:off x="1381141" y="5098316"/>
            <a:ext cx="9202802" cy="1513556"/>
            <a:chOff x="1381141" y="3910679"/>
            <a:chExt cx="9202802" cy="1513556"/>
          </a:xfrm>
        </p:grpSpPr>
        <p:sp>
          <p:nvSpPr>
            <p:cNvPr id="19" name="タイトル 1">
              <a:extLst>
                <a:ext uri="{FF2B5EF4-FFF2-40B4-BE49-F238E27FC236}">
                  <a16:creationId xmlns:a16="http://schemas.microsoft.com/office/drawing/2014/main" id="{6BCB3F48-9096-9E04-556B-ABF79B9742F2}"/>
                </a:ext>
              </a:extLst>
            </p:cNvPr>
            <p:cNvSpPr txBox="1">
              <a:spLocks/>
            </p:cNvSpPr>
            <p:nvPr/>
          </p:nvSpPr>
          <p:spPr>
            <a:xfrm>
              <a:off x="1381141" y="4942388"/>
              <a:ext cx="1174537" cy="481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20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A</a:t>
              </a:r>
              <a:r>
                <a:rPr lang="ja-JP" altLang="en-US" sz="20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さん</a:t>
              </a:r>
            </a:p>
          </p:txBody>
        </p:sp>
        <p:sp>
          <p:nvSpPr>
            <p:cNvPr id="22" name="角丸四角形吹き出し 21">
              <a:extLst>
                <a:ext uri="{FF2B5EF4-FFF2-40B4-BE49-F238E27FC236}">
                  <a16:creationId xmlns:a16="http://schemas.microsoft.com/office/drawing/2014/main" id="{5A0B4ACF-CF16-8393-29B1-2724521A33D5}"/>
                </a:ext>
              </a:extLst>
            </p:cNvPr>
            <p:cNvSpPr/>
            <p:nvPr/>
          </p:nvSpPr>
          <p:spPr>
            <a:xfrm>
              <a:off x="2901484" y="4088286"/>
              <a:ext cx="7682459" cy="880919"/>
            </a:xfrm>
            <a:prstGeom prst="wedgeRoundRectCallout">
              <a:avLst>
                <a:gd name="adj1" fmla="val -54553"/>
                <a:gd name="adj2" fmla="val 38571"/>
                <a:gd name="adj3" fmla="val 16667"/>
              </a:avLst>
            </a:prstGeom>
            <a:solidFill>
              <a:srgbClr val="8AB7B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じゃあ、自動化しちゃう？</a:t>
              </a:r>
              <a:endParaRPr kumimoji="1" lang="en-US" altLang="ja-JP" sz="16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</p:txBody>
        </p:sp>
        <p:pic>
          <p:nvPicPr>
            <p:cNvPr id="3" name="図 2" descr="レゴ, 食品 が含まれている画像&#10;&#10;自動的に生成された説明">
              <a:extLst>
                <a:ext uri="{FF2B5EF4-FFF2-40B4-BE49-F238E27FC236}">
                  <a16:creationId xmlns:a16="http://schemas.microsoft.com/office/drawing/2014/main" id="{043DAEC4-12C0-5DE7-5E66-1D4C9996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0536" y="3910679"/>
              <a:ext cx="1015748" cy="1122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985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テスト自動化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778826"/>
            <a:ext cx="10494578" cy="312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テストスクリプトを実装することで、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自動で各テストを実施することができる。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毎回実行することで、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実施時に抜け漏れがなくテストすることが加納。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なんで今までやってなかったんだ？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1932167"/>
            <a:ext cx="10494578" cy="4599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■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 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静的解析ツールの改造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・好きなように改造できるぞ！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・可能性は無限大、自分ルールを決めちゃおう！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■テスト駆動開発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・テストから作る手法。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・テストカバレッジ（網羅率）が高まる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■リファクタリング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・初期の汚いコードを書き換える。やらないがち。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■監視とトラッキング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・パフォーマンスを監視することで、チューニング欲が高まる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まだまだやりたいことがいっぱいある・・・！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622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一番良かったこと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778826"/>
            <a:ext cx="10494578" cy="346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フィードバックし合うことで、コミュニケーションが増える。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個人的（佐藤の）な学びとして、テストしてる時に仕様について話す時が一番会話が活発になる。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ぜひアサインした際には、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お近づきの印にシステム仕様の話をしてみてください。👀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2BE04E2C-9CBE-20E2-2F9C-7C0EF7F876BA}"/>
              </a:ext>
            </a:extLst>
          </p:cNvPr>
          <p:cNvSpPr/>
          <p:nvPr/>
        </p:nvSpPr>
        <p:spPr>
          <a:xfrm>
            <a:off x="2300171" y="701422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仲良くなった！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E5B972-A66E-0265-1B0E-99CF8D80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" y="543520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93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338E397-41B3-DB1E-73C4-73682BDD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583304"/>
            <a:ext cx="10515600" cy="58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チェックイン</a:t>
            </a:r>
            <a:endParaRPr lang="en-US" altLang="ja-JP" sz="40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A6443A1-81E8-C724-3939-E40A5816CBA8}"/>
              </a:ext>
            </a:extLst>
          </p:cNvPr>
          <p:cNvGrpSpPr/>
          <p:nvPr/>
        </p:nvGrpSpPr>
        <p:grpSpPr>
          <a:xfrm>
            <a:off x="0" y="0"/>
            <a:ext cx="12213022" cy="6858000"/>
            <a:chOff x="0" y="0"/>
            <a:chExt cx="12213022" cy="6858000"/>
          </a:xfrm>
          <a:solidFill>
            <a:srgbClr val="B6EFE5"/>
          </a:solidFill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6AE32BE-DF94-51A9-E97B-F40A1B4993EC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CAEF48B-D958-2D4E-ED56-4BC3586404B8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F76882D-CA7C-E21A-8F52-C48EB851C154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41E11E7-5E51-5B0E-3972-9E9AAE8BE2B6}"/>
                </a:ext>
              </a:extLst>
            </p:cNvPr>
            <p:cNvSpPr/>
            <p:nvPr/>
          </p:nvSpPr>
          <p:spPr>
            <a:xfrm>
              <a:off x="12086897" y="0"/>
              <a:ext cx="126125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9646311-BC1E-8C60-C996-1F3F15ADF9C5}"/>
              </a:ext>
            </a:extLst>
          </p:cNvPr>
          <p:cNvSpPr txBox="1">
            <a:spLocks/>
          </p:cNvSpPr>
          <p:nvPr/>
        </p:nvSpPr>
        <p:spPr>
          <a:xfrm>
            <a:off x="2774843" y="3110356"/>
            <a:ext cx="6663336" cy="5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WEB</a:t>
            </a:r>
            <a:r>
              <a:rPr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フロントエンドって何でしょうか？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38954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37" y="2913235"/>
            <a:ext cx="10825326" cy="1422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アナーキー</a:t>
            </a:r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パターンに学ぶ</a:t>
            </a:r>
            <a:endParaRPr kumimoji="1" lang="en-US" altLang="ja-JP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 algn="ctr">
              <a:buNone/>
            </a:pP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フロントエンドの秩序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C5470D-864D-F553-FE80-401DC084560B}"/>
              </a:ext>
            </a:extLst>
          </p:cNvPr>
          <p:cNvSpPr/>
          <p:nvPr/>
        </p:nvSpPr>
        <p:spPr>
          <a:xfrm>
            <a:off x="2977056" y="854743"/>
            <a:ext cx="6258910" cy="1069022"/>
          </a:xfrm>
          <a:prstGeom prst="rect">
            <a:avLst/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今回の資料は</a:t>
            </a:r>
          </a:p>
        </p:txBody>
      </p:sp>
    </p:spTree>
    <p:extLst>
      <p:ext uri="{BB962C8B-B14F-4D97-AF65-F5344CB8AC3E}">
        <p14:creationId xmlns:p14="http://schemas.microsoft.com/office/powerpoint/2010/main" val="16441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もくじ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810" y="2156843"/>
            <a:ext cx="9551277" cy="412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8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#1</a:t>
            </a: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アナーキーパターン</a:t>
            </a:r>
            <a:endParaRPr lang="en-US" altLang="ja-JP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kumimoji="1" lang="en-US" altLang="ja-JP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48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#2 </a:t>
            </a: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革命の日</a:t>
            </a:r>
            <a:endParaRPr lang="en-US" altLang="ja-JP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kumimoji="1" lang="en-US" altLang="ja-JP" sz="48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48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#3 </a:t>
            </a: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そして国（チーム）となる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9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アナーキーな方々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 descr="レゴ, 食品 が含まれている画像&#10;&#10;自動的に生成された説明">
            <a:extLst>
              <a:ext uri="{FF2B5EF4-FFF2-40B4-BE49-F238E27FC236}">
                <a16:creationId xmlns:a16="http://schemas.microsoft.com/office/drawing/2014/main" id="{FCA81ABD-CD51-5EAC-5786-022C9803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49" y="1512234"/>
            <a:ext cx="2298700" cy="2540000"/>
          </a:xfrm>
          <a:prstGeom prst="rect">
            <a:avLst/>
          </a:prstGeom>
        </p:spPr>
      </p:pic>
      <p:pic>
        <p:nvPicPr>
          <p:cNvPr id="15" name="図 14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BA716BEB-75EF-CE49-7B20-84B1733C6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65" y="4084264"/>
            <a:ext cx="1566067" cy="2230158"/>
          </a:xfrm>
          <a:prstGeom prst="rect">
            <a:avLst/>
          </a:prstGeom>
        </p:spPr>
      </p:pic>
      <p:sp>
        <p:nvSpPr>
          <p:cNvPr id="16" name="タイトル 1">
            <a:extLst>
              <a:ext uri="{FF2B5EF4-FFF2-40B4-BE49-F238E27FC236}">
                <a16:creationId xmlns:a16="http://schemas.microsoft.com/office/drawing/2014/main" id="{9BE89B2E-F7F4-D380-BE3F-D0C3D1BDA503}"/>
              </a:ext>
            </a:extLst>
          </p:cNvPr>
          <p:cNvSpPr txBox="1">
            <a:spLocks/>
          </p:cNvSpPr>
          <p:nvPr/>
        </p:nvSpPr>
        <p:spPr>
          <a:xfrm>
            <a:off x="4555939" y="2208679"/>
            <a:ext cx="5966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A</a:t>
            </a: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BF2B8E93-8B04-33D4-522E-BDFD4ED27D97}"/>
              </a:ext>
            </a:extLst>
          </p:cNvPr>
          <p:cNvSpPr txBox="1">
            <a:spLocks/>
          </p:cNvSpPr>
          <p:nvPr/>
        </p:nvSpPr>
        <p:spPr>
          <a:xfrm>
            <a:off x="4555939" y="4478160"/>
            <a:ext cx="5966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</p:spTree>
    <p:extLst>
      <p:ext uri="{BB962C8B-B14F-4D97-AF65-F5344CB8AC3E}">
        <p14:creationId xmlns:p14="http://schemas.microsoft.com/office/powerpoint/2010/main" val="174966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ある日のこと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 descr="レゴ, 食品 が含まれている画像&#10;&#10;自動的に生成された説明">
            <a:extLst>
              <a:ext uri="{FF2B5EF4-FFF2-40B4-BE49-F238E27FC236}">
                <a16:creationId xmlns:a16="http://schemas.microsoft.com/office/drawing/2014/main" id="{84F9FF14-F6FD-7785-3FB3-FC206D15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37" y="1327387"/>
            <a:ext cx="1015748" cy="1122373"/>
          </a:xfrm>
          <a:prstGeom prst="rect">
            <a:avLst/>
          </a:prstGeom>
        </p:spPr>
      </p:pic>
      <p:pic>
        <p:nvPicPr>
          <p:cNvPr id="12" name="図 11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CE0EA011-D17B-9967-2434-E62B676D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674" y="2624201"/>
            <a:ext cx="808552" cy="1151419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2DE73F60-92BE-006A-E4CE-40D46B1F130C}"/>
              </a:ext>
            </a:extLst>
          </p:cNvPr>
          <p:cNvSpPr txBox="1">
            <a:spLocks/>
          </p:cNvSpPr>
          <p:nvPr/>
        </p:nvSpPr>
        <p:spPr>
          <a:xfrm>
            <a:off x="1381142" y="2359096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A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3C8372C-66C1-CA62-A506-511477ED978F}"/>
              </a:ext>
            </a:extLst>
          </p:cNvPr>
          <p:cNvSpPr txBox="1">
            <a:spLocks/>
          </p:cNvSpPr>
          <p:nvPr/>
        </p:nvSpPr>
        <p:spPr>
          <a:xfrm>
            <a:off x="10080527" y="3744650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51BB3C1B-1734-6FCB-D456-8B92B122B0BA}"/>
              </a:ext>
            </a:extLst>
          </p:cNvPr>
          <p:cNvSpPr/>
          <p:nvPr/>
        </p:nvSpPr>
        <p:spPr>
          <a:xfrm>
            <a:off x="2901485" y="1504994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プロジェクトキックオフするぞ！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87EC3CA5-B85C-D313-CEFC-DB373D9D3510}"/>
              </a:ext>
            </a:extLst>
          </p:cNvPr>
          <p:cNvSpPr/>
          <p:nvPr/>
        </p:nvSpPr>
        <p:spPr>
          <a:xfrm>
            <a:off x="1775954" y="2854585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最初どうする？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7" name="図 16" descr="レゴ, 食品 が含まれている画像&#10;&#10;自動的に生成された説明">
            <a:extLst>
              <a:ext uri="{FF2B5EF4-FFF2-40B4-BE49-F238E27FC236}">
                <a16:creationId xmlns:a16="http://schemas.microsoft.com/office/drawing/2014/main" id="{6B94E3B7-0525-AC4C-22B7-92EF6DF9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36" y="3910679"/>
            <a:ext cx="1015748" cy="1122373"/>
          </a:xfrm>
          <a:prstGeom prst="rect">
            <a:avLst/>
          </a:prstGeom>
        </p:spPr>
      </p:pic>
      <p:pic>
        <p:nvPicPr>
          <p:cNvPr id="18" name="図 17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A768148D-EF76-6E6B-30B0-4C0358FA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673" y="5207493"/>
            <a:ext cx="808552" cy="1151419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6BCB3F48-9096-9E04-556B-ABF79B9742F2}"/>
              </a:ext>
            </a:extLst>
          </p:cNvPr>
          <p:cNvSpPr txBox="1">
            <a:spLocks/>
          </p:cNvSpPr>
          <p:nvPr/>
        </p:nvSpPr>
        <p:spPr>
          <a:xfrm>
            <a:off x="1381141" y="4942388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A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B839C24-6C14-3DC3-0EC7-7905DD8EA653}"/>
              </a:ext>
            </a:extLst>
          </p:cNvPr>
          <p:cNvSpPr txBox="1">
            <a:spLocks/>
          </p:cNvSpPr>
          <p:nvPr/>
        </p:nvSpPr>
        <p:spPr>
          <a:xfrm>
            <a:off x="10114832" y="6379965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5A0B4ACF-CF16-8393-29B1-2724521A33D5}"/>
              </a:ext>
            </a:extLst>
          </p:cNvPr>
          <p:cNvSpPr/>
          <p:nvPr/>
        </p:nvSpPr>
        <p:spPr>
          <a:xfrm>
            <a:off x="2901484" y="4088286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ま、とりあえず公式ドキュメントとかその辺の記事見ればいいでしょ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92F43CD0-684F-EFEB-EF2B-2564B6C68467}"/>
              </a:ext>
            </a:extLst>
          </p:cNvPr>
          <p:cNvSpPr/>
          <p:nvPr/>
        </p:nvSpPr>
        <p:spPr>
          <a:xfrm>
            <a:off x="1775953" y="5437877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オッケー、じゃあ立ち上げちゃうね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4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アナーキーなフロントエンド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B7226-1999-1515-FD97-ACDC8B3F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454"/>
            <a:ext cx="9101447" cy="155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１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. 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とりあえず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PJ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を立ち上げる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２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. 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実装も動けばいいや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３</a:t>
            </a:r>
            <a:r>
              <a:rPr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. </a:t>
            </a: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コードレビューする工数もないし、一旦なし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E32043A-CAD0-B6E3-F00B-89525F3CCF54}"/>
              </a:ext>
            </a:extLst>
          </p:cNvPr>
          <p:cNvSpPr txBox="1">
            <a:spLocks/>
          </p:cNvSpPr>
          <p:nvPr/>
        </p:nvSpPr>
        <p:spPr>
          <a:xfrm>
            <a:off x="859222" y="4158480"/>
            <a:ext cx="9101447" cy="15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↓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とにかく早い！ので成功体験になりやすい</a:t>
            </a:r>
            <a:endParaRPr lang="en-US" altLang="ja-JP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8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F7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F151-F737-F0A5-F2DC-2337770C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138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のちに・・・</a:t>
            </a:r>
            <a:endParaRPr kumimoji="1" lang="ja-JP" altLang="en-US" sz="48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4B764FD-8F6E-C7F6-073F-5195B0C52364}"/>
              </a:ext>
            </a:extLst>
          </p:cNvPr>
          <p:cNvGrpSpPr/>
          <p:nvPr/>
        </p:nvGrpSpPr>
        <p:grpSpPr>
          <a:xfrm>
            <a:off x="10511" y="0"/>
            <a:ext cx="12192000" cy="6858000"/>
            <a:chOff x="0" y="0"/>
            <a:chExt cx="12192000" cy="6858000"/>
          </a:xfrm>
          <a:solidFill>
            <a:srgbClr val="B6EFE5"/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B3A4C4-6619-4960-C63C-B290A9A687DD}"/>
                </a:ext>
              </a:extLst>
            </p:cNvPr>
            <p:cNvSpPr/>
            <p:nvPr/>
          </p:nvSpPr>
          <p:spPr>
            <a:xfrm>
              <a:off x="0" y="1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02FB2D-867B-8932-F4D7-C057F586884A}"/>
                </a:ext>
              </a:extLst>
            </p:cNvPr>
            <p:cNvSpPr/>
            <p:nvPr/>
          </p:nvSpPr>
          <p:spPr>
            <a:xfrm>
              <a:off x="0" y="6747642"/>
              <a:ext cx="12192000" cy="1103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E8B518-7A69-7EEC-6DA7-DD4359717E13}"/>
                </a:ext>
              </a:extLst>
            </p:cNvPr>
            <p:cNvSpPr/>
            <p:nvPr/>
          </p:nvSpPr>
          <p:spPr>
            <a:xfrm>
              <a:off x="0" y="55180"/>
              <a:ext cx="126125" cy="6747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225AE21-D186-8574-0A2E-6F262E9D63BA}"/>
                </a:ext>
              </a:extLst>
            </p:cNvPr>
            <p:cNvSpPr/>
            <p:nvPr/>
          </p:nvSpPr>
          <p:spPr>
            <a:xfrm>
              <a:off x="12086897" y="0"/>
              <a:ext cx="105103" cy="680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CE0EA011-D17B-9967-2434-E62B676D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4" y="2624201"/>
            <a:ext cx="808552" cy="1151419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2DE73F60-92BE-006A-E4CE-40D46B1F130C}"/>
              </a:ext>
            </a:extLst>
          </p:cNvPr>
          <p:cNvSpPr txBox="1">
            <a:spLocks/>
          </p:cNvSpPr>
          <p:nvPr/>
        </p:nvSpPr>
        <p:spPr>
          <a:xfrm>
            <a:off x="1381142" y="2359096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C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3C8372C-66C1-CA62-A506-511477ED978F}"/>
              </a:ext>
            </a:extLst>
          </p:cNvPr>
          <p:cNvSpPr txBox="1">
            <a:spLocks/>
          </p:cNvSpPr>
          <p:nvPr/>
        </p:nvSpPr>
        <p:spPr>
          <a:xfrm>
            <a:off x="10080527" y="3744650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51BB3C1B-1734-6FCB-D456-8B92B122B0BA}"/>
              </a:ext>
            </a:extLst>
          </p:cNvPr>
          <p:cNvSpPr/>
          <p:nvPr/>
        </p:nvSpPr>
        <p:spPr>
          <a:xfrm>
            <a:off x="2901485" y="1504994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新メンバーです、よろしくお願いします！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87EC3CA5-B85C-D313-CEFC-DB373D9D3510}"/>
              </a:ext>
            </a:extLst>
          </p:cNvPr>
          <p:cNvSpPr/>
          <p:nvPr/>
        </p:nvSpPr>
        <p:spPr>
          <a:xfrm>
            <a:off x="1775954" y="2854585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あ、コードリーディングからお願いします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18" name="図 17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A768148D-EF76-6E6B-30B0-4C0358FA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3" y="5207493"/>
            <a:ext cx="808552" cy="1151419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6BCB3F48-9096-9E04-556B-ABF79B9742F2}"/>
              </a:ext>
            </a:extLst>
          </p:cNvPr>
          <p:cNvSpPr txBox="1">
            <a:spLocks/>
          </p:cNvSpPr>
          <p:nvPr/>
        </p:nvSpPr>
        <p:spPr>
          <a:xfrm>
            <a:off x="1381141" y="4942388"/>
            <a:ext cx="1174537" cy="48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C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B839C24-6C14-3DC3-0EC7-7905DD8EA653}"/>
              </a:ext>
            </a:extLst>
          </p:cNvPr>
          <p:cNvSpPr txBox="1">
            <a:spLocks/>
          </p:cNvSpPr>
          <p:nvPr/>
        </p:nvSpPr>
        <p:spPr>
          <a:xfrm>
            <a:off x="10114832" y="6379965"/>
            <a:ext cx="1126939" cy="36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</a:t>
            </a:r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さん</a:t>
            </a: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5A0B4ACF-CF16-8393-29B1-2724521A33D5}"/>
              </a:ext>
            </a:extLst>
          </p:cNvPr>
          <p:cNvSpPr/>
          <p:nvPr/>
        </p:nvSpPr>
        <p:spPr>
          <a:xfrm>
            <a:off x="2901484" y="4088286"/>
            <a:ext cx="7682459" cy="880919"/>
          </a:xfrm>
          <a:prstGeom prst="wedgeRoundRectCallout">
            <a:avLst>
              <a:gd name="adj1" fmla="val -54553"/>
              <a:gd name="adj2" fmla="val 38571"/>
              <a:gd name="adj3" fmla="val 16667"/>
            </a:avLst>
          </a:prstGeom>
          <a:solidFill>
            <a:srgbClr val="8AB7B2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何だこれ、暗号？</a:t>
            </a:r>
            <a:endParaRPr kumimoji="1" lang="en-US" altLang="ja-JP" sz="16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92F43CD0-684F-EFEB-EF2B-2564B6C68467}"/>
              </a:ext>
            </a:extLst>
          </p:cNvPr>
          <p:cNvSpPr/>
          <p:nvPr/>
        </p:nvSpPr>
        <p:spPr>
          <a:xfrm>
            <a:off x="1775953" y="5437877"/>
            <a:ext cx="7682459" cy="880919"/>
          </a:xfrm>
          <a:prstGeom prst="wedgeRoundRectCallout">
            <a:avLst>
              <a:gd name="adj1" fmla="val 53837"/>
              <a:gd name="adj2" fmla="val 30063"/>
              <a:gd name="adj3" fmla="val 16667"/>
            </a:avLst>
          </a:prstGeom>
          <a:solidFill>
            <a:schemeClr val="bg1">
              <a:lumMod val="95000"/>
              <a:alpha val="9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あ・・・、自分が書いてないコードって見づらいよね・・・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23EF52D-0038-5179-EDDD-FE56B17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6" y="1347092"/>
            <a:ext cx="950521" cy="10388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E5C3F55-ACA3-0AFE-F736-FF6C16D5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5" y="3930384"/>
            <a:ext cx="950521" cy="10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7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ad01d4-edeb-4814-9d1f-9ddda762faab">
      <Terms xmlns="http://schemas.microsoft.com/office/infopath/2007/PartnerControls"/>
    </lcf76f155ced4ddcb4097134ff3c332f>
    <TaxCatchAll xmlns="ebdfb183-2dae-46eb-8f60-2161871c767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A014196DB9314B91530FB19640DDB7" ma:contentTypeVersion="16" ma:contentTypeDescription="新しいドキュメントを作成します。" ma:contentTypeScope="" ma:versionID="8d15c500063cd63a9c4970fd7d8bb400">
  <xsd:schema xmlns:xsd="http://www.w3.org/2001/XMLSchema" xmlns:xs="http://www.w3.org/2001/XMLSchema" xmlns:p="http://schemas.microsoft.com/office/2006/metadata/properties" xmlns:ns2="96ad01d4-edeb-4814-9d1f-9ddda762faab" xmlns:ns3="ebdfb183-2dae-46eb-8f60-2161871c767b" targetNamespace="http://schemas.microsoft.com/office/2006/metadata/properties" ma:root="true" ma:fieldsID="45f0a79404e681c3da3887cb76b754ea" ns2:_="" ns3:_="">
    <xsd:import namespace="96ad01d4-edeb-4814-9d1f-9ddda762faab"/>
    <xsd:import namespace="ebdfb183-2dae-46eb-8f60-2161871c76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01d4-edeb-4814-9d1f-9ddda762f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cd888812-267d-4c98-a39c-f4231c5cf2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fb183-2dae-46eb-8f60-2161871c767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faef9a2-100d-4f8d-8422-c4adefd57a39}" ma:internalName="TaxCatchAll" ma:showField="CatchAllData" ma:web="ebdfb183-2dae-46eb-8f60-2161871c76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2B4327-62AD-4E79-99C4-FACDF60DE890}">
  <ds:schemaRefs>
    <ds:schemaRef ds:uri="http://schemas.microsoft.com/office/2006/metadata/properties"/>
    <ds:schemaRef ds:uri="http://schemas.microsoft.com/office/infopath/2007/PartnerControls"/>
    <ds:schemaRef ds:uri="96ad01d4-edeb-4814-9d1f-9ddda762faab"/>
    <ds:schemaRef ds:uri="ebdfb183-2dae-46eb-8f60-2161871c767b"/>
  </ds:schemaRefs>
</ds:datastoreItem>
</file>

<file path=customXml/itemProps2.xml><?xml version="1.0" encoding="utf-8"?>
<ds:datastoreItem xmlns:ds="http://schemas.openxmlformats.org/officeDocument/2006/customXml" ds:itemID="{31F50E90-2AD2-4E7C-BFFF-4D8A25EF8E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97F60C-B9D6-4236-815E-4C2FD0059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ad01d4-edeb-4814-9d1f-9ddda762faab"/>
    <ds:schemaRef ds:uri="ebdfb183-2dae-46eb-8f60-2161871c76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862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テーマ</vt:lpstr>
      <vt:lpstr>WEBフロントエンドの 秩序を保つ</vt:lpstr>
      <vt:lpstr>筆者の情報</vt:lpstr>
      <vt:lpstr>PowerPoint Presentation</vt:lpstr>
      <vt:lpstr>PowerPoint Presentation</vt:lpstr>
      <vt:lpstr>もくじ</vt:lpstr>
      <vt:lpstr>アナーキーな方々</vt:lpstr>
      <vt:lpstr>ある日のこと</vt:lpstr>
      <vt:lpstr>アナーキーなフロントエンド</vt:lpstr>
      <vt:lpstr>のちに・・・</vt:lpstr>
      <vt:lpstr>革命の日</vt:lpstr>
      <vt:lpstr>Prettierとは</vt:lpstr>
      <vt:lpstr>ESLintとは</vt:lpstr>
      <vt:lpstr>品質担保マン</vt:lpstr>
      <vt:lpstr>コードレビューとは</vt:lpstr>
      <vt:lpstr>コードレビュー</vt:lpstr>
      <vt:lpstr>組織活性化</vt:lpstr>
      <vt:lpstr>単体テストとは</vt:lpstr>
      <vt:lpstr>結合テストとは</vt:lpstr>
      <vt:lpstr>機能テストとは</vt:lpstr>
      <vt:lpstr>テストも書く</vt:lpstr>
      <vt:lpstr>テストスイートとは</vt:lpstr>
      <vt:lpstr>テストをまとめる</vt:lpstr>
      <vt:lpstr>テスト自動化とは</vt:lpstr>
      <vt:lpstr>PowerPoint Presentation</vt:lpstr>
      <vt:lpstr>一番良かったこと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失敗から学ぶ React</dc:title>
  <dc:creator>佐藤 功樹</dc:creator>
  <cp:lastModifiedBy>佐藤 功樹</cp:lastModifiedBy>
  <cp:revision>15</cp:revision>
  <dcterms:created xsi:type="dcterms:W3CDTF">2024-01-15T02:39:04Z</dcterms:created>
  <dcterms:modified xsi:type="dcterms:W3CDTF">2024-04-11T03:47:36Z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0x01010098A014196DB9314B91530FB19640DDB7</vt:lpwstr>
  </property>
  <property fmtid="{D5CDD505-2E9C-101B-9397-08002B2CF9AE}" pid="3" name="MediaServiceImageTags">
    <vt:lpwstr/>
  </property>
</Properties>
</file>