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60"/>
  </p:notesMasterIdLst>
  <p:sldIdLst>
    <p:sldId id="256" r:id="rId2"/>
    <p:sldId id="296" r:id="rId3"/>
    <p:sldId id="297" r:id="rId4"/>
    <p:sldId id="298" r:id="rId5"/>
    <p:sldId id="257" r:id="rId6"/>
    <p:sldId id="258" r:id="rId7"/>
    <p:sldId id="259" r:id="rId8"/>
    <p:sldId id="260" r:id="rId9"/>
    <p:sldId id="261" r:id="rId10"/>
    <p:sldId id="262" r:id="rId11"/>
    <p:sldId id="263" r:id="rId12"/>
    <p:sldId id="287" r:id="rId13"/>
    <p:sldId id="268" r:id="rId14"/>
    <p:sldId id="271" r:id="rId15"/>
    <p:sldId id="270" r:id="rId16"/>
    <p:sldId id="272" r:id="rId17"/>
    <p:sldId id="269" r:id="rId18"/>
    <p:sldId id="273" r:id="rId19"/>
    <p:sldId id="274" r:id="rId20"/>
    <p:sldId id="266" r:id="rId21"/>
    <p:sldId id="267" r:id="rId22"/>
    <p:sldId id="279" r:id="rId23"/>
    <p:sldId id="280" r:id="rId24"/>
    <p:sldId id="281" r:id="rId25"/>
    <p:sldId id="282" r:id="rId26"/>
    <p:sldId id="283" r:id="rId27"/>
    <p:sldId id="278" r:id="rId28"/>
    <p:sldId id="277" r:id="rId29"/>
    <p:sldId id="288" r:id="rId30"/>
    <p:sldId id="276" r:id="rId31"/>
    <p:sldId id="284" r:id="rId32"/>
    <p:sldId id="285" r:id="rId33"/>
    <p:sldId id="286" r:id="rId34"/>
    <p:sldId id="289" r:id="rId35"/>
    <p:sldId id="290" r:id="rId36"/>
    <p:sldId id="291" r:id="rId37"/>
    <p:sldId id="292" r:id="rId38"/>
    <p:sldId id="293" r:id="rId39"/>
    <p:sldId id="294" r:id="rId40"/>
    <p:sldId id="295" r:id="rId41"/>
    <p:sldId id="299" r:id="rId42"/>
    <p:sldId id="300" r:id="rId43"/>
    <p:sldId id="301" r:id="rId44"/>
    <p:sldId id="302" r:id="rId45"/>
    <p:sldId id="303" r:id="rId46"/>
    <p:sldId id="304" r:id="rId47"/>
    <p:sldId id="305" r:id="rId48"/>
    <p:sldId id="306" r:id="rId49"/>
    <p:sldId id="307" r:id="rId50"/>
    <p:sldId id="309" r:id="rId51"/>
    <p:sldId id="308" r:id="rId52"/>
    <p:sldId id="310" r:id="rId53"/>
    <p:sldId id="311" r:id="rId54"/>
    <p:sldId id="312" r:id="rId55"/>
    <p:sldId id="313" r:id="rId56"/>
    <p:sldId id="314" r:id="rId57"/>
    <p:sldId id="316" r:id="rId58"/>
    <p:sldId id="315"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A08C3C-B25D-47D1-9BEB-8A1F14588966}" type="datetimeFigureOut">
              <a:rPr lang="en-US" smtClean="0"/>
              <a:pPr/>
              <a:t>1/3/2025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C75758-7CD8-4D41-9B76-0967F1C0E33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6AFD52E5-D6C3-43BA-8048-070CB2F5987F}" type="datetime2">
              <a:rPr lang="en-US" smtClean="0"/>
              <a:pPr/>
              <a:t>Friday, January 3, 2025</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US" smtClean="0"/>
              <a:t>CSE</a:t>
            </a:r>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651E65-9C49-4E72-9E04-4758B26EF5AD}" type="datetime2">
              <a:rPr lang="en-US" smtClean="0"/>
              <a:pPr/>
              <a:t>Friday, January 3, 2025</a:t>
            </a:fld>
            <a:endParaRPr lang="en-US"/>
          </a:p>
        </p:txBody>
      </p:sp>
      <p:sp>
        <p:nvSpPr>
          <p:cNvPr id="5" name="Footer Placeholder 4"/>
          <p:cNvSpPr>
            <a:spLocks noGrp="1"/>
          </p:cNvSpPr>
          <p:nvPr>
            <p:ph type="ftr" sz="quarter" idx="11"/>
          </p:nvPr>
        </p:nvSpPr>
        <p:spPr/>
        <p:txBody>
          <a:bodyPr/>
          <a:lstStyle/>
          <a:p>
            <a:r>
              <a:rPr lang="en-US" smtClean="0"/>
              <a:t>CSE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684C69-44DD-4A04-AB03-DEBC026E04DE}" type="datetime2">
              <a:rPr lang="en-US" smtClean="0"/>
              <a:pPr/>
              <a:t>Friday, January 3, 2025</a:t>
            </a:fld>
            <a:endParaRPr lang="en-US"/>
          </a:p>
        </p:txBody>
      </p:sp>
      <p:sp>
        <p:nvSpPr>
          <p:cNvPr id="5" name="Footer Placeholder 4"/>
          <p:cNvSpPr>
            <a:spLocks noGrp="1"/>
          </p:cNvSpPr>
          <p:nvPr>
            <p:ph type="ftr" sz="quarter" idx="11"/>
          </p:nvPr>
        </p:nvSpPr>
        <p:spPr/>
        <p:txBody>
          <a:bodyPr/>
          <a:lstStyle/>
          <a:p>
            <a:r>
              <a:rPr lang="en-US" smtClean="0"/>
              <a:t>CSE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75490FC-8BAF-4163-B03B-AF4C16C0755C}" type="datetime2">
              <a:rPr lang="en-US" smtClean="0"/>
              <a:pPr/>
              <a:t>Friday, January 3, 2025</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r>
              <a:rPr lang="en-US" smtClean="0"/>
              <a:t>CSE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1EEE1E5-5DD4-442D-BE73-2093D0DFED5E}" type="datetime2">
              <a:rPr lang="en-US" smtClean="0"/>
              <a:pPr/>
              <a:t>Friday, January 3, 2025</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US" smtClean="0"/>
              <a:t>CSE</a:t>
            </a: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E16215F-8C3D-4590-98DA-1A57E7602F23}" type="datetime2">
              <a:rPr lang="en-US" smtClean="0"/>
              <a:pPr/>
              <a:t>Friday, January 3, 2025</a:t>
            </a:fld>
            <a:endParaRPr lang="en-US"/>
          </a:p>
        </p:txBody>
      </p:sp>
      <p:sp>
        <p:nvSpPr>
          <p:cNvPr id="6" name="Footer Placeholder 5"/>
          <p:cNvSpPr>
            <a:spLocks noGrp="1"/>
          </p:cNvSpPr>
          <p:nvPr>
            <p:ph type="ftr" sz="quarter" idx="11"/>
          </p:nvPr>
        </p:nvSpPr>
        <p:spPr/>
        <p:txBody>
          <a:bodyPr/>
          <a:lstStyle/>
          <a:p>
            <a:r>
              <a:rPr lang="en-US" smtClean="0"/>
              <a:t>CSE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08F370D-AF80-4F74-ADBF-0FA9D5B3EE81}" type="datetime2">
              <a:rPr lang="en-US" smtClean="0"/>
              <a:pPr/>
              <a:t>Friday, January 3, 2025</a:t>
            </a:fld>
            <a:endParaRPr lang="en-US"/>
          </a:p>
        </p:txBody>
      </p:sp>
      <p:sp>
        <p:nvSpPr>
          <p:cNvPr id="8" name="Footer Placeholder 7"/>
          <p:cNvSpPr>
            <a:spLocks noGrp="1"/>
          </p:cNvSpPr>
          <p:nvPr>
            <p:ph type="ftr" sz="quarter" idx="11"/>
          </p:nvPr>
        </p:nvSpPr>
        <p:spPr/>
        <p:txBody>
          <a:bodyPr/>
          <a:lstStyle/>
          <a:p>
            <a:r>
              <a:rPr lang="en-US" smtClean="0"/>
              <a:t>CSE</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8EB6817E-91E0-40A2-BB44-3EC9C4486632}" type="datetime2">
              <a:rPr lang="en-US" smtClean="0"/>
              <a:pPr/>
              <a:t>Friday, January 3, 2025</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r>
              <a:rPr lang="en-US" smtClean="0"/>
              <a:t>CSE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671ED5-96FF-43FD-B41E-1050B0278200}" type="datetime2">
              <a:rPr lang="en-US" smtClean="0"/>
              <a:pPr/>
              <a:t>Friday, January 3, 2025</a:t>
            </a:fld>
            <a:endParaRPr lang="en-US"/>
          </a:p>
        </p:txBody>
      </p:sp>
      <p:sp>
        <p:nvSpPr>
          <p:cNvPr id="3" name="Footer Placeholder 2"/>
          <p:cNvSpPr>
            <a:spLocks noGrp="1"/>
          </p:cNvSpPr>
          <p:nvPr>
            <p:ph type="ftr" sz="quarter" idx="11"/>
          </p:nvPr>
        </p:nvSpPr>
        <p:spPr/>
        <p:txBody>
          <a:bodyPr/>
          <a:lstStyle/>
          <a:p>
            <a:r>
              <a:rPr lang="en-US" smtClean="0"/>
              <a:t>CSE</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B83408B-4A49-4172-ABFF-CD03FDB2D75F}" type="datetime2">
              <a:rPr lang="en-US" smtClean="0"/>
              <a:pPr/>
              <a:t>Friday, January 3, 2025</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r>
              <a:rPr lang="en-US" smtClean="0"/>
              <a:t>CSE</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376B748-D71D-4989-A265-4FAEB56E4362}" type="datetime2">
              <a:rPr lang="en-US" smtClean="0"/>
              <a:pPr/>
              <a:t>Friday, January 3, 2025</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r>
              <a:rPr lang="en-US" smtClean="0"/>
              <a:t>CSE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091D3DA-9C48-4AAE-82E9-A1AB49C77A82}" type="datetime2">
              <a:rPr lang="en-US" smtClean="0"/>
              <a:pPr/>
              <a:t>Friday, January 3, 2025</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US" smtClean="0"/>
              <a:t>CSE</a:t>
            </a: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838200"/>
            <a:ext cx="7406640" cy="1472184"/>
          </a:xfrm>
        </p:spPr>
        <p:txBody>
          <a:bodyPr/>
          <a:lstStyle/>
          <a:p>
            <a:r>
              <a:rPr lang="en-IN" dirty="0" smtClean="0"/>
              <a:t>	Prompt Engineering</a:t>
            </a:r>
            <a:endParaRPr lang="en-US" dirty="0"/>
          </a:p>
        </p:txBody>
      </p:sp>
      <p:sp>
        <p:nvSpPr>
          <p:cNvPr id="4" name="Date Placeholder 3"/>
          <p:cNvSpPr>
            <a:spLocks noGrp="1"/>
          </p:cNvSpPr>
          <p:nvPr>
            <p:ph type="dt" sz="half" idx="10"/>
          </p:nvPr>
        </p:nvSpPr>
        <p:spPr/>
        <p:txBody>
          <a:bodyPr/>
          <a:lstStyle/>
          <a:p>
            <a:fld id="{6148F592-4558-4850-B03D-620CE77067F4}" type="datetime2">
              <a:rPr lang="en-US" smtClean="0"/>
              <a:pPr/>
              <a:t>Friday, January 3, 2025</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
        <p:nvSpPr>
          <p:cNvPr id="6" name="Footer Placeholder 5"/>
          <p:cNvSpPr>
            <a:spLocks noGrp="1"/>
          </p:cNvSpPr>
          <p:nvPr>
            <p:ph type="ftr" sz="quarter" idx="11"/>
          </p:nvPr>
        </p:nvSpPr>
        <p:spPr/>
        <p:txBody>
          <a:bodyPr/>
          <a:lstStyle/>
          <a:p>
            <a:r>
              <a:rPr lang="en-US" smtClean="0"/>
              <a:t>CSE</a:t>
            </a:r>
            <a:endParaRPr lang="en-US"/>
          </a:p>
        </p:txBody>
      </p:sp>
      <p:sp>
        <p:nvSpPr>
          <p:cNvPr id="7" name="Subtitle 6"/>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3886200" cy="1143000"/>
          </a:xfrm>
        </p:spPr>
        <p:txBody>
          <a:bodyPr/>
          <a:lstStyle/>
          <a:p>
            <a:r>
              <a:rPr lang="en-IN" dirty="0" smtClean="0">
                <a:solidFill>
                  <a:srgbClr val="0070C0"/>
                </a:solidFill>
              </a:rPr>
              <a:t>Pre-training(1)</a:t>
            </a:r>
            <a:endParaRPr lang="en-US" dirty="0">
              <a:solidFill>
                <a:srgbClr val="0070C0"/>
              </a:solidFill>
            </a:endParaRPr>
          </a:p>
        </p:txBody>
      </p:sp>
      <p:sp>
        <p:nvSpPr>
          <p:cNvPr id="3" name="Content Placeholder 2"/>
          <p:cNvSpPr>
            <a:spLocks noGrp="1"/>
          </p:cNvSpPr>
          <p:nvPr>
            <p:ph sz="quarter" idx="1"/>
          </p:nvPr>
        </p:nvSpPr>
        <p:spPr/>
        <p:txBody>
          <a:bodyPr>
            <a:normAutofit fontScale="92500" lnSpcReduction="20000"/>
          </a:bodyPr>
          <a:lstStyle/>
          <a:p>
            <a:pPr algn="just"/>
            <a:r>
              <a:rPr lang="en-IN" dirty="0" smtClean="0"/>
              <a:t>LLM is exposed to massive amounts of text from books, articles, websites,  &amp; more.</a:t>
            </a:r>
          </a:p>
          <a:p>
            <a:pPr algn="just"/>
            <a:r>
              <a:rPr lang="en-IN" dirty="0" smtClean="0"/>
              <a:t>As the LLM reviews all this text, it starts to pick up on patterns in how language is structured. </a:t>
            </a:r>
          </a:p>
          <a:p>
            <a:pPr algn="just">
              <a:buNone/>
            </a:pPr>
            <a:endParaRPr lang="en-IN" dirty="0" smtClean="0"/>
          </a:p>
          <a:p>
            <a:pPr algn="just"/>
            <a:r>
              <a:rPr lang="en-IN" dirty="0" smtClean="0"/>
              <a:t>LLM learns things such as the following:</a:t>
            </a:r>
          </a:p>
          <a:p>
            <a:pPr algn="just">
              <a:buNone/>
            </a:pPr>
            <a:endParaRPr lang="en-IN" dirty="0" smtClean="0"/>
          </a:p>
          <a:p>
            <a:pPr lvl="1" algn="just"/>
            <a:r>
              <a:rPr lang="en-IN" dirty="0" smtClean="0"/>
              <a:t>Which words tend to follow each other(the probability of ‘dog’ being followed by ‘bark’)</a:t>
            </a:r>
          </a:p>
          <a:p>
            <a:pPr lvl="1" algn="just">
              <a:buNone/>
            </a:pPr>
            <a:endParaRPr lang="en-IN" dirty="0" smtClean="0"/>
          </a:p>
          <a:p>
            <a:pPr lvl="1" algn="just"/>
            <a:r>
              <a:rPr lang="en-IN" dirty="0" smtClean="0"/>
              <a:t> The grammar and sentence structure of different languages(where the verb goes in a sentence) </a:t>
            </a:r>
          </a:p>
          <a:p>
            <a:pPr lvl="1" algn="just">
              <a:buNone/>
            </a:pPr>
            <a:endParaRPr lang="en-IN" dirty="0" smtClean="0"/>
          </a:p>
          <a:p>
            <a:pPr lvl="1" algn="just"/>
            <a:r>
              <a:rPr lang="en-IN" dirty="0" smtClean="0"/>
              <a:t>The topics and concepts that certain words relate to(learning that ‘dog’ and ‘puppy’ are connected to animals, pets and so on)</a:t>
            </a:r>
            <a:endParaRPr lang="en-US" dirty="0"/>
          </a:p>
        </p:txBody>
      </p:sp>
      <p:sp>
        <p:nvSpPr>
          <p:cNvPr id="4" name="Date Placeholder 3"/>
          <p:cNvSpPr>
            <a:spLocks noGrp="1"/>
          </p:cNvSpPr>
          <p:nvPr>
            <p:ph type="dt" sz="half" idx="14"/>
          </p:nvPr>
        </p:nvSpPr>
        <p:spPr/>
        <p:txBody>
          <a:bodyPr/>
          <a:lstStyle/>
          <a:p>
            <a:fld id="{6047CD60-5FA2-4A51-A67C-A66E33E94B92}"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10</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81000"/>
            <a:ext cx="3962400" cy="1143000"/>
          </a:xfrm>
        </p:spPr>
        <p:txBody>
          <a:bodyPr/>
          <a:lstStyle/>
          <a:p>
            <a:r>
              <a:rPr lang="en-IN" dirty="0" smtClean="0">
                <a:solidFill>
                  <a:srgbClr val="0070C0"/>
                </a:solidFill>
              </a:rPr>
              <a:t>Pre-training(2)</a:t>
            </a:r>
            <a:endParaRPr lang="en-US" dirty="0">
              <a:solidFill>
                <a:srgbClr val="0070C0"/>
              </a:solidFill>
            </a:endParaRPr>
          </a:p>
        </p:txBody>
      </p:sp>
      <p:sp>
        <p:nvSpPr>
          <p:cNvPr id="3" name="Content Placeholder 2"/>
          <p:cNvSpPr>
            <a:spLocks noGrp="1"/>
          </p:cNvSpPr>
          <p:nvPr>
            <p:ph sz="quarter" idx="1"/>
          </p:nvPr>
        </p:nvSpPr>
        <p:spPr/>
        <p:txBody>
          <a:bodyPr>
            <a:normAutofit/>
          </a:bodyPr>
          <a:lstStyle/>
          <a:p>
            <a:pPr algn="just"/>
            <a:r>
              <a:rPr lang="en-IN" dirty="0" smtClean="0"/>
              <a:t>To process all this text, the LLM breaks it down into smaller digestible pieces. This process is called </a:t>
            </a:r>
            <a:r>
              <a:rPr lang="en-IN" dirty="0" smtClean="0">
                <a:solidFill>
                  <a:srgbClr val="0070C0"/>
                </a:solidFill>
              </a:rPr>
              <a:t>chunking</a:t>
            </a:r>
            <a:r>
              <a:rPr lang="en-IN" dirty="0" smtClean="0"/>
              <a:t>.</a:t>
            </a:r>
          </a:p>
          <a:p>
            <a:pPr algn="just"/>
            <a:r>
              <a:rPr lang="en-IN" dirty="0" smtClean="0"/>
              <a:t>The LLM chops up sentences into smaller parts called </a:t>
            </a:r>
            <a:r>
              <a:rPr lang="en-IN" dirty="0" smtClean="0">
                <a:solidFill>
                  <a:srgbClr val="0070C0"/>
                </a:solidFill>
              </a:rPr>
              <a:t>tokens</a:t>
            </a:r>
            <a:r>
              <a:rPr lang="en-IN" dirty="0" smtClean="0"/>
              <a:t>.  </a:t>
            </a:r>
          </a:p>
          <a:p>
            <a:pPr algn="just"/>
            <a:r>
              <a:rPr lang="en-IN" dirty="0" smtClean="0"/>
              <a:t>Tokens can be individual words, partial words or even special characters such as punctuation.</a:t>
            </a:r>
          </a:p>
          <a:p>
            <a:pPr algn="just"/>
            <a:r>
              <a:rPr lang="en-IN" dirty="0" smtClean="0"/>
              <a:t>After chunking the text, the LLM embeds or encodes each token into a numerical vector,  which is like giving each token a mathematical representation.  This process is called </a:t>
            </a:r>
            <a:r>
              <a:rPr lang="en-IN" dirty="0" smtClean="0">
                <a:solidFill>
                  <a:srgbClr val="0070C0"/>
                </a:solidFill>
              </a:rPr>
              <a:t>embedding</a:t>
            </a:r>
            <a:r>
              <a:rPr lang="en-IN" dirty="0" smtClean="0"/>
              <a:t>. </a:t>
            </a:r>
          </a:p>
        </p:txBody>
      </p:sp>
      <p:sp>
        <p:nvSpPr>
          <p:cNvPr id="4" name="Date Placeholder 3"/>
          <p:cNvSpPr>
            <a:spLocks noGrp="1"/>
          </p:cNvSpPr>
          <p:nvPr>
            <p:ph type="dt" sz="half" idx="14"/>
          </p:nvPr>
        </p:nvSpPr>
        <p:spPr/>
        <p:txBody>
          <a:bodyPr/>
          <a:lstStyle/>
          <a:p>
            <a:fld id="{25EF996F-082A-434F-A555-3AC9D210466C}"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11</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70C0"/>
                </a:solidFill>
              </a:rPr>
              <a:t>Pre-training(3)</a:t>
            </a:r>
            <a:endParaRPr lang="en-US" dirty="0">
              <a:solidFill>
                <a:srgbClr val="0070C0"/>
              </a:solidFill>
            </a:endParaRPr>
          </a:p>
        </p:txBody>
      </p:sp>
      <p:sp>
        <p:nvSpPr>
          <p:cNvPr id="3" name="Content Placeholder 2"/>
          <p:cNvSpPr>
            <a:spLocks noGrp="1"/>
          </p:cNvSpPr>
          <p:nvPr>
            <p:ph sz="quarter" idx="1"/>
          </p:nvPr>
        </p:nvSpPr>
        <p:spPr/>
        <p:txBody>
          <a:bodyPr/>
          <a:lstStyle/>
          <a:p>
            <a:pPr algn="just"/>
            <a:r>
              <a:rPr lang="en-IN" dirty="0" smtClean="0"/>
              <a:t>It’s like translating a  sentence from English into numbers,  each token now has a corresponding vector of numbers that computers can understand. </a:t>
            </a:r>
          </a:p>
          <a:p>
            <a:pPr algn="just"/>
            <a:r>
              <a:rPr lang="en-IN" dirty="0" smtClean="0"/>
              <a:t>This embedding process captures information about the meaning of each token based on the patterns the LLM learned from it’s extensive pre-training. </a:t>
            </a:r>
          </a:p>
          <a:p>
            <a:pPr algn="just"/>
            <a:r>
              <a:rPr lang="en-IN" dirty="0" smtClean="0"/>
              <a:t>Tokens with similar meanings get embedded closer together in the vector space.</a:t>
            </a:r>
          </a:p>
          <a:p>
            <a:pPr algn="just"/>
            <a:r>
              <a:rPr lang="en-IN" dirty="0" smtClean="0"/>
              <a:t>All these numerical token vectors get stored in the LLM’s </a:t>
            </a:r>
            <a:r>
              <a:rPr lang="en-IN" dirty="0" smtClean="0">
                <a:solidFill>
                  <a:srgbClr val="0070C0"/>
                </a:solidFill>
              </a:rPr>
              <a:t>vector database</a:t>
            </a:r>
            <a:r>
              <a:rPr lang="en-IN" dirty="0" smtClean="0"/>
              <a:t>.</a:t>
            </a:r>
          </a:p>
          <a:p>
            <a:endParaRPr lang="en-US" dirty="0" smtClean="0"/>
          </a:p>
          <a:p>
            <a:endParaRPr lang="en-US" dirty="0"/>
          </a:p>
        </p:txBody>
      </p:sp>
      <p:sp>
        <p:nvSpPr>
          <p:cNvPr id="4" name="Date Placeholder 3"/>
          <p:cNvSpPr>
            <a:spLocks noGrp="1"/>
          </p:cNvSpPr>
          <p:nvPr>
            <p:ph type="dt" sz="half" idx="14"/>
          </p:nvPr>
        </p:nvSpPr>
        <p:spPr/>
        <p:txBody>
          <a:bodyPr/>
          <a:lstStyle/>
          <a:p>
            <a:fld id="{B75490FC-8BAF-4163-B03B-AF4C16C0755C}"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12</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70C0"/>
                </a:solidFill>
              </a:rPr>
              <a:t>Pre-training(4)</a:t>
            </a:r>
            <a:endParaRPr lang="en-US" dirty="0">
              <a:solidFill>
                <a:srgbClr val="0070C0"/>
              </a:solidFill>
            </a:endParaRPr>
          </a:p>
        </p:txBody>
      </p:sp>
      <p:sp>
        <p:nvSpPr>
          <p:cNvPr id="3" name="Content Placeholder 2"/>
          <p:cNvSpPr>
            <a:spLocks noGrp="1"/>
          </p:cNvSpPr>
          <p:nvPr>
            <p:ph sz="quarter" idx="1"/>
          </p:nvPr>
        </p:nvSpPr>
        <p:spPr/>
        <p:txBody>
          <a:bodyPr>
            <a:normAutofit/>
          </a:bodyPr>
          <a:lstStyle/>
          <a:p>
            <a:pPr algn="just"/>
            <a:r>
              <a:rPr lang="en-IN" dirty="0" smtClean="0"/>
              <a:t>LLM can use vector database later to look up tokens and analyze their relationships to other tokens.</a:t>
            </a:r>
          </a:p>
          <a:p>
            <a:pPr algn="just"/>
            <a:r>
              <a:rPr lang="en-IN" dirty="0" smtClean="0"/>
              <a:t>This vector database is like a mathematical library index for the LLM.</a:t>
            </a:r>
          </a:p>
          <a:p>
            <a:pPr algn="just"/>
            <a:r>
              <a:rPr lang="en-IN" dirty="0" smtClean="0"/>
              <a:t>In pre-training, the LLM forms connections between words and concepts by analyzing massive amounts of text and storing the patterns in its complex neural network brain.  </a:t>
            </a:r>
          </a:p>
          <a:p>
            <a:pPr algn="just"/>
            <a:r>
              <a:rPr lang="en-IN" dirty="0" smtClean="0"/>
              <a:t>Thus, the LLM stores that dog and puppy have similar vector representations since they have related meanings and contexts.</a:t>
            </a:r>
            <a:endParaRPr lang="en-US" dirty="0"/>
          </a:p>
        </p:txBody>
      </p:sp>
      <p:sp>
        <p:nvSpPr>
          <p:cNvPr id="4" name="Date Placeholder 3"/>
          <p:cNvSpPr>
            <a:spLocks noGrp="1"/>
          </p:cNvSpPr>
          <p:nvPr>
            <p:ph type="dt" sz="half" idx="14"/>
          </p:nvPr>
        </p:nvSpPr>
        <p:spPr/>
        <p:txBody>
          <a:bodyPr/>
          <a:lstStyle/>
          <a:p>
            <a:fld id="{FE048B26-80E6-4D31-BBDC-2C99087CA1D6}"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13</a:t>
            </a:fld>
            <a:endParaRPr lang="en-US"/>
          </a:p>
        </p:txBody>
      </p:sp>
      <p:sp>
        <p:nvSpPr>
          <p:cNvPr id="6" name="Footer Placeholder 5"/>
          <p:cNvSpPr>
            <a:spLocks noGrp="1"/>
          </p:cNvSpPr>
          <p:nvPr>
            <p:ph type="ftr" sz="quarter" idx="16"/>
          </p:nvPr>
        </p:nvSpPr>
        <p:spPr/>
        <p:txBody>
          <a:bodyPr/>
          <a:lstStyle/>
          <a:p>
            <a:r>
              <a:rPr lang="en-US" dirty="0" smtClean="0"/>
              <a:t>CSE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70C0"/>
                </a:solidFill>
              </a:rPr>
              <a:t>Fine-tuning</a:t>
            </a:r>
            <a:endParaRPr lang="en-US" dirty="0">
              <a:solidFill>
                <a:srgbClr val="0070C0"/>
              </a:solidFill>
            </a:endParaRPr>
          </a:p>
        </p:txBody>
      </p:sp>
      <p:sp>
        <p:nvSpPr>
          <p:cNvPr id="3" name="Content Placeholder 2"/>
          <p:cNvSpPr>
            <a:spLocks noGrp="1"/>
          </p:cNvSpPr>
          <p:nvPr>
            <p:ph sz="quarter" idx="1"/>
          </p:nvPr>
        </p:nvSpPr>
        <p:spPr/>
        <p:txBody>
          <a:bodyPr>
            <a:normAutofit fontScale="92500" lnSpcReduction="10000"/>
          </a:bodyPr>
          <a:lstStyle/>
          <a:p>
            <a:r>
              <a:rPr lang="en-IN" dirty="0" smtClean="0"/>
              <a:t>After pre-training, LLM moves on to the fine-tuning process. It receives the additional training on smaller datasets that are relevant to specific tasks.</a:t>
            </a:r>
          </a:p>
          <a:p>
            <a:r>
              <a:rPr lang="en-IN" dirty="0" smtClean="0"/>
              <a:t>This is like LLMs focus on particular areas of study after completing general education.</a:t>
            </a:r>
          </a:p>
          <a:p>
            <a:r>
              <a:rPr lang="en-IN" dirty="0" smtClean="0"/>
              <a:t>In fine-tuning, the LLM practices generating outputs for specific tasks based on labelled example data. </a:t>
            </a:r>
          </a:p>
          <a:p>
            <a:r>
              <a:rPr lang="en-IN" dirty="0" smtClean="0"/>
              <a:t>Labelled data refers to data that has been annotated with labels that categorize or describe the contents. </a:t>
            </a:r>
          </a:p>
          <a:p>
            <a:r>
              <a:rPr lang="en-IN" dirty="0" smtClean="0"/>
              <a:t>These labels help train models by providing examples of the expected output. </a:t>
            </a:r>
          </a:p>
          <a:p>
            <a:r>
              <a:rPr lang="en-IN" dirty="0" smtClean="0"/>
              <a:t>With a new prompt, LLM uses the patterns learned in pre-training and fine-tuning to analyze the prompt and generate a fitting response.</a:t>
            </a:r>
          </a:p>
          <a:p>
            <a:endParaRPr lang="en-IN" dirty="0" smtClean="0"/>
          </a:p>
          <a:p>
            <a:endParaRPr lang="en-IN" dirty="0" smtClean="0"/>
          </a:p>
          <a:p>
            <a:endParaRPr lang="en-US" dirty="0"/>
          </a:p>
        </p:txBody>
      </p:sp>
      <p:sp>
        <p:nvSpPr>
          <p:cNvPr id="4" name="Date Placeholder 3"/>
          <p:cNvSpPr>
            <a:spLocks noGrp="1"/>
          </p:cNvSpPr>
          <p:nvPr>
            <p:ph type="dt" sz="half" idx="14"/>
          </p:nvPr>
        </p:nvSpPr>
        <p:spPr/>
        <p:txBody>
          <a:bodyPr/>
          <a:lstStyle/>
          <a:p>
            <a:fld id="{824281CB-99CA-4495-98C7-61C4C7A5C4AC}"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14</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70C0"/>
                </a:solidFill>
              </a:rPr>
              <a:t>Fine-tuning</a:t>
            </a:r>
            <a:endParaRPr lang="en-US" dirty="0">
              <a:solidFill>
                <a:srgbClr val="0070C0"/>
              </a:solidFill>
            </a:endParaRPr>
          </a:p>
        </p:txBody>
      </p:sp>
      <p:sp>
        <p:nvSpPr>
          <p:cNvPr id="3" name="Content Placeholder 2"/>
          <p:cNvSpPr>
            <a:spLocks noGrp="1"/>
          </p:cNvSpPr>
          <p:nvPr>
            <p:ph sz="quarter" idx="1"/>
          </p:nvPr>
        </p:nvSpPr>
        <p:spPr/>
        <p:txBody>
          <a:bodyPr>
            <a:normAutofit/>
          </a:bodyPr>
          <a:lstStyle/>
          <a:p>
            <a:pPr algn="just"/>
            <a:r>
              <a:rPr lang="en-IN" dirty="0" smtClean="0"/>
              <a:t> LLM does not truly understand language like humans. </a:t>
            </a:r>
          </a:p>
          <a:p>
            <a:pPr algn="just"/>
            <a:r>
              <a:rPr lang="en-IN" dirty="0" smtClean="0"/>
              <a:t>By recognizing patterns from tons of examples in its training, it can imitate human-like responses and be a highly capable language learner.</a:t>
            </a:r>
          </a:p>
          <a:p>
            <a:pPr algn="just"/>
            <a:r>
              <a:rPr lang="en-IN" dirty="0" smtClean="0"/>
              <a:t> The vector representations can be used for various natural language processing tasks, such as sentiment analysis, topic modelling, and document classification. </a:t>
            </a:r>
          </a:p>
          <a:p>
            <a:pPr algn="just"/>
            <a:r>
              <a:rPr lang="en-IN" dirty="0" smtClean="0"/>
              <a:t>By comparing the vectors of words or phrases, algorithms can determine the similarity or relatedness of the concepts they represent. </a:t>
            </a:r>
            <a:endParaRPr lang="en-US" dirty="0"/>
          </a:p>
        </p:txBody>
      </p:sp>
      <p:sp>
        <p:nvSpPr>
          <p:cNvPr id="4" name="Date Placeholder 3"/>
          <p:cNvSpPr>
            <a:spLocks noGrp="1"/>
          </p:cNvSpPr>
          <p:nvPr>
            <p:ph type="dt" sz="half" idx="14"/>
          </p:nvPr>
        </p:nvSpPr>
        <p:spPr/>
        <p:txBody>
          <a:bodyPr/>
          <a:lstStyle/>
          <a:p>
            <a:fld id="{E18A573C-C0A9-4BC8-90D4-7C46ACF84B89}"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15</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70C0"/>
                </a:solidFill>
              </a:rPr>
              <a:t>Context window</a:t>
            </a:r>
            <a:endParaRPr lang="en-US" dirty="0">
              <a:solidFill>
                <a:srgbClr val="0070C0"/>
              </a:solidFill>
            </a:endParaRPr>
          </a:p>
        </p:txBody>
      </p:sp>
      <p:sp>
        <p:nvSpPr>
          <p:cNvPr id="3" name="Content Placeholder 2"/>
          <p:cNvSpPr>
            <a:spLocks noGrp="1"/>
          </p:cNvSpPr>
          <p:nvPr>
            <p:ph sz="quarter" idx="1"/>
          </p:nvPr>
        </p:nvSpPr>
        <p:spPr/>
        <p:txBody>
          <a:bodyPr>
            <a:normAutofit fontScale="92500" lnSpcReduction="20000"/>
          </a:bodyPr>
          <a:lstStyle/>
          <a:p>
            <a:pPr algn="just"/>
            <a:r>
              <a:rPr lang="en-IN" dirty="0" smtClean="0"/>
              <a:t>A critical factor for all the models is context window- the amount of text a model can consider at once- which affects coherence and depth during interactions.</a:t>
            </a:r>
          </a:p>
          <a:p>
            <a:pPr algn="just"/>
            <a:r>
              <a:rPr lang="en-IN" dirty="0" smtClean="0"/>
              <a:t>Context window matters for the following reasons:</a:t>
            </a:r>
          </a:p>
          <a:p>
            <a:pPr lvl="1" algn="just"/>
            <a:r>
              <a:rPr lang="en-IN" dirty="0" smtClean="0"/>
              <a:t>Coherence and relevance</a:t>
            </a:r>
          </a:p>
          <a:p>
            <a:pPr lvl="1" algn="just"/>
            <a:r>
              <a:rPr lang="en-IN" dirty="0" smtClean="0"/>
              <a:t>Text generation</a:t>
            </a:r>
          </a:p>
          <a:p>
            <a:pPr lvl="1" algn="just"/>
            <a:r>
              <a:rPr lang="en-IN" dirty="0" smtClean="0"/>
              <a:t>Conversation depth</a:t>
            </a:r>
          </a:p>
          <a:p>
            <a:pPr lvl="1" algn="just"/>
            <a:r>
              <a:rPr lang="en-IN" dirty="0" smtClean="0"/>
              <a:t>Knowledge retrieval</a:t>
            </a:r>
          </a:p>
          <a:p>
            <a:pPr lvl="1" algn="just">
              <a:buNone/>
            </a:pPr>
            <a:endParaRPr lang="en-IN" dirty="0" smtClean="0"/>
          </a:p>
          <a:p>
            <a:pPr algn="just"/>
            <a:r>
              <a:rPr lang="en-IN" dirty="0" smtClean="0"/>
              <a:t>Larger context windows require more computational power and memory to process. This can impact times and costs.</a:t>
            </a:r>
          </a:p>
          <a:p>
            <a:pPr lvl="1" algn="just">
              <a:buFont typeface="Arial" pitchFamily="34" charset="0"/>
              <a:buChar char="•"/>
            </a:pPr>
            <a:r>
              <a:rPr lang="en-IN" dirty="0" smtClean="0"/>
              <a:t>New GPT-4-turbo-1106  review has a context window of 128,000 tokens. </a:t>
            </a:r>
          </a:p>
          <a:p>
            <a:pPr lvl="1" algn="just">
              <a:buFont typeface="Arial" pitchFamily="34" charset="0"/>
              <a:buChar char="•"/>
            </a:pPr>
            <a:r>
              <a:rPr lang="en-IN" dirty="0" smtClean="0"/>
              <a:t>Claude 2 has a context window of 100,000 tokens.</a:t>
            </a:r>
            <a:endParaRPr lang="en-US" dirty="0"/>
          </a:p>
        </p:txBody>
      </p:sp>
      <p:sp>
        <p:nvSpPr>
          <p:cNvPr id="4" name="Date Placeholder 3"/>
          <p:cNvSpPr>
            <a:spLocks noGrp="1"/>
          </p:cNvSpPr>
          <p:nvPr>
            <p:ph type="dt" sz="half" idx="14"/>
          </p:nvPr>
        </p:nvSpPr>
        <p:spPr/>
        <p:txBody>
          <a:bodyPr/>
          <a:lstStyle/>
          <a:p>
            <a:fld id="{1695DB0D-F934-4406-AFFF-2516A2AA78A2}"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16</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70C0"/>
                </a:solidFill>
              </a:rPr>
              <a:t>From prompt to reply</a:t>
            </a:r>
            <a:endParaRPr lang="en-US" dirty="0">
              <a:solidFill>
                <a:srgbClr val="0070C0"/>
              </a:solidFill>
            </a:endParaRPr>
          </a:p>
        </p:txBody>
      </p:sp>
      <p:sp>
        <p:nvSpPr>
          <p:cNvPr id="3" name="Content Placeholder 2"/>
          <p:cNvSpPr>
            <a:spLocks noGrp="1"/>
          </p:cNvSpPr>
          <p:nvPr>
            <p:ph sz="quarter" idx="1"/>
          </p:nvPr>
        </p:nvSpPr>
        <p:spPr/>
        <p:txBody>
          <a:bodyPr>
            <a:normAutofit fontScale="70000" lnSpcReduction="20000"/>
          </a:bodyPr>
          <a:lstStyle/>
          <a:p>
            <a:pPr algn="just"/>
            <a:r>
              <a:rPr lang="en-IN" dirty="0" smtClean="0"/>
              <a:t>After training, LLM is ready to start generating responses to the prompts users provide it.</a:t>
            </a:r>
          </a:p>
          <a:p>
            <a:pPr algn="just"/>
            <a:r>
              <a:rPr lang="en-IN" dirty="0" smtClean="0"/>
              <a:t>When a user inputs a prompt, that prompt gets fed into the LLM’s neural network brain. </a:t>
            </a:r>
          </a:p>
          <a:p>
            <a:pPr algn="just">
              <a:buNone/>
            </a:pPr>
            <a:endParaRPr lang="en-IN" dirty="0" smtClean="0"/>
          </a:p>
          <a:p>
            <a:pPr algn="just"/>
            <a:r>
              <a:rPr lang="en-IN" dirty="0" smtClean="0"/>
              <a:t>The LLM has special components in its brain architecture that help analyze the prompt.</a:t>
            </a:r>
          </a:p>
          <a:p>
            <a:pPr algn="just"/>
            <a:r>
              <a:rPr lang="en-IN" dirty="0" smtClean="0"/>
              <a:t>One part pays extra close attention to the most relevant words for the context.</a:t>
            </a:r>
          </a:p>
          <a:p>
            <a:pPr algn="just">
              <a:buNone/>
            </a:pPr>
            <a:endParaRPr lang="en-IN" dirty="0" smtClean="0"/>
          </a:p>
          <a:p>
            <a:pPr algn="just"/>
            <a:r>
              <a:rPr lang="en-IN" dirty="0" smtClean="0"/>
              <a:t>Another component remembers the order of the words and where they are located in the prompt, which is important for getting the context right. </a:t>
            </a:r>
          </a:p>
          <a:p>
            <a:pPr algn="just"/>
            <a:r>
              <a:rPr lang="en-IN" dirty="0" smtClean="0"/>
              <a:t>Using its brain components, the LLM generates a list of words that could logically come next in the response. </a:t>
            </a:r>
          </a:p>
          <a:p>
            <a:pPr algn="just">
              <a:buNone/>
            </a:pPr>
            <a:endParaRPr lang="en-IN" dirty="0" smtClean="0"/>
          </a:p>
          <a:p>
            <a:pPr algn="just"/>
            <a:r>
              <a:rPr lang="en-IN" dirty="0" smtClean="0"/>
              <a:t>It assigns a probability score to each potential next word. </a:t>
            </a:r>
          </a:p>
          <a:p>
            <a:pPr algn="just"/>
            <a:r>
              <a:rPr lang="en-IN" dirty="0" smtClean="0"/>
              <a:t>The LLM then uses a technique called decoding to pick the top word options and turn those into its final response.</a:t>
            </a:r>
            <a:endParaRPr lang="en-US" dirty="0"/>
          </a:p>
        </p:txBody>
      </p:sp>
      <p:sp>
        <p:nvSpPr>
          <p:cNvPr id="4" name="Date Placeholder 3"/>
          <p:cNvSpPr>
            <a:spLocks noGrp="1"/>
          </p:cNvSpPr>
          <p:nvPr>
            <p:ph type="dt" sz="half" idx="14"/>
          </p:nvPr>
        </p:nvSpPr>
        <p:spPr/>
        <p:txBody>
          <a:bodyPr/>
          <a:lstStyle/>
          <a:p>
            <a:fld id="{F86E9518-5618-4AF3-9FD8-E5C2DD1DA170}"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17</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70C0"/>
                </a:solidFill>
              </a:rPr>
              <a:t>From prompt to reply</a:t>
            </a:r>
            <a:endParaRPr lang="en-US" dirty="0">
              <a:solidFill>
                <a:srgbClr val="0070C0"/>
              </a:solidFill>
            </a:endParaRPr>
          </a:p>
        </p:txBody>
      </p:sp>
      <p:sp>
        <p:nvSpPr>
          <p:cNvPr id="3" name="Content Placeholder 2"/>
          <p:cNvSpPr>
            <a:spLocks noGrp="1"/>
          </p:cNvSpPr>
          <p:nvPr>
            <p:ph sz="quarter" idx="1"/>
          </p:nvPr>
        </p:nvSpPr>
        <p:spPr/>
        <p:txBody>
          <a:bodyPr>
            <a:normAutofit fontScale="92500"/>
          </a:bodyPr>
          <a:lstStyle/>
          <a:p>
            <a:pPr algn="just"/>
            <a:r>
              <a:rPr lang="en-IN" dirty="0" smtClean="0"/>
              <a:t>It might greedily choose the single most likely next word. Or it may randomly select from a few of the most probable candidates, to make the response less repetitive and more human-sounding. </a:t>
            </a:r>
          </a:p>
          <a:p>
            <a:pPr algn="just"/>
            <a:r>
              <a:rPr lang="en-IN" dirty="0" smtClean="0"/>
              <a:t>The entire process allows the LLM to generate very human-like responses that continue the conversation sensibly, based on the initial prompt provided by the user. </a:t>
            </a:r>
          </a:p>
          <a:p>
            <a:pPr algn="just"/>
            <a:r>
              <a:rPr lang="en-IN" dirty="0" smtClean="0"/>
              <a:t>One of the key strengths of LLMs is their ability to perform few-shot or zero-shot learning.</a:t>
            </a:r>
          </a:p>
          <a:p>
            <a:pPr algn="just"/>
            <a:r>
              <a:rPr lang="en-IN" dirty="0" smtClean="0"/>
              <a:t> They generalize their knowledge from the pre-training phase and quickly adapt to new tasks or domains with minimal additional training data. </a:t>
            </a:r>
            <a:endParaRPr lang="en-US" dirty="0"/>
          </a:p>
        </p:txBody>
      </p:sp>
      <p:sp>
        <p:nvSpPr>
          <p:cNvPr id="4" name="Date Placeholder 3"/>
          <p:cNvSpPr>
            <a:spLocks noGrp="1"/>
          </p:cNvSpPr>
          <p:nvPr>
            <p:ph type="dt" sz="half" idx="14"/>
          </p:nvPr>
        </p:nvSpPr>
        <p:spPr/>
        <p:txBody>
          <a:bodyPr/>
          <a:lstStyle/>
          <a:p>
            <a:fld id="{0F401898-CABC-4E5C-B5A0-1CCF0C5136AE}"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18</a:t>
            </a:fld>
            <a:endParaRPr lang="en-US"/>
          </a:p>
        </p:txBody>
      </p:sp>
      <p:sp>
        <p:nvSpPr>
          <p:cNvPr id="6" name="Footer Placeholder 5"/>
          <p:cNvSpPr>
            <a:spLocks noGrp="1"/>
          </p:cNvSpPr>
          <p:nvPr>
            <p:ph type="ftr" sz="quarter" idx="16"/>
          </p:nvPr>
        </p:nvSpPr>
        <p:spPr/>
        <p:txBody>
          <a:bodyPr/>
          <a:lstStyle/>
          <a:p>
            <a:r>
              <a:rPr lang="en-US" dirty="0" smtClean="0"/>
              <a:t>CSE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70C0"/>
                </a:solidFill>
              </a:rPr>
              <a:t>Limitations</a:t>
            </a:r>
            <a:endParaRPr lang="en-US" dirty="0">
              <a:solidFill>
                <a:srgbClr val="0070C0"/>
              </a:solidFill>
            </a:endParaRPr>
          </a:p>
        </p:txBody>
      </p:sp>
      <p:sp>
        <p:nvSpPr>
          <p:cNvPr id="3" name="Content Placeholder 2"/>
          <p:cNvSpPr>
            <a:spLocks noGrp="1"/>
          </p:cNvSpPr>
          <p:nvPr>
            <p:ph sz="quarter" idx="1"/>
          </p:nvPr>
        </p:nvSpPr>
        <p:spPr/>
        <p:txBody>
          <a:bodyPr/>
          <a:lstStyle/>
          <a:p>
            <a:pPr algn="just"/>
            <a:r>
              <a:rPr lang="en-IN" dirty="0" smtClean="0"/>
              <a:t>LLMs have demonstrated remarkable progress in natural language understanding and generation tasks.</a:t>
            </a:r>
          </a:p>
          <a:p>
            <a:pPr algn="just"/>
            <a:r>
              <a:rPr lang="en-IN" dirty="0" smtClean="0"/>
              <a:t> LLMs are not without limitations.</a:t>
            </a:r>
          </a:p>
          <a:p>
            <a:pPr algn="just"/>
            <a:r>
              <a:rPr lang="en-IN" dirty="0" smtClean="0"/>
              <a:t>They can sometimes produce incorrect or nonsensical answers,.</a:t>
            </a:r>
          </a:p>
          <a:p>
            <a:pPr algn="just"/>
            <a:r>
              <a:rPr lang="en-IN" dirty="0" smtClean="0"/>
              <a:t>Sensitive to slight changes in input phrasing.</a:t>
            </a:r>
          </a:p>
          <a:p>
            <a:pPr algn="just"/>
            <a:r>
              <a:rPr lang="en-IN" dirty="0" smtClean="0"/>
              <a:t>Exhibit biases present in  the training data.</a:t>
            </a:r>
          </a:p>
          <a:p>
            <a:pPr algn="just"/>
            <a:r>
              <a:rPr lang="en-IN" dirty="0" smtClean="0"/>
              <a:t>Prompt engineering plays a crucial role in mitigating these limitations and ensuring that LLMs produce the desired output for a given task or application.</a:t>
            </a:r>
            <a:endParaRPr lang="en-US" dirty="0"/>
          </a:p>
        </p:txBody>
      </p:sp>
      <p:sp>
        <p:nvSpPr>
          <p:cNvPr id="4" name="Date Placeholder 3"/>
          <p:cNvSpPr>
            <a:spLocks noGrp="1"/>
          </p:cNvSpPr>
          <p:nvPr>
            <p:ph type="dt" sz="half" idx="14"/>
          </p:nvPr>
        </p:nvSpPr>
        <p:spPr/>
        <p:txBody>
          <a:bodyPr/>
          <a:lstStyle/>
          <a:p>
            <a:fld id="{63448D4C-F4B0-4F3A-A04E-B892BE06230E}"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19</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TextBook</a:t>
            </a:r>
            <a:endParaRPr lang="en-US" dirty="0"/>
          </a:p>
        </p:txBody>
      </p:sp>
      <p:sp>
        <p:nvSpPr>
          <p:cNvPr id="3" name="Content Placeholder 2"/>
          <p:cNvSpPr>
            <a:spLocks noGrp="1"/>
          </p:cNvSpPr>
          <p:nvPr>
            <p:ph sz="quarter" idx="1"/>
          </p:nvPr>
        </p:nvSpPr>
        <p:spPr/>
        <p:txBody>
          <a:bodyPr/>
          <a:lstStyle/>
          <a:p>
            <a:pPr>
              <a:buNone/>
            </a:pPr>
            <a:endParaRPr lang="en-IN" dirty="0" smtClean="0"/>
          </a:p>
          <a:p>
            <a:pPr>
              <a:buNone/>
            </a:pPr>
            <a:endParaRPr lang="en-IN" dirty="0" smtClean="0"/>
          </a:p>
          <a:p>
            <a:pPr>
              <a:buNone/>
            </a:pPr>
            <a:r>
              <a:rPr lang="en-IN" dirty="0" smtClean="0"/>
              <a:t>    </a:t>
            </a:r>
            <a:r>
              <a:rPr lang="en-IN" sz="4400" dirty="0" smtClean="0"/>
              <a:t>Unlocking the secrets of    </a:t>
            </a:r>
          </a:p>
          <a:p>
            <a:pPr>
              <a:buNone/>
            </a:pPr>
            <a:r>
              <a:rPr lang="en-IN" sz="4400" dirty="0" smtClean="0"/>
              <a:t>      Prompt Engineering</a:t>
            </a:r>
          </a:p>
          <a:p>
            <a:pPr>
              <a:buNone/>
            </a:pPr>
            <a:r>
              <a:rPr lang="en-IN" sz="4400" dirty="0" smtClean="0"/>
              <a:t>               by</a:t>
            </a:r>
          </a:p>
          <a:p>
            <a:pPr>
              <a:buNone/>
            </a:pPr>
            <a:r>
              <a:rPr lang="en-IN" sz="4400" dirty="0" smtClean="0"/>
              <a:t>                    Gilbert Mizrahi</a:t>
            </a:r>
          </a:p>
          <a:p>
            <a:pPr>
              <a:buNone/>
            </a:pPr>
            <a:r>
              <a:rPr lang="en-IN" sz="4400" dirty="0" smtClean="0"/>
              <a:t>                                 &lt;</a:t>
            </a:r>
            <a:r>
              <a:rPr lang="en-IN" sz="4400" dirty="0" err="1" smtClean="0"/>
              <a:t>packt</a:t>
            </a:r>
            <a:r>
              <a:rPr lang="en-IN" sz="4400" dirty="0" smtClean="0"/>
              <a:t>&gt;</a:t>
            </a:r>
            <a:endParaRPr lang="en-US" sz="4400" dirty="0"/>
          </a:p>
        </p:txBody>
      </p:sp>
      <p:sp>
        <p:nvSpPr>
          <p:cNvPr id="4" name="Date Placeholder 3"/>
          <p:cNvSpPr>
            <a:spLocks noGrp="1"/>
          </p:cNvSpPr>
          <p:nvPr>
            <p:ph type="dt" sz="half" idx="14"/>
          </p:nvPr>
        </p:nvSpPr>
        <p:spPr/>
        <p:txBody>
          <a:bodyPr/>
          <a:lstStyle/>
          <a:p>
            <a:fld id="{B75490FC-8BAF-4163-B03B-AF4C16C0755C}"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2</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70C0"/>
                </a:solidFill>
              </a:rPr>
              <a:t>Types of LLM prompts</a:t>
            </a:r>
            <a:endParaRPr lang="en-US" dirty="0">
              <a:solidFill>
                <a:srgbClr val="0070C0"/>
              </a:solidFill>
            </a:endParaRPr>
          </a:p>
        </p:txBody>
      </p:sp>
      <p:sp>
        <p:nvSpPr>
          <p:cNvPr id="3" name="Content Placeholder 2"/>
          <p:cNvSpPr>
            <a:spLocks noGrp="1"/>
          </p:cNvSpPr>
          <p:nvPr>
            <p:ph sz="quarter" idx="1"/>
          </p:nvPr>
        </p:nvSpPr>
        <p:spPr/>
        <p:txBody>
          <a:bodyPr>
            <a:normAutofit/>
          </a:bodyPr>
          <a:lstStyle/>
          <a:p>
            <a:pPr>
              <a:buNone/>
            </a:pPr>
            <a:r>
              <a:rPr lang="en-IN" dirty="0" smtClean="0"/>
              <a:t>LLM prompts can be categorised based on several aspects, such as their purpose, format, level of detail provided.</a:t>
            </a:r>
          </a:p>
          <a:p>
            <a:pPr>
              <a:buNone/>
            </a:pPr>
            <a:r>
              <a:rPr lang="en-IN" dirty="0" smtClean="0"/>
              <a:t>One way of classifying is by the type  of information that’s being prompted.</a:t>
            </a:r>
          </a:p>
          <a:p>
            <a:pPr>
              <a:buNone/>
            </a:pPr>
            <a:endParaRPr lang="en-IN" dirty="0" smtClean="0"/>
          </a:p>
          <a:p>
            <a:pPr lvl="2"/>
            <a:r>
              <a:rPr lang="en-IN" dirty="0" smtClean="0">
                <a:solidFill>
                  <a:srgbClr val="0070C0"/>
                </a:solidFill>
              </a:rPr>
              <a:t>Zero-shot prompting</a:t>
            </a:r>
          </a:p>
          <a:p>
            <a:pPr lvl="2"/>
            <a:r>
              <a:rPr lang="en-IN" dirty="0" smtClean="0">
                <a:solidFill>
                  <a:srgbClr val="0070C0"/>
                </a:solidFill>
              </a:rPr>
              <a:t>Fine tuning</a:t>
            </a:r>
          </a:p>
          <a:p>
            <a:pPr lvl="2"/>
            <a:r>
              <a:rPr lang="en-IN" dirty="0" smtClean="0">
                <a:solidFill>
                  <a:srgbClr val="0070C0"/>
                </a:solidFill>
              </a:rPr>
              <a:t>Data augmentation</a:t>
            </a:r>
          </a:p>
          <a:p>
            <a:pPr lvl="2"/>
            <a:r>
              <a:rPr lang="en-IN" dirty="0" smtClean="0">
                <a:solidFill>
                  <a:srgbClr val="0070C0"/>
                </a:solidFill>
              </a:rPr>
              <a:t>active learning</a:t>
            </a:r>
          </a:p>
          <a:p>
            <a:pPr lvl="2"/>
            <a:r>
              <a:rPr lang="en-IN" dirty="0" smtClean="0">
                <a:solidFill>
                  <a:srgbClr val="0070C0"/>
                </a:solidFill>
              </a:rPr>
              <a:t>Transfer learning </a:t>
            </a:r>
          </a:p>
          <a:p>
            <a:endParaRPr lang="en-US" dirty="0"/>
          </a:p>
        </p:txBody>
      </p:sp>
      <p:sp>
        <p:nvSpPr>
          <p:cNvPr id="4" name="Date Placeholder 3"/>
          <p:cNvSpPr>
            <a:spLocks noGrp="1"/>
          </p:cNvSpPr>
          <p:nvPr>
            <p:ph type="dt" sz="half" idx="14"/>
          </p:nvPr>
        </p:nvSpPr>
        <p:spPr/>
        <p:txBody>
          <a:bodyPr/>
          <a:lstStyle/>
          <a:p>
            <a:fld id="{C242CAB0-48B0-4DF8-B5FF-8761884AF440}"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20</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70C0"/>
                </a:solidFill>
              </a:rPr>
              <a:t>Zero-shot prompting</a:t>
            </a:r>
            <a:endParaRPr lang="en-US" dirty="0">
              <a:solidFill>
                <a:srgbClr val="0070C0"/>
              </a:solidFill>
            </a:endParaRPr>
          </a:p>
        </p:txBody>
      </p:sp>
      <p:sp>
        <p:nvSpPr>
          <p:cNvPr id="3" name="Content Placeholder 2"/>
          <p:cNvSpPr>
            <a:spLocks noGrp="1"/>
          </p:cNvSpPr>
          <p:nvPr>
            <p:ph sz="quarter" idx="1"/>
          </p:nvPr>
        </p:nvSpPr>
        <p:spPr/>
        <p:txBody>
          <a:bodyPr>
            <a:normAutofit lnSpcReduction="10000"/>
          </a:bodyPr>
          <a:lstStyle/>
          <a:p>
            <a:pPr algn="just"/>
            <a:r>
              <a:rPr lang="en-IN" dirty="0" smtClean="0"/>
              <a:t>A technique that allows an LLM to generate responses to tasks that it has not been specifically trained for.</a:t>
            </a:r>
          </a:p>
          <a:p>
            <a:pPr algn="just"/>
            <a:r>
              <a:rPr lang="en-IN" dirty="0" smtClean="0"/>
              <a:t>In this technique, the LLM is provided with an input text and a prompt that describes the expected output from the model in natural language. </a:t>
            </a:r>
          </a:p>
          <a:p>
            <a:pPr algn="just"/>
            <a:r>
              <a:rPr lang="en-IN" dirty="0" smtClean="0"/>
              <a:t>The LLM then uses its knowledge to generate a response that is consistent with the prompt.</a:t>
            </a:r>
          </a:p>
          <a:p>
            <a:pPr algn="just"/>
            <a:r>
              <a:rPr lang="en-IN" dirty="0" smtClean="0"/>
              <a:t>Ex- if you provide the LLM with the input text </a:t>
            </a:r>
            <a:r>
              <a:rPr lang="en-IN" dirty="0" smtClean="0">
                <a:solidFill>
                  <a:srgbClr val="0070C0"/>
                </a:solidFill>
              </a:rPr>
              <a:t>write a poem about love</a:t>
            </a:r>
            <a:r>
              <a:rPr lang="en-IN" dirty="0" smtClean="0"/>
              <a:t>, and </a:t>
            </a:r>
            <a:r>
              <a:rPr lang="en-IN" dirty="0" smtClean="0">
                <a:solidFill>
                  <a:srgbClr val="0070C0"/>
                </a:solidFill>
              </a:rPr>
              <a:t>the prompt the poem should be beautiful and romantic</a:t>
            </a:r>
            <a:r>
              <a:rPr lang="en-IN" dirty="0" smtClean="0"/>
              <a:t>, the LLM may generate response in that way.</a:t>
            </a:r>
            <a:endParaRPr lang="en-US" dirty="0"/>
          </a:p>
        </p:txBody>
      </p:sp>
      <p:sp>
        <p:nvSpPr>
          <p:cNvPr id="4" name="Date Placeholder 3"/>
          <p:cNvSpPr>
            <a:spLocks noGrp="1"/>
          </p:cNvSpPr>
          <p:nvPr>
            <p:ph type="dt" sz="half" idx="14"/>
          </p:nvPr>
        </p:nvSpPr>
        <p:spPr/>
        <p:txBody>
          <a:bodyPr/>
          <a:lstStyle/>
          <a:p>
            <a:fld id="{E750B123-9529-4C13-A15B-A66CCB1CF967}"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21</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70C0"/>
                </a:solidFill>
              </a:rPr>
              <a:t>Fine-tuning</a:t>
            </a:r>
            <a:endParaRPr lang="en-US" dirty="0">
              <a:solidFill>
                <a:srgbClr val="0070C0"/>
              </a:solidFill>
            </a:endParaRPr>
          </a:p>
        </p:txBody>
      </p:sp>
      <p:sp>
        <p:nvSpPr>
          <p:cNvPr id="3" name="Content Placeholder 2"/>
          <p:cNvSpPr>
            <a:spLocks noGrp="1"/>
          </p:cNvSpPr>
          <p:nvPr>
            <p:ph sz="quarter" idx="1"/>
          </p:nvPr>
        </p:nvSpPr>
        <p:spPr/>
        <p:txBody>
          <a:bodyPr/>
          <a:lstStyle/>
          <a:p>
            <a:pPr algn="just"/>
            <a:r>
              <a:rPr lang="en-IN" dirty="0" smtClean="0"/>
              <a:t>In fine-tuning, the LLM is trained on a small dataset of labelled examples for the task that is being asked to perform, </a:t>
            </a:r>
          </a:p>
          <a:p>
            <a:pPr algn="just"/>
            <a:r>
              <a:rPr lang="en-IN" dirty="0" smtClean="0"/>
              <a:t>This can be a more effective way to generate high-quality responses.</a:t>
            </a:r>
          </a:p>
          <a:p>
            <a:pPr algn="just"/>
            <a:r>
              <a:rPr lang="en-IN" dirty="0" smtClean="0"/>
              <a:t>It requires a large dataset of labelled examples.</a:t>
            </a:r>
          </a:p>
          <a:p>
            <a:pPr algn="just"/>
            <a:r>
              <a:rPr lang="en-IN" dirty="0" smtClean="0"/>
              <a:t>Ex –the input is an article about new research on treating cancer while the training data is articles about cancer research labelled with summaries.</a:t>
            </a:r>
          </a:p>
          <a:p>
            <a:pPr algn="just"/>
            <a:r>
              <a:rPr lang="en-IN" dirty="0" smtClean="0"/>
              <a:t>Prompt – summarize the key findings of the research described in the input article.</a:t>
            </a:r>
            <a:endParaRPr lang="en-US" dirty="0"/>
          </a:p>
        </p:txBody>
      </p:sp>
      <p:sp>
        <p:nvSpPr>
          <p:cNvPr id="4" name="Date Placeholder 3"/>
          <p:cNvSpPr>
            <a:spLocks noGrp="1"/>
          </p:cNvSpPr>
          <p:nvPr>
            <p:ph type="dt" sz="half" idx="14"/>
          </p:nvPr>
        </p:nvSpPr>
        <p:spPr/>
        <p:txBody>
          <a:bodyPr/>
          <a:lstStyle/>
          <a:p>
            <a:fld id="{5FC78149-5CAE-436F-8339-FE9D4D131763}"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22</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70C0"/>
                </a:solidFill>
              </a:rPr>
              <a:t>Data augmentation</a:t>
            </a:r>
            <a:endParaRPr lang="en-US" dirty="0">
              <a:solidFill>
                <a:srgbClr val="0070C0"/>
              </a:solidFill>
            </a:endParaRPr>
          </a:p>
        </p:txBody>
      </p:sp>
      <p:sp>
        <p:nvSpPr>
          <p:cNvPr id="3" name="Content Placeholder 2"/>
          <p:cNvSpPr>
            <a:spLocks noGrp="1"/>
          </p:cNvSpPr>
          <p:nvPr>
            <p:ph sz="quarter" idx="1"/>
          </p:nvPr>
        </p:nvSpPr>
        <p:spPr/>
        <p:txBody>
          <a:bodyPr>
            <a:normAutofit fontScale="92500"/>
          </a:bodyPr>
          <a:lstStyle/>
          <a:p>
            <a:pPr algn="just"/>
            <a:r>
              <a:rPr lang="en-IN" dirty="0" smtClean="0"/>
              <a:t>In data augmentation, the LLM is trained on a dataset that has been artificially expanded by adding noise or variations to the existing data. </a:t>
            </a:r>
          </a:p>
          <a:p>
            <a:pPr algn="just">
              <a:buNone/>
            </a:pPr>
            <a:endParaRPr lang="en-IN" dirty="0" smtClean="0"/>
          </a:p>
          <a:p>
            <a:pPr algn="just"/>
            <a:r>
              <a:rPr lang="en-IN" dirty="0" smtClean="0"/>
              <a:t>This can be a way to improve the performance of the LLM on tasks where there is limited data available.</a:t>
            </a:r>
          </a:p>
          <a:p>
            <a:pPr algn="just">
              <a:buNone/>
            </a:pPr>
            <a:endParaRPr lang="en-IN" dirty="0" smtClean="0"/>
          </a:p>
          <a:p>
            <a:pPr algn="just"/>
            <a:r>
              <a:rPr lang="en-IN" dirty="0" smtClean="0"/>
              <a:t>Ex- let’s say that the original training data consists of 1,000 sentences about the weather, while the augmented data consists of 2,000 additional sentences that were created by adding synonyms, paraphrasing, and introducing typos to the original sentences. </a:t>
            </a:r>
            <a:endParaRPr lang="en-US" dirty="0"/>
          </a:p>
        </p:txBody>
      </p:sp>
      <p:sp>
        <p:nvSpPr>
          <p:cNvPr id="4" name="Date Placeholder 3"/>
          <p:cNvSpPr>
            <a:spLocks noGrp="1"/>
          </p:cNvSpPr>
          <p:nvPr>
            <p:ph type="dt" sz="half" idx="14"/>
          </p:nvPr>
        </p:nvSpPr>
        <p:spPr/>
        <p:txBody>
          <a:bodyPr/>
          <a:lstStyle/>
          <a:p>
            <a:fld id="{0D24F60C-AA52-43CF-BA22-0DCF61514BEF}"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23</a:t>
            </a:fld>
            <a:endParaRPr lang="en-US"/>
          </a:p>
        </p:txBody>
      </p:sp>
      <p:sp>
        <p:nvSpPr>
          <p:cNvPr id="6" name="Footer Placeholder 5"/>
          <p:cNvSpPr>
            <a:spLocks noGrp="1"/>
          </p:cNvSpPr>
          <p:nvPr>
            <p:ph type="ftr" sz="quarter" idx="16"/>
          </p:nvPr>
        </p:nvSpPr>
        <p:spPr/>
        <p:txBody>
          <a:bodyPr/>
          <a:lstStyle/>
          <a:p>
            <a:r>
              <a:rPr lang="en-US" dirty="0" smtClean="0"/>
              <a:t>CSE</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70C0"/>
                </a:solidFill>
              </a:rPr>
              <a:t>Active learning</a:t>
            </a:r>
            <a:endParaRPr lang="en-US" dirty="0">
              <a:solidFill>
                <a:srgbClr val="0070C0"/>
              </a:solidFill>
            </a:endParaRPr>
          </a:p>
        </p:txBody>
      </p:sp>
      <p:sp>
        <p:nvSpPr>
          <p:cNvPr id="3" name="Content Placeholder 2"/>
          <p:cNvSpPr>
            <a:spLocks noGrp="1"/>
          </p:cNvSpPr>
          <p:nvPr>
            <p:ph sz="quarter" idx="1"/>
          </p:nvPr>
        </p:nvSpPr>
        <p:spPr/>
        <p:txBody>
          <a:bodyPr>
            <a:normAutofit fontScale="92500" lnSpcReduction="20000"/>
          </a:bodyPr>
          <a:lstStyle/>
          <a:p>
            <a:pPr algn="just"/>
            <a:r>
              <a:rPr lang="en-IN" dirty="0" smtClean="0"/>
              <a:t>Known as </a:t>
            </a:r>
            <a:r>
              <a:rPr lang="en-IN" dirty="0" smtClean="0">
                <a:solidFill>
                  <a:srgbClr val="0070C0"/>
                </a:solidFill>
              </a:rPr>
              <a:t>few-shot learning</a:t>
            </a:r>
          </a:p>
          <a:p>
            <a:pPr algn="just"/>
            <a:r>
              <a:rPr lang="en-IN" dirty="0" smtClean="0"/>
              <a:t>The LLM is given a small number of labelled examples and is then asked to identify the most informative examples to label. </a:t>
            </a:r>
          </a:p>
          <a:p>
            <a:pPr algn="just"/>
            <a:r>
              <a:rPr lang="en-IN" dirty="0" smtClean="0"/>
              <a:t>This can be a more efficient way to train the LLM as it focuses on labelling the examples that will be most helpful in improving the model’s performance.</a:t>
            </a:r>
          </a:p>
          <a:p>
            <a:pPr algn="just"/>
            <a:r>
              <a:rPr lang="en-IN" dirty="0" smtClean="0"/>
              <a:t>Fine-tuning is done globally for all conversations.</a:t>
            </a:r>
          </a:p>
          <a:p>
            <a:pPr algn="just"/>
            <a:r>
              <a:rPr lang="en-IN" dirty="0" smtClean="0"/>
              <a:t>In active-learning, the user provides a few examples during prompting to get the outputs to follow a certain pattern. </a:t>
            </a:r>
          </a:p>
          <a:p>
            <a:pPr algn="just"/>
            <a:r>
              <a:rPr lang="en-IN" dirty="0" smtClean="0">
                <a:solidFill>
                  <a:srgbClr val="FF0000"/>
                </a:solidFill>
              </a:rPr>
              <a:t>Ex</a:t>
            </a:r>
            <a:r>
              <a:rPr lang="en-IN" dirty="0" smtClean="0"/>
              <a:t>- if the output was the person’s name is peter and he is 23 years old, the user may want to get a response of {‘name’:’peter’,’age’:23} </a:t>
            </a:r>
          </a:p>
          <a:p>
            <a:pPr algn="just"/>
            <a:r>
              <a:rPr lang="en-IN" dirty="0" smtClean="0"/>
              <a:t>In this case, user would provide a couple of examples of raw responses</a:t>
            </a:r>
          </a:p>
          <a:p>
            <a:endParaRPr lang="en-US" dirty="0"/>
          </a:p>
        </p:txBody>
      </p:sp>
      <p:sp>
        <p:nvSpPr>
          <p:cNvPr id="4" name="Date Placeholder 3"/>
          <p:cNvSpPr>
            <a:spLocks noGrp="1"/>
          </p:cNvSpPr>
          <p:nvPr>
            <p:ph type="dt" sz="half" idx="14"/>
          </p:nvPr>
        </p:nvSpPr>
        <p:spPr/>
        <p:txBody>
          <a:bodyPr/>
          <a:lstStyle/>
          <a:p>
            <a:fld id="{3D4DCAB9-E4AF-4B7F-B65E-A734B7780170}"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24</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70C0"/>
                </a:solidFill>
              </a:rPr>
              <a:t>Transfer Learning</a:t>
            </a:r>
            <a:endParaRPr lang="en-US" dirty="0">
              <a:solidFill>
                <a:srgbClr val="0070C0"/>
              </a:solidFill>
            </a:endParaRPr>
          </a:p>
        </p:txBody>
      </p:sp>
      <p:sp>
        <p:nvSpPr>
          <p:cNvPr id="3" name="Content Placeholder 2"/>
          <p:cNvSpPr>
            <a:spLocks noGrp="1"/>
          </p:cNvSpPr>
          <p:nvPr>
            <p:ph sz="quarter" idx="1"/>
          </p:nvPr>
        </p:nvSpPr>
        <p:spPr/>
        <p:txBody>
          <a:bodyPr>
            <a:normAutofit fontScale="92500" lnSpcReduction="10000"/>
          </a:bodyPr>
          <a:lstStyle/>
          <a:p>
            <a:pPr algn="just"/>
            <a:r>
              <a:rPr lang="en-IN" dirty="0" smtClean="0"/>
              <a:t>In transfer learning, the LLM is trained on a task that is similar to the task that it is being asked to perform. This can be a more effective way to generate high-quality responses as it allows the LLM to learn from a larger dataset.</a:t>
            </a:r>
          </a:p>
          <a:p>
            <a:pPr algn="just"/>
            <a:r>
              <a:rPr lang="en-IN" dirty="0" smtClean="0">
                <a:solidFill>
                  <a:srgbClr val="FF0000"/>
                </a:solidFill>
              </a:rPr>
              <a:t>Ex</a:t>
            </a:r>
            <a:r>
              <a:rPr lang="en-IN" dirty="0" smtClean="0"/>
              <a:t>- let’s say that the original task was sentiment analysis of movie reviews, while new task is sentiment analysis of product reviews.</a:t>
            </a:r>
          </a:p>
          <a:p>
            <a:pPr algn="just"/>
            <a:r>
              <a:rPr lang="en-IN" dirty="0" smtClean="0">
                <a:solidFill>
                  <a:srgbClr val="FF0000"/>
                </a:solidFill>
              </a:rPr>
              <a:t>Prompt-</a:t>
            </a:r>
            <a:r>
              <a:rPr lang="en-IN" dirty="0" smtClean="0"/>
              <a:t> classify the sentiment of these new product reviews, transferring knowledge from movie review sentiment analysis.</a:t>
            </a:r>
          </a:p>
          <a:p>
            <a:pPr algn="just"/>
            <a:r>
              <a:rPr lang="en-IN" dirty="0" smtClean="0">
                <a:solidFill>
                  <a:srgbClr val="FF0000"/>
                </a:solidFill>
              </a:rPr>
              <a:t>Response</a:t>
            </a:r>
            <a:r>
              <a:rPr lang="en-IN" dirty="0" smtClean="0"/>
              <a:t> – Sentiment classification predictions on product reviews, leveraging the capabilities gained from the movie review dataset.</a:t>
            </a:r>
            <a:endParaRPr lang="en-US" dirty="0"/>
          </a:p>
        </p:txBody>
      </p:sp>
      <p:sp>
        <p:nvSpPr>
          <p:cNvPr id="4" name="Date Placeholder 3"/>
          <p:cNvSpPr>
            <a:spLocks noGrp="1"/>
          </p:cNvSpPr>
          <p:nvPr>
            <p:ph type="dt" sz="half" idx="14"/>
          </p:nvPr>
        </p:nvSpPr>
        <p:spPr/>
        <p:txBody>
          <a:bodyPr/>
          <a:lstStyle/>
          <a:p>
            <a:fld id="{BD5CDB49-4045-407D-AC3C-0ECB170E5BEB}"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25</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Classifying the prompt types:</a:t>
            </a:r>
            <a:br>
              <a:rPr lang="en-IN" dirty="0" smtClean="0"/>
            </a:br>
            <a:endParaRPr lang="en-US" dirty="0"/>
          </a:p>
        </p:txBody>
      </p:sp>
      <p:sp>
        <p:nvSpPr>
          <p:cNvPr id="3" name="Content Placeholder 2"/>
          <p:cNvSpPr>
            <a:spLocks noGrp="1"/>
          </p:cNvSpPr>
          <p:nvPr>
            <p:ph sz="quarter" idx="1"/>
          </p:nvPr>
        </p:nvSpPr>
        <p:spPr/>
        <p:txBody>
          <a:bodyPr>
            <a:normAutofit lnSpcReduction="10000"/>
          </a:bodyPr>
          <a:lstStyle/>
          <a:p>
            <a:pPr>
              <a:buNone/>
            </a:pPr>
            <a:r>
              <a:rPr lang="en-IN" dirty="0" smtClean="0">
                <a:solidFill>
                  <a:srgbClr val="FF0000"/>
                </a:solidFill>
              </a:rPr>
              <a:t>Another way of classifying prompts</a:t>
            </a:r>
            <a:r>
              <a:rPr lang="en-IN" dirty="0" smtClean="0"/>
              <a:t>:</a:t>
            </a:r>
          </a:p>
          <a:p>
            <a:r>
              <a:rPr lang="en-IN" dirty="0" smtClean="0"/>
              <a:t>Instructional prompts</a:t>
            </a:r>
          </a:p>
          <a:p>
            <a:r>
              <a:rPr lang="en-IN" dirty="0" smtClean="0"/>
              <a:t>Conversational prompts</a:t>
            </a:r>
          </a:p>
          <a:p>
            <a:r>
              <a:rPr lang="en-IN" dirty="0" smtClean="0"/>
              <a:t>Contextual prompts</a:t>
            </a:r>
          </a:p>
          <a:p>
            <a:r>
              <a:rPr lang="en-IN" dirty="0" smtClean="0"/>
              <a:t>Creative prompts</a:t>
            </a:r>
          </a:p>
          <a:p>
            <a:r>
              <a:rPr lang="en-IN" dirty="0" smtClean="0"/>
              <a:t>Factual prompts</a:t>
            </a:r>
          </a:p>
          <a:p>
            <a:r>
              <a:rPr lang="en-IN" dirty="0" smtClean="0"/>
              <a:t>Step-by-step prompts</a:t>
            </a:r>
          </a:p>
          <a:p>
            <a:r>
              <a:rPr lang="en-IN" dirty="0" smtClean="0"/>
              <a:t>Opinion-based prompts</a:t>
            </a:r>
          </a:p>
          <a:p>
            <a:r>
              <a:rPr lang="en-IN" dirty="0" smtClean="0"/>
              <a:t>Multi-modal prompts</a:t>
            </a:r>
          </a:p>
          <a:p>
            <a:r>
              <a:rPr lang="en-IN" dirty="0" smtClean="0"/>
              <a:t>Systematic prompts</a:t>
            </a:r>
          </a:p>
          <a:p>
            <a:r>
              <a:rPr lang="en-IN" dirty="0" smtClean="0"/>
              <a:t>Prompt chains</a:t>
            </a:r>
            <a:endParaRPr lang="en-US" dirty="0"/>
          </a:p>
        </p:txBody>
      </p:sp>
      <p:sp>
        <p:nvSpPr>
          <p:cNvPr id="4" name="Date Placeholder 3"/>
          <p:cNvSpPr>
            <a:spLocks noGrp="1"/>
          </p:cNvSpPr>
          <p:nvPr>
            <p:ph type="dt" sz="half" idx="14"/>
          </p:nvPr>
        </p:nvSpPr>
        <p:spPr/>
        <p:txBody>
          <a:bodyPr/>
          <a:lstStyle/>
          <a:p>
            <a:fld id="{1FADA5D9-B8C5-4729-A787-1EA8634ABE9F}"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26</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Instructional &amp; Conversational</a:t>
            </a:r>
            <a:endParaRPr lang="en-US" dirty="0"/>
          </a:p>
        </p:txBody>
      </p:sp>
      <p:sp>
        <p:nvSpPr>
          <p:cNvPr id="3" name="Content Placeholder 2"/>
          <p:cNvSpPr>
            <a:spLocks noGrp="1"/>
          </p:cNvSpPr>
          <p:nvPr>
            <p:ph sz="quarter" idx="1"/>
          </p:nvPr>
        </p:nvSpPr>
        <p:spPr/>
        <p:txBody>
          <a:bodyPr>
            <a:normAutofit fontScale="85000" lnSpcReduction="20000"/>
          </a:bodyPr>
          <a:lstStyle/>
          <a:p>
            <a:pPr algn="just"/>
            <a:r>
              <a:rPr lang="en-IN" dirty="0" smtClean="0">
                <a:solidFill>
                  <a:srgbClr val="0070C0"/>
                </a:solidFill>
              </a:rPr>
              <a:t>Instructional prompts explicitly instruct the model to perform a particular task, such as summarizing a text, translating a sentence, or answering a question. </a:t>
            </a:r>
          </a:p>
          <a:p>
            <a:pPr algn="just"/>
            <a:r>
              <a:rPr lang="en-IN" dirty="0" smtClean="0">
                <a:solidFill>
                  <a:srgbClr val="0070C0"/>
                </a:solidFill>
              </a:rPr>
              <a:t>Instructional prompts typically begin with a clear directive, such as translate the following sentence into French: or Summarize the following paragraph.</a:t>
            </a:r>
          </a:p>
          <a:p>
            <a:pPr algn="just">
              <a:buNone/>
            </a:pPr>
            <a:endParaRPr lang="en-IN" dirty="0" smtClean="0">
              <a:solidFill>
                <a:srgbClr val="0070C0"/>
              </a:solidFill>
            </a:endParaRPr>
          </a:p>
          <a:p>
            <a:pPr algn="just"/>
            <a:r>
              <a:rPr lang="en-IN" dirty="0" smtClean="0">
                <a:solidFill>
                  <a:srgbClr val="C00000"/>
                </a:solidFill>
              </a:rPr>
              <a:t>Conversational prompts are designed to engage the model in a natural, human-like conversation.</a:t>
            </a:r>
          </a:p>
          <a:p>
            <a:pPr algn="just"/>
            <a:r>
              <a:rPr lang="en-IN" dirty="0" smtClean="0">
                <a:solidFill>
                  <a:srgbClr val="C00000"/>
                </a:solidFill>
              </a:rPr>
              <a:t>They can be framed as questions or statements and often involve a back-and-forth dialogue between the user and the model. </a:t>
            </a:r>
          </a:p>
          <a:p>
            <a:pPr algn="just"/>
            <a:r>
              <a:rPr lang="en-IN" dirty="0" smtClean="0">
                <a:solidFill>
                  <a:srgbClr val="C00000"/>
                </a:solidFill>
              </a:rPr>
              <a:t>These prompts can cover a wide range of topics from casual chit-chat to more focused discussions on specific subjects. </a:t>
            </a:r>
          </a:p>
          <a:p>
            <a:pPr algn="just"/>
            <a:r>
              <a:rPr lang="en-IN" dirty="0" smtClean="0">
                <a:solidFill>
                  <a:srgbClr val="C00000"/>
                </a:solidFill>
              </a:rPr>
              <a:t>The back-and-forth exchange allows for natural, free-flowing conversation. Conversational prompts are imp for developing personable, helpful AI assistants.</a:t>
            </a:r>
            <a:endParaRPr lang="en-US" dirty="0">
              <a:solidFill>
                <a:srgbClr val="C00000"/>
              </a:solidFill>
            </a:endParaRPr>
          </a:p>
        </p:txBody>
      </p:sp>
      <p:sp>
        <p:nvSpPr>
          <p:cNvPr id="4" name="Date Placeholder 3"/>
          <p:cNvSpPr>
            <a:spLocks noGrp="1"/>
          </p:cNvSpPr>
          <p:nvPr>
            <p:ph type="dt" sz="half" idx="14"/>
          </p:nvPr>
        </p:nvSpPr>
        <p:spPr/>
        <p:txBody>
          <a:bodyPr/>
          <a:lstStyle/>
          <a:p>
            <a:fld id="{DC371F66-BFE4-4AEB-BE08-6B2A74FAA126}"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27</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467600" cy="1143000"/>
          </a:xfrm>
        </p:spPr>
        <p:txBody>
          <a:bodyPr/>
          <a:lstStyle/>
          <a:p>
            <a:r>
              <a:rPr lang="en-IN" dirty="0" smtClean="0">
                <a:solidFill>
                  <a:srgbClr val="0070C0"/>
                </a:solidFill>
              </a:rPr>
              <a:t>Contextual &amp; Creative</a:t>
            </a:r>
            <a:endParaRPr lang="en-US" dirty="0">
              <a:solidFill>
                <a:srgbClr val="0070C0"/>
              </a:solidFill>
            </a:endParaRPr>
          </a:p>
        </p:txBody>
      </p:sp>
      <p:sp>
        <p:nvSpPr>
          <p:cNvPr id="3" name="Content Placeholder 2"/>
          <p:cNvSpPr>
            <a:spLocks noGrp="1"/>
          </p:cNvSpPr>
          <p:nvPr>
            <p:ph sz="quarter" idx="1"/>
          </p:nvPr>
        </p:nvSpPr>
        <p:spPr/>
        <p:txBody>
          <a:bodyPr>
            <a:normAutofit fontScale="85000" lnSpcReduction="10000"/>
          </a:bodyPr>
          <a:lstStyle/>
          <a:p>
            <a:pPr algn="just"/>
            <a:r>
              <a:rPr lang="en-IN" dirty="0" smtClean="0">
                <a:solidFill>
                  <a:srgbClr val="0070C0"/>
                </a:solidFill>
              </a:rPr>
              <a:t>Contextual prompts provide background or contextual information to guide the model’s response.</a:t>
            </a:r>
          </a:p>
          <a:p>
            <a:pPr algn="just"/>
            <a:r>
              <a:rPr lang="en-IN" dirty="0" smtClean="0">
                <a:solidFill>
                  <a:srgbClr val="0070C0"/>
                </a:solidFill>
              </a:rPr>
              <a:t>Contextual prompts help the model understand the user’s intent, the desired format of the output, or any constraints that should be considered while generating a response. </a:t>
            </a:r>
          </a:p>
          <a:p>
            <a:pPr algn="just"/>
            <a:r>
              <a:rPr lang="en-IN" dirty="0" smtClean="0">
                <a:solidFill>
                  <a:srgbClr val="0070C0"/>
                </a:solidFill>
              </a:rPr>
              <a:t>They may include examples, explanations, or descriptions to help clarify the task. </a:t>
            </a:r>
          </a:p>
          <a:p>
            <a:pPr algn="just">
              <a:buNone/>
            </a:pPr>
            <a:endParaRPr lang="en-IN" dirty="0" smtClean="0"/>
          </a:p>
          <a:p>
            <a:pPr algn="just"/>
            <a:r>
              <a:rPr lang="en-IN" dirty="0" smtClean="0"/>
              <a:t> </a:t>
            </a:r>
            <a:r>
              <a:rPr lang="en-IN" dirty="0" smtClean="0">
                <a:solidFill>
                  <a:srgbClr val="C00000"/>
                </a:solidFill>
              </a:rPr>
              <a:t>Creative prompts invite the model to generate original content or ideas, such as writing a poem, creating a story, or brainstorming solutions to a problem. </a:t>
            </a:r>
          </a:p>
          <a:p>
            <a:pPr algn="just"/>
            <a:r>
              <a:rPr lang="en-IN" dirty="0" smtClean="0">
                <a:solidFill>
                  <a:srgbClr val="C00000"/>
                </a:solidFill>
              </a:rPr>
              <a:t>Creative prompts often leave room for the </a:t>
            </a:r>
            <a:r>
              <a:rPr lang="en-IN" dirty="0" err="1" smtClean="0">
                <a:solidFill>
                  <a:srgbClr val="C00000"/>
                </a:solidFill>
              </a:rPr>
              <a:t>model;s</a:t>
            </a:r>
            <a:r>
              <a:rPr lang="en-IN" dirty="0" smtClean="0">
                <a:solidFill>
                  <a:srgbClr val="C00000"/>
                </a:solidFill>
              </a:rPr>
              <a:t> imagination and may require multiple iterations and refinements to achieve the desired output. </a:t>
            </a:r>
          </a:p>
          <a:p>
            <a:pPr algn="just"/>
            <a:r>
              <a:rPr lang="en-IN" dirty="0" smtClean="0">
                <a:solidFill>
                  <a:srgbClr val="C00000"/>
                </a:solidFill>
              </a:rPr>
              <a:t>Ex – Write a haiku poem about the ocean.</a:t>
            </a:r>
            <a:endParaRPr lang="en-US" dirty="0">
              <a:solidFill>
                <a:srgbClr val="C00000"/>
              </a:solidFill>
            </a:endParaRPr>
          </a:p>
        </p:txBody>
      </p:sp>
      <p:sp>
        <p:nvSpPr>
          <p:cNvPr id="4" name="Date Placeholder 3"/>
          <p:cNvSpPr>
            <a:spLocks noGrp="1"/>
          </p:cNvSpPr>
          <p:nvPr>
            <p:ph type="dt" sz="half" idx="14"/>
          </p:nvPr>
        </p:nvSpPr>
        <p:spPr/>
        <p:txBody>
          <a:bodyPr/>
          <a:lstStyle/>
          <a:p>
            <a:fld id="{70CEA72F-FC9A-434B-A756-171419F5FD12}"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28</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Haiku poems</a:t>
            </a:r>
            <a:endParaRPr lang="en-US" dirty="0"/>
          </a:p>
        </p:txBody>
      </p:sp>
      <p:sp>
        <p:nvSpPr>
          <p:cNvPr id="3" name="Content Placeholder 2"/>
          <p:cNvSpPr>
            <a:spLocks noGrp="1"/>
          </p:cNvSpPr>
          <p:nvPr>
            <p:ph sz="quarter" idx="1"/>
          </p:nvPr>
        </p:nvSpPr>
        <p:spPr/>
        <p:txBody>
          <a:bodyPr/>
          <a:lstStyle/>
          <a:p>
            <a:r>
              <a:rPr lang="en-US" dirty="0" smtClean="0"/>
              <a:t>Haiku poems are short, three-line poems that typically have 17 syllables, with 5 syllables in the first and third lines, and 7 syllables in the second line.</a:t>
            </a:r>
          </a:p>
          <a:p>
            <a:r>
              <a:rPr lang="en-US" dirty="0" smtClean="0"/>
              <a:t>Haiku is a form of traditional Japanese poetry, renowned for its simple yet hard-hitting style. They often take inspiration from nature and capture brief moments in time via effective imagery.</a:t>
            </a:r>
            <a:endParaRPr lang="en-US" dirty="0"/>
          </a:p>
        </p:txBody>
      </p:sp>
      <p:sp>
        <p:nvSpPr>
          <p:cNvPr id="4" name="Date Placeholder 3"/>
          <p:cNvSpPr>
            <a:spLocks noGrp="1"/>
          </p:cNvSpPr>
          <p:nvPr>
            <p:ph type="dt" sz="half" idx="14"/>
          </p:nvPr>
        </p:nvSpPr>
        <p:spPr/>
        <p:txBody>
          <a:bodyPr/>
          <a:lstStyle/>
          <a:p>
            <a:fld id="{B75490FC-8BAF-4163-B03B-AF4C16C0755C}"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29</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4"/>
          </p:nvPr>
        </p:nvSpPr>
        <p:spPr/>
        <p:txBody>
          <a:bodyPr/>
          <a:lstStyle/>
          <a:p>
            <a:fld id="{B75490FC-8BAF-4163-B03B-AF4C16C0755C}"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3</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
        <p:nvSpPr>
          <p:cNvPr id="7" name="Subtitle 2"/>
          <p:cNvSpPr>
            <a:spLocks noGrp="1"/>
          </p:cNvSpPr>
          <p:nvPr>
            <p:ph sz="quarter" idx="1"/>
          </p:nvPr>
        </p:nvSpPr>
        <p:spPr/>
        <p:txBody>
          <a:bodyPr>
            <a:normAutofit/>
          </a:bodyPr>
          <a:lstStyle/>
          <a:p>
            <a:pPr>
              <a:buNone/>
            </a:pPr>
            <a:endParaRPr lang="en-IN" sz="2800" dirty="0" smtClean="0"/>
          </a:p>
          <a:p>
            <a:pPr>
              <a:buNone/>
            </a:pPr>
            <a:endParaRPr lang="en-IN" sz="2800" dirty="0" smtClean="0"/>
          </a:p>
          <a:p>
            <a:pPr>
              <a:buNone/>
            </a:pPr>
            <a:endParaRPr lang="en-IN" sz="2800" dirty="0" smtClean="0"/>
          </a:p>
          <a:p>
            <a:pPr>
              <a:buNone/>
            </a:pPr>
            <a:r>
              <a:rPr lang="en-IN" sz="3200" dirty="0" smtClean="0">
                <a:solidFill>
                  <a:srgbClr val="0070C0"/>
                </a:solidFill>
              </a:rPr>
              <a:t>           Understanding prompting and </a:t>
            </a:r>
          </a:p>
          <a:p>
            <a:pPr>
              <a:buNone/>
            </a:pPr>
            <a:r>
              <a:rPr lang="en-IN" sz="3200" dirty="0" smtClean="0">
                <a:solidFill>
                  <a:srgbClr val="0070C0"/>
                </a:solidFill>
              </a:rPr>
              <a:t>                    Prompt Techniques</a:t>
            </a:r>
          </a:p>
          <a:p>
            <a:pPr>
              <a:buNone/>
            </a:pPr>
            <a:r>
              <a:rPr lang="en-IN" sz="2800" dirty="0" smtClean="0"/>
              <a:t>		</a:t>
            </a:r>
          </a:p>
          <a:p>
            <a:pPr>
              <a:buNone/>
            </a:pPr>
            <a:endParaRPr lang="en-IN" sz="2800" dirty="0" smtClean="0"/>
          </a:p>
          <a:p>
            <a:pPr>
              <a:buNone/>
            </a:pPr>
            <a:r>
              <a:rPr lang="en-IN" sz="2800" dirty="0" smtClean="0"/>
              <a:t>                                          Chapter - 1</a:t>
            </a:r>
            <a:endParaRPr lang="en-US"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Factual and Step-by-step</a:t>
            </a:r>
            <a:endParaRPr lang="en-US" dirty="0">
              <a:solidFill>
                <a:schemeClr val="tx1"/>
              </a:solidFill>
            </a:endParaRPr>
          </a:p>
        </p:txBody>
      </p:sp>
      <p:sp>
        <p:nvSpPr>
          <p:cNvPr id="3" name="Content Placeholder 2"/>
          <p:cNvSpPr>
            <a:spLocks noGrp="1"/>
          </p:cNvSpPr>
          <p:nvPr>
            <p:ph sz="quarter" idx="1"/>
          </p:nvPr>
        </p:nvSpPr>
        <p:spPr/>
        <p:txBody>
          <a:bodyPr>
            <a:normAutofit fontScale="77500" lnSpcReduction="20000"/>
          </a:bodyPr>
          <a:lstStyle/>
          <a:p>
            <a:r>
              <a:rPr lang="en-US" dirty="0" smtClean="0">
                <a:solidFill>
                  <a:srgbClr val="0070C0"/>
                </a:solidFill>
              </a:rPr>
              <a:t> Factual prompts seek accurate and specific information or knowledge from the model, often in the form of a question. </a:t>
            </a:r>
          </a:p>
          <a:p>
            <a:r>
              <a:rPr lang="en-US" dirty="0" smtClean="0">
                <a:solidFill>
                  <a:srgbClr val="0070C0"/>
                </a:solidFill>
              </a:rPr>
              <a:t>Examples include queries about historical events, scientific concepts, or general trivia. </a:t>
            </a:r>
          </a:p>
          <a:p>
            <a:r>
              <a:rPr lang="en-US" dirty="0" smtClean="0">
                <a:solidFill>
                  <a:srgbClr val="0070C0"/>
                </a:solidFill>
              </a:rPr>
              <a:t>Factual prompts rely on the model’s ability to recall and synthesize information that it learned during its pre-training phase. </a:t>
            </a:r>
          </a:p>
          <a:p>
            <a:r>
              <a:rPr lang="en-US" dirty="0" smtClean="0">
                <a:solidFill>
                  <a:srgbClr val="0070C0"/>
                </a:solidFill>
              </a:rPr>
              <a:t>Ex- which year was the declaration of independence signed? </a:t>
            </a:r>
          </a:p>
          <a:p>
            <a:endParaRPr lang="en-US" dirty="0" smtClean="0"/>
          </a:p>
          <a:p>
            <a:r>
              <a:rPr lang="en-US" dirty="0" smtClean="0">
                <a:solidFill>
                  <a:srgbClr val="FF0000"/>
                </a:solidFill>
              </a:rPr>
              <a:t>Step-by-step prompts require the model to provide a sequence of steps or a procedure to accomplish a particular task, such as a recipe, a tutorial or an algorithm. </a:t>
            </a:r>
          </a:p>
          <a:p>
            <a:r>
              <a:rPr lang="en-US" dirty="0" smtClean="0">
                <a:solidFill>
                  <a:srgbClr val="FF0000"/>
                </a:solidFill>
              </a:rPr>
              <a:t>These prompts necessitate the model to generate coherent, ordered and logical instructions. </a:t>
            </a:r>
          </a:p>
          <a:p>
            <a:r>
              <a:rPr lang="en-US" dirty="0" smtClean="0">
                <a:solidFill>
                  <a:srgbClr val="FF0000"/>
                </a:solidFill>
              </a:rPr>
              <a:t>Ex- provide directions for baking a cake from scratch, breaking down each step.</a:t>
            </a:r>
          </a:p>
          <a:p>
            <a:r>
              <a:rPr lang="en-US" dirty="0" smtClean="0">
                <a:solidFill>
                  <a:srgbClr val="FF0000"/>
                </a:solidFill>
              </a:rPr>
              <a:t>8+4*6-5</a:t>
            </a:r>
            <a:endParaRPr lang="en-US" dirty="0">
              <a:solidFill>
                <a:srgbClr val="FF0000"/>
              </a:solidFill>
            </a:endParaRPr>
          </a:p>
        </p:txBody>
      </p:sp>
      <p:sp>
        <p:nvSpPr>
          <p:cNvPr id="4" name="Date Placeholder 3"/>
          <p:cNvSpPr>
            <a:spLocks noGrp="1"/>
          </p:cNvSpPr>
          <p:nvPr>
            <p:ph type="dt" sz="half" idx="14"/>
          </p:nvPr>
        </p:nvSpPr>
        <p:spPr/>
        <p:txBody>
          <a:bodyPr/>
          <a:lstStyle/>
          <a:p>
            <a:fld id="{71D7D7D9-5429-4BA2-947A-A7D67F3AE75E}"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30</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Opinion-based and Multi-modal</a:t>
            </a:r>
            <a:endParaRPr lang="en-US" dirty="0"/>
          </a:p>
        </p:txBody>
      </p:sp>
      <p:sp>
        <p:nvSpPr>
          <p:cNvPr id="3" name="Content Placeholder 2"/>
          <p:cNvSpPr>
            <a:spLocks noGrp="1"/>
          </p:cNvSpPr>
          <p:nvPr>
            <p:ph sz="quarter" idx="1"/>
          </p:nvPr>
        </p:nvSpPr>
        <p:spPr/>
        <p:txBody>
          <a:bodyPr>
            <a:normAutofit fontScale="77500" lnSpcReduction="20000"/>
          </a:bodyPr>
          <a:lstStyle/>
          <a:p>
            <a:pPr algn="just"/>
            <a:r>
              <a:rPr lang="en-US" dirty="0" smtClean="0">
                <a:solidFill>
                  <a:srgbClr val="0070C0"/>
                </a:solidFill>
              </a:rPr>
              <a:t>Opinion-based prompts ask the model to provide an opinion, perspective or recommendation on a given topic.</a:t>
            </a:r>
          </a:p>
          <a:p>
            <a:pPr algn="just"/>
            <a:r>
              <a:rPr lang="en-US" dirty="0" smtClean="0">
                <a:solidFill>
                  <a:srgbClr val="0070C0"/>
                </a:solidFill>
              </a:rPr>
              <a:t>While LLMs do not have personal beliefs or preferences, they can generate responses based on patterns and insights derived from their training data. </a:t>
            </a:r>
          </a:p>
          <a:p>
            <a:pPr algn="just"/>
            <a:r>
              <a:rPr lang="en-IN" dirty="0" smtClean="0">
                <a:solidFill>
                  <a:srgbClr val="0070C0"/>
                </a:solidFill>
              </a:rPr>
              <a:t>These prompts often require careful consideration of potential biases present in the model’s output. </a:t>
            </a:r>
          </a:p>
          <a:p>
            <a:pPr algn="just"/>
            <a:r>
              <a:rPr lang="en-IN" dirty="0" smtClean="0">
                <a:solidFill>
                  <a:srgbClr val="0070C0"/>
                </a:solidFill>
              </a:rPr>
              <a:t>Ex- What are pros and cons of self-driving car technology? Support your perspective. </a:t>
            </a:r>
          </a:p>
          <a:p>
            <a:pPr algn="just"/>
            <a:endParaRPr lang="en-IN" dirty="0" smtClean="0"/>
          </a:p>
          <a:p>
            <a:pPr algn="just"/>
            <a:r>
              <a:rPr lang="en-IN" dirty="0" smtClean="0">
                <a:solidFill>
                  <a:srgbClr val="FF0000"/>
                </a:solidFill>
              </a:rPr>
              <a:t>Multi-modal prompts involve input data from multiple modalities, such as text combined with images, audio, or video. </a:t>
            </a:r>
          </a:p>
          <a:p>
            <a:pPr algn="just"/>
            <a:r>
              <a:rPr lang="en-IN" dirty="0" smtClean="0">
                <a:solidFill>
                  <a:srgbClr val="FF0000"/>
                </a:solidFill>
              </a:rPr>
              <a:t>They require the model to process and integrate information from various sources to generate an appropriate response. </a:t>
            </a:r>
          </a:p>
          <a:p>
            <a:pPr algn="just"/>
            <a:r>
              <a:rPr lang="en-IN" dirty="0" smtClean="0">
                <a:solidFill>
                  <a:srgbClr val="FF0000"/>
                </a:solidFill>
              </a:rPr>
              <a:t>While some LLMs are primarily designed for text-based interactions, recent advancements in AI multi-modal inputs, such as DALL-e and CLIP. </a:t>
            </a:r>
          </a:p>
          <a:p>
            <a:pPr algn="just"/>
            <a:r>
              <a:rPr lang="en-IN" dirty="0" smtClean="0">
                <a:solidFill>
                  <a:srgbClr val="FF0000"/>
                </a:solidFill>
              </a:rPr>
              <a:t>Ex – Describe the scene in this image.</a:t>
            </a:r>
            <a:endParaRPr lang="en-US" dirty="0">
              <a:solidFill>
                <a:srgbClr val="FF0000"/>
              </a:solidFill>
            </a:endParaRPr>
          </a:p>
        </p:txBody>
      </p:sp>
      <p:sp>
        <p:nvSpPr>
          <p:cNvPr id="4" name="Date Placeholder 3"/>
          <p:cNvSpPr>
            <a:spLocks noGrp="1"/>
          </p:cNvSpPr>
          <p:nvPr>
            <p:ph type="dt" sz="half" idx="14"/>
          </p:nvPr>
        </p:nvSpPr>
        <p:spPr/>
        <p:txBody>
          <a:bodyPr/>
          <a:lstStyle/>
          <a:p>
            <a:fld id="{D7079FFB-387A-47CF-A412-757B9B9A2BCA}"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31</a:t>
            </a:fld>
            <a:endParaRPr lang="en-US"/>
          </a:p>
        </p:txBody>
      </p:sp>
      <p:sp>
        <p:nvSpPr>
          <p:cNvPr id="6" name="Footer Placeholder 5"/>
          <p:cNvSpPr>
            <a:spLocks noGrp="1"/>
          </p:cNvSpPr>
          <p:nvPr>
            <p:ph type="ftr" sz="quarter" idx="16"/>
          </p:nvPr>
        </p:nvSpPr>
        <p:spPr/>
        <p:txBody>
          <a:bodyPr/>
          <a:lstStyle/>
          <a:p>
            <a:r>
              <a:rPr lang="en-US" dirty="0" smtClean="0"/>
              <a:t>CSE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Systematic and Chain of Thought</a:t>
            </a:r>
            <a:endParaRPr lang="en-US" dirty="0"/>
          </a:p>
        </p:txBody>
      </p:sp>
      <p:sp>
        <p:nvSpPr>
          <p:cNvPr id="3" name="Content Placeholder 2"/>
          <p:cNvSpPr>
            <a:spLocks noGrp="1"/>
          </p:cNvSpPr>
          <p:nvPr>
            <p:ph sz="quarter" idx="1"/>
          </p:nvPr>
        </p:nvSpPr>
        <p:spPr/>
        <p:txBody>
          <a:bodyPr>
            <a:normAutofit fontScale="92500" lnSpcReduction="20000"/>
          </a:bodyPr>
          <a:lstStyle/>
          <a:p>
            <a:r>
              <a:rPr lang="en-IN" dirty="0" smtClean="0">
                <a:solidFill>
                  <a:srgbClr val="0070C0"/>
                </a:solidFill>
              </a:rPr>
              <a:t>Systematic prompts aim to elicit responses that follow a specific structure, pattern or format. </a:t>
            </a:r>
          </a:p>
          <a:p>
            <a:r>
              <a:rPr lang="en-IN" dirty="0" smtClean="0">
                <a:solidFill>
                  <a:srgbClr val="0070C0"/>
                </a:solidFill>
              </a:rPr>
              <a:t>Examples include generating a list of items, creating an outline for an essay or presentation or providing a structured analysis of a given topic. </a:t>
            </a:r>
          </a:p>
          <a:p>
            <a:r>
              <a:rPr lang="en-IN" dirty="0" smtClean="0">
                <a:solidFill>
                  <a:srgbClr val="0070C0"/>
                </a:solidFill>
              </a:rPr>
              <a:t>They often necessitate the model to organize and present information coherently and logically.</a:t>
            </a:r>
          </a:p>
          <a:p>
            <a:r>
              <a:rPr lang="en-IN" dirty="0" smtClean="0">
                <a:solidFill>
                  <a:srgbClr val="0070C0"/>
                </a:solidFill>
              </a:rPr>
              <a:t>Ex – Categorize the following animals into taxonomy groups. </a:t>
            </a:r>
          </a:p>
          <a:p>
            <a:endParaRPr lang="en-IN" dirty="0" smtClean="0"/>
          </a:p>
          <a:p>
            <a:r>
              <a:rPr lang="en-IN" dirty="0" smtClean="0">
                <a:solidFill>
                  <a:srgbClr val="FF0000"/>
                </a:solidFill>
              </a:rPr>
              <a:t>Prompt chains involve a series of interconnected inputs and outputs , where the model’s response to one prompt serves as the input for the next prompt.</a:t>
            </a:r>
          </a:p>
          <a:p>
            <a:r>
              <a:rPr lang="en-IN" dirty="0" smtClean="0">
                <a:solidFill>
                  <a:srgbClr val="FF0000"/>
                </a:solidFill>
              </a:rPr>
              <a:t>Prompt chains can be used for complex problem-solving, multi-step tasks, or to maintain continuity in a conversation with the model.</a:t>
            </a:r>
            <a:endParaRPr lang="en-US" dirty="0">
              <a:solidFill>
                <a:srgbClr val="FF0000"/>
              </a:solidFill>
            </a:endParaRPr>
          </a:p>
        </p:txBody>
      </p:sp>
      <p:sp>
        <p:nvSpPr>
          <p:cNvPr id="4" name="Date Placeholder 3"/>
          <p:cNvSpPr>
            <a:spLocks noGrp="1"/>
          </p:cNvSpPr>
          <p:nvPr>
            <p:ph type="dt" sz="half" idx="14"/>
          </p:nvPr>
        </p:nvSpPr>
        <p:spPr/>
        <p:txBody>
          <a:bodyPr/>
          <a:lstStyle/>
          <a:p>
            <a:fld id="{269B52A4-4A1B-4970-AA61-0A708090E4F3}"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32</a:t>
            </a:fld>
            <a:endParaRPr lang="en-US"/>
          </a:p>
        </p:txBody>
      </p:sp>
      <p:sp>
        <p:nvSpPr>
          <p:cNvPr id="6" name="Footer Placeholder 5"/>
          <p:cNvSpPr>
            <a:spLocks noGrp="1"/>
          </p:cNvSpPr>
          <p:nvPr>
            <p:ph type="ftr" sz="quarter" idx="16"/>
          </p:nvPr>
        </p:nvSpPr>
        <p:spPr/>
        <p:txBody>
          <a:bodyPr/>
          <a:lstStyle/>
          <a:p>
            <a:r>
              <a:rPr lang="en-US" dirty="0" smtClean="0"/>
              <a:t>CSE</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Prompts</a:t>
            </a:r>
            <a:endParaRPr lang="en-US"/>
          </a:p>
        </p:txBody>
      </p:sp>
      <p:sp>
        <p:nvSpPr>
          <p:cNvPr id="3" name="Content Placeholder 2"/>
          <p:cNvSpPr>
            <a:spLocks noGrp="1"/>
          </p:cNvSpPr>
          <p:nvPr>
            <p:ph sz="quarter" idx="1"/>
          </p:nvPr>
        </p:nvSpPr>
        <p:spPr/>
        <p:txBody>
          <a:bodyPr/>
          <a:lstStyle/>
          <a:p>
            <a:pPr algn="just"/>
            <a:r>
              <a:rPr lang="en-IN" dirty="0" smtClean="0"/>
              <a:t>When designing prompts for LLMs, it is essential to consider the specific needs and goals of the intended application.</a:t>
            </a:r>
          </a:p>
          <a:p>
            <a:pPr algn="just"/>
            <a:r>
              <a:rPr lang="en-IN" dirty="0" smtClean="0"/>
              <a:t>By understanding and combining different types of prompts, prompts engineers can tailor their approach to elicit the most accurate, relevant and useful responses from the model.</a:t>
            </a:r>
          </a:p>
          <a:p>
            <a:pPr algn="just"/>
            <a:r>
              <a:rPr lang="en-IN" dirty="0" smtClean="0"/>
              <a:t>Effective prompt engineering involves iterative refinement and experimentation, incorporating user feedback and adjusting the prompt structure to optimize the model’s performance.</a:t>
            </a:r>
            <a:endParaRPr lang="en-US" dirty="0"/>
          </a:p>
        </p:txBody>
      </p:sp>
      <p:sp>
        <p:nvSpPr>
          <p:cNvPr id="4" name="Date Placeholder 3"/>
          <p:cNvSpPr>
            <a:spLocks noGrp="1"/>
          </p:cNvSpPr>
          <p:nvPr>
            <p:ph type="dt" sz="half" idx="14"/>
          </p:nvPr>
        </p:nvSpPr>
        <p:spPr/>
        <p:txBody>
          <a:bodyPr/>
          <a:lstStyle/>
          <a:p>
            <a:fld id="{1F28281C-3927-47F2-AAF1-5CB21FB1A037}"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33</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Components of an LLM prompt</a:t>
            </a:r>
            <a:endParaRPr lang="en-US" dirty="0"/>
          </a:p>
        </p:txBody>
      </p:sp>
      <p:sp>
        <p:nvSpPr>
          <p:cNvPr id="3" name="Content Placeholder 2"/>
          <p:cNvSpPr>
            <a:spLocks noGrp="1"/>
          </p:cNvSpPr>
          <p:nvPr>
            <p:ph sz="quarter" idx="1"/>
          </p:nvPr>
        </p:nvSpPr>
        <p:spPr/>
        <p:txBody>
          <a:bodyPr>
            <a:normAutofit fontScale="92500" lnSpcReduction="10000"/>
          </a:bodyPr>
          <a:lstStyle/>
          <a:p>
            <a:r>
              <a:rPr lang="en-IN" dirty="0" smtClean="0"/>
              <a:t>An LLM prompt serves as the input to a large-scale LLM, guiding its response generation process.</a:t>
            </a:r>
          </a:p>
          <a:p>
            <a:r>
              <a:rPr lang="en-IN" dirty="0" smtClean="0"/>
              <a:t> Crafting an effective prompt is crucial for obtaining accurate, relevant, and useful outputs.</a:t>
            </a:r>
          </a:p>
          <a:p>
            <a:r>
              <a:rPr lang="en-IN" dirty="0" smtClean="0"/>
              <a:t> The components of an LLM prompt can vary depending on the task, application, and desired outcome. </a:t>
            </a:r>
          </a:p>
          <a:p>
            <a:pPr>
              <a:buNone/>
            </a:pPr>
            <a:endParaRPr lang="en-IN" dirty="0" smtClean="0"/>
          </a:p>
          <a:p>
            <a:pPr>
              <a:buNone/>
            </a:pPr>
            <a:r>
              <a:rPr lang="en-IN" dirty="0" smtClean="0"/>
              <a:t>Key elements:</a:t>
            </a:r>
          </a:p>
          <a:p>
            <a:pPr lvl="1"/>
            <a:r>
              <a:rPr lang="en-IN" dirty="0" smtClean="0"/>
              <a:t>Task description</a:t>
            </a:r>
          </a:p>
          <a:p>
            <a:pPr lvl="1"/>
            <a:r>
              <a:rPr lang="en-IN" dirty="0" smtClean="0"/>
              <a:t>Context</a:t>
            </a:r>
          </a:p>
          <a:p>
            <a:pPr lvl="1"/>
            <a:r>
              <a:rPr lang="en-IN" dirty="0" smtClean="0"/>
              <a:t>Input data </a:t>
            </a:r>
          </a:p>
          <a:p>
            <a:pPr lvl="1"/>
            <a:r>
              <a:rPr lang="en-IN" dirty="0" smtClean="0"/>
              <a:t>constraints</a:t>
            </a:r>
          </a:p>
          <a:p>
            <a:pPr lvl="1"/>
            <a:r>
              <a:rPr lang="en-IN" dirty="0" smtClean="0"/>
              <a:t>Tone and style</a:t>
            </a:r>
            <a:endParaRPr lang="en-US" dirty="0"/>
          </a:p>
        </p:txBody>
      </p:sp>
      <p:sp>
        <p:nvSpPr>
          <p:cNvPr id="4" name="Date Placeholder 3"/>
          <p:cNvSpPr>
            <a:spLocks noGrp="1"/>
          </p:cNvSpPr>
          <p:nvPr>
            <p:ph type="dt" sz="half" idx="14"/>
          </p:nvPr>
        </p:nvSpPr>
        <p:spPr/>
        <p:txBody>
          <a:bodyPr/>
          <a:lstStyle/>
          <a:p>
            <a:fld id="{B75490FC-8BAF-4163-B03B-AF4C16C0755C}"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34</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Task description</a:t>
            </a:r>
            <a:endParaRPr lang="en-US" dirty="0"/>
          </a:p>
        </p:txBody>
      </p:sp>
      <p:sp>
        <p:nvSpPr>
          <p:cNvPr id="3" name="Content Placeholder 2"/>
          <p:cNvSpPr>
            <a:spLocks noGrp="1"/>
          </p:cNvSpPr>
          <p:nvPr>
            <p:ph sz="quarter" idx="1"/>
          </p:nvPr>
        </p:nvSpPr>
        <p:spPr/>
        <p:txBody>
          <a:bodyPr/>
          <a:lstStyle/>
          <a:p>
            <a:r>
              <a:rPr lang="en-IN" dirty="0" smtClean="0"/>
              <a:t>An essential component of a prompt is a clear and concise description of the task the model is expected to perform.</a:t>
            </a:r>
          </a:p>
          <a:p>
            <a:r>
              <a:rPr lang="en-IN" dirty="0" smtClean="0"/>
              <a:t>This can be an instruction, a question, or a statement that specifies the purpose of the interaction, such as summarizing a passage, translating text, or answering a query.</a:t>
            </a:r>
          </a:p>
          <a:p>
            <a:r>
              <a:rPr lang="en-IN" dirty="0" smtClean="0"/>
              <a:t>Ex – summarize the following passage in two sentences</a:t>
            </a:r>
            <a:endParaRPr lang="en-US" dirty="0"/>
          </a:p>
        </p:txBody>
      </p:sp>
      <p:sp>
        <p:nvSpPr>
          <p:cNvPr id="4" name="Date Placeholder 3"/>
          <p:cNvSpPr>
            <a:spLocks noGrp="1"/>
          </p:cNvSpPr>
          <p:nvPr>
            <p:ph type="dt" sz="half" idx="14"/>
          </p:nvPr>
        </p:nvSpPr>
        <p:spPr/>
        <p:txBody>
          <a:bodyPr/>
          <a:lstStyle/>
          <a:p>
            <a:fld id="{B75490FC-8BAF-4163-B03B-AF4C16C0755C}"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35</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Context</a:t>
            </a:r>
            <a:endParaRPr lang="en-US" dirty="0"/>
          </a:p>
        </p:txBody>
      </p:sp>
      <p:sp>
        <p:nvSpPr>
          <p:cNvPr id="3" name="Content Placeholder 2"/>
          <p:cNvSpPr>
            <a:spLocks noGrp="1"/>
          </p:cNvSpPr>
          <p:nvPr>
            <p:ph sz="quarter" idx="1"/>
          </p:nvPr>
        </p:nvSpPr>
        <p:spPr/>
        <p:txBody>
          <a:bodyPr/>
          <a:lstStyle/>
          <a:p>
            <a:r>
              <a:rPr lang="en-IN" dirty="0" smtClean="0"/>
              <a:t>Providing context within the prompt helps the model understand the scope, constraints, and background information relevant to the task. </a:t>
            </a:r>
          </a:p>
          <a:p>
            <a:r>
              <a:rPr lang="en-IN" dirty="0" smtClean="0"/>
              <a:t>This can include domain-specific terminology, examples, or explanations that guide the model’s response generation. </a:t>
            </a:r>
          </a:p>
          <a:p>
            <a:r>
              <a:rPr lang="en-IN" dirty="0" smtClean="0"/>
              <a:t>Contextual information can be particularly useful for disambiguation, refining the model’s focus, or ensuring that the output adheres to a specific format or style.</a:t>
            </a:r>
          </a:p>
          <a:p>
            <a:r>
              <a:rPr lang="en-IN" dirty="0" smtClean="0"/>
              <a:t>Ex – In the context of a scientific research paper, provide a concise summary of the main findings.</a:t>
            </a:r>
            <a:endParaRPr lang="en-US" dirty="0"/>
          </a:p>
        </p:txBody>
      </p:sp>
      <p:sp>
        <p:nvSpPr>
          <p:cNvPr id="4" name="Date Placeholder 3"/>
          <p:cNvSpPr>
            <a:spLocks noGrp="1"/>
          </p:cNvSpPr>
          <p:nvPr>
            <p:ph type="dt" sz="half" idx="14"/>
          </p:nvPr>
        </p:nvSpPr>
        <p:spPr/>
        <p:txBody>
          <a:bodyPr/>
          <a:lstStyle/>
          <a:p>
            <a:fld id="{B75490FC-8BAF-4163-B03B-AF4C16C0755C}"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36</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Input data</a:t>
            </a:r>
            <a:endParaRPr lang="en-US" dirty="0"/>
          </a:p>
        </p:txBody>
      </p:sp>
      <p:sp>
        <p:nvSpPr>
          <p:cNvPr id="3" name="Content Placeholder 2"/>
          <p:cNvSpPr>
            <a:spLocks noGrp="1"/>
          </p:cNvSpPr>
          <p:nvPr>
            <p:ph sz="quarter" idx="1"/>
          </p:nvPr>
        </p:nvSpPr>
        <p:spPr/>
        <p:txBody>
          <a:bodyPr/>
          <a:lstStyle/>
          <a:p>
            <a:r>
              <a:rPr lang="en-IN" dirty="0" smtClean="0"/>
              <a:t>The input data is the actual content that the model will process and generate a response based on. </a:t>
            </a:r>
          </a:p>
          <a:p>
            <a:r>
              <a:rPr lang="en-IN" dirty="0" smtClean="0"/>
              <a:t>This can be a sentence, a paragraph, or a series of questions or statements. </a:t>
            </a:r>
          </a:p>
          <a:p>
            <a:r>
              <a:rPr lang="en-IN" dirty="0" smtClean="0"/>
              <a:t>The input data should be relevant to the task and formulated in a way that is easy for the model to understand and analyze.</a:t>
            </a:r>
            <a:endParaRPr lang="en-US" dirty="0"/>
          </a:p>
        </p:txBody>
      </p:sp>
      <p:sp>
        <p:nvSpPr>
          <p:cNvPr id="4" name="Date Placeholder 3"/>
          <p:cNvSpPr>
            <a:spLocks noGrp="1"/>
          </p:cNvSpPr>
          <p:nvPr>
            <p:ph type="dt" sz="half" idx="14"/>
          </p:nvPr>
        </p:nvSpPr>
        <p:spPr/>
        <p:txBody>
          <a:bodyPr/>
          <a:lstStyle/>
          <a:p>
            <a:fld id="{B75490FC-8BAF-4163-B03B-AF4C16C0755C}"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37</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Placeholder tokens</a:t>
            </a:r>
            <a:endParaRPr lang="en-US" dirty="0"/>
          </a:p>
        </p:txBody>
      </p:sp>
      <p:sp>
        <p:nvSpPr>
          <p:cNvPr id="3" name="Content Placeholder 2"/>
          <p:cNvSpPr>
            <a:spLocks noGrp="1"/>
          </p:cNvSpPr>
          <p:nvPr>
            <p:ph sz="quarter" idx="1"/>
          </p:nvPr>
        </p:nvSpPr>
        <p:spPr/>
        <p:txBody>
          <a:bodyPr/>
          <a:lstStyle/>
          <a:p>
            <a:pPr algn="just"/>
            <a:r>
              <a:rPr lang="en-IN" dirty="0" smtClean="0"/>
              <a:t>In some cases, prompts may include placeholder tokens(variables) that indicate where the model should insert its response. </a:t>
            </a:r>
          </a:p>
          <a:p>
            <a:pPr algn="just"/>
            <a:r>
              <a:rPr lang="en-IN" dirty="0" smtClean="0"/>
              <a:t>These tokens can help maintain the structure and format of the output, especially when multiple outputs or responses need to be generated in a specific sequence or layout.</a:t>
            </a:r>
            <a:endParaRPr lang="en-US" dirty="0"/>
          </a:p>
        </p:txBody>
      </p:sp>
      <p:sp>
        <p:nvSpPr>
          <p:cNvPr id="4" name="Date Placeholder 3"/>
          <p:cNvSpPr>
            <a:spLocks noGrp="1"/>
          </p:cNvSpPr>
          <p:nvPr>
            <p:ph type="dt" sz="half" idx="14"/>
          </p:nvPr>
        </p:nvSpPr>
        <p:spPr/>
        <p:txBody>
          <a:bodyPr/>
          <a:lstStyle/>
          <a:p>
            <a:fld id="{B75490FC-8BAF-4163-B03B-AF4C16C0755C}"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38</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constraints</a:t>
            </a:r>
            <a:endParaRPr lang="en-US" dirty="0"/>
          </a:p>
        </p:txBody>
      </p:sp>
      <p:sp>
        <p:nvSpPr>
          <p:cNvPr id="3" name="Content Placeholder 2"/>
          <p:cNvSpPr>
            <a:spLocks noGrp="1"/>
          </p:cNvSpPr>
          <p:nvPr>
            <p:ph sz="quarter" idx="1"/>
          </p:nvPr>
        </p:nvSpPr>
        <p:spPr/>
        <p:txBody>
          <a:bodyPr/>
          <a:lstStyle/>
          <a:p>
            <a:r>
              <a:rPr lang="en-IN" dirty="0" smtClean="0"/>
              <a:t>Sometimes, it is necessary to impose constraints on the model’s response to ensure it meets specific requirements, adheres to guidelines, or avoids problematic content. </a:t>
            </a:r>
          </a:p>
          <a:p>
            <a:r>
              <a:rPr lang="en-IN" dirty="0" smtClean="0"/>
              <a:t>Constraints can be expressed explicitly within the prompt or implicitly by carefully crafting the task’s description and context.</a:t>
            </a:r>
          </a:p>
          <a:p>
            <a:r>
              <a:rPr lang="en-IN" dirty="0" smtClean="0"/>
              <a:t>Ex – compose a short 4-line poem about the sunrise with an AABB rhyme scheme.</a:t>
            </a:r>
            <a:endParaRPr lang="en-US" dirty="0"/>
          </a:p>
        </p:txBody>
      </p:sp>
      <p:sp>
        <p:nvSpPr>
          <p:cNvPr id="4" name="Date Placeholder 3"/>
          <p:cNvSpPr>
            <a:spLocks noGrp="1"/>
          </p:cNvSpPr>
          <p:nvPr>
            <p:ph type="dt" sz="half" idx="14"/>
          </p:nvPr>
        </p:nvSpPr>
        <p:spPr/>
        <p:txBody>
          <a:bodyPr/>
          <a:lstStyle/>
          <a:p>
            <a:fld id="{B75490FC-8BAF-4163-B03B-AF4C16C0755C}"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39</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LLMs</a:t>
            </a:r>
            <a:endParaRPr lang="en-US" dirty="0"/>
          </a:p>
        </p:txBody>
      </p:sp>
      <p:sp>
        <p:nvSpPr>
          <p:cNvPr id="3" name="Content Placeholder 2"/>
          <p:cNvSpPr>
            <a:spLocks noGrp="1"/>
          </p:cNvSpPr>
          <p:nvPr>
            <p:ph sz="quarter" idx="1"/>
          </p:nvPr>
        </p:nvSpPr>
        <p:spPr/>
        <p:txBody>
          <a:bodyPr>
            <a:normAutofit fontScale="85000" lnSpcReduction="10000"/>
          </a:bodyPr>
          <a:lstStyle/>
          <a:p>
            <a:pPr algn="just">
              <a:buNone/>
            </a:pPr>
            <a:r>
              <a:rPr lang="en-IN" dirty="0" smtClean="0">
                <a:solidFill>
                  <a:srgbClr val="0070C0"/>
                </a:solidFill>
              </a:rPr>
              <a:t>Large Language Models</a:t>
            </a:r>
          </a:p>
          <a:p>
            <a:pPr lvl="1" algn="just"/>
            <a:r>
              <a:rPr lang="en-IN" dirty="0" smtClean="0">
                <a:solidFill>
                  <a:srgbClr val="0070C0"/>
                </a:solidFill>
              </a:rPr>
              <a:t>GPT-4</a:t>
            </a:r>
          </a:p>
          <a:p>
            <a:pPr lvl="1" algn="just"/>
            <a:r>
              <a:rPr lang="en-IN" dirty="0" smtClean="0">
                <a:solidFill>
                  <a:srgbClr val="0070C0"/>
                </a:solidFill>
              </a:rPr>
              <a:t>Bard</a:t>
            </a:r>
          </a:p>
          <a:p>
            <a:pPr lvl="1" algn="just"/>
            <a:r>
              <a:rPr lang="en-IN" dirty="0" smtClean="0">
                <a:solidFill>
                  <a:srgbClr val="0070C0"/>
                </a:solidFill>
              </a:rPr>
              <a:t>Claude</a:t>
            </a:r>
          </a:p>
          <a:p>
            <a:pPr>
              <a:buNone/>
            </a:pPr>
            <a:endParaRPr lang="en-US" b="1" dirty="0" smtClean="0"/>
          </a:p>
          <a:p>
            <a:r>
              <a:rPr lang="en-US" b="1" dirty="0" smtClean="0"/>
              <a:t>GPT-4</a:t>
            </a:r>
            <a:r>
              <a:rPr lang="en-US" dirty="0" smtClean="0"/>
              <a:t>: Developed by </a:t>
            </a:r>
            <a:r>
              <a:rPr lang="en-US" b="1" dirty="0" err="1" smtClean="0"/>
              <a:t>OpenAI</a:t>
            </a:r>
            <a:r>
              <a:rPr lang="en-US" dirty="0" smtClean="0"/>
              <a:t>, GPT-4 is the latest and most advanced version in their series of Generative Pre-trained Transformers. It's designed to generate human-like text based on the input </a:t>
            </a:r>
            <a:r>
              <a:rPr lang="en-US" smtClean="0"/>
              <a:t>it receives.</a:t>
            </a:r>
            <a:endParaRPr lang="en-US" dirty="0" smtClean="0"/>
          </a:p>
          <a:p>
            <a:r>
              <a:rPr lang="en-US" b="1" dirty="0" smtClean="0"/>
              <a:t>Bard (now Gemini)</a:t>
            </a:r>
            <a:r>
              <a:rPr lang="en-US" dirty="0" smtClean="0"/>
              <a:t>: Initially launched by </a:t>
            </a:r>
            <a:r>
              <a:rPr lang="en-US" b="1" dirty="0" smtClean="0"/>
              <a:t>Google</a:t>
            </a:r>
            <a:r>
              <a:rPr lang="en-US" dirty="0" smtClean="0"/>
              <a:t>, Bard was rebranded as Gemini in 2024. It's a conversational AI </a:t>
            </a:r>
            <a:r>
              <a:rPr lang="en-US" dirty="0" err="1" smtClean="0"/>
              <a:t>chatbot</a:t>
            </a:r>
            <a:r>
              <a:rPr lang="en-US" dirty="0" smtClean="0"/>
              <a:t> that uses Google's </a:t>
            </a:r>
            <a:r>
              <a:rPr lang="en-US" dirty="0" err="1" smtClean="0"/>
              <a:t>PaLM</a:t>
            </a:r>
            <a:r>
              <a:rPr lang="en-US" dirty="0" smtClean="0"/>
              <a:t> 2 model to provide responses and assist with various tasks.</a:t>
            </a:r>
          </a:p>
          <a:p>
            <a:r>
              <a:rPr lang="en-US" b="1" dirty="0" smtClean="0"/>
              <a:t>Claude</a:t>
            </a:r>
            <a:r>
              <a:rPr lang="en-US" dirty="0" smtClean="0"/>
              <a:t>: Created by </a:t>
            </a:r>
            <a:r>
              <a:rPr lang="en-US" b="1" dirty="0" err="1" smtClean="0"/>
              <a:t>Anthropic</a:t>
            </a:r>
            <a:r>
              <a:rPr lang="en-US" dirty="0" smtClean="0"/>
              <a:t>, Claude is another AI language model designed to engage in meaningful and safe conversations with users.</a:t>
            </a:r>
          </a:p>
          <a:p>
            <a:endParaRPr lang="en-US" dirty="0"/>
          </a:p>
        </p:txBody>
      </p:sp>
      <p:sp>
        <p:nvSpPr>
          <p:cNvPr id="4" name="Date Placeholder 3"/>
          <p:cNvSpPr>
            <a:spLocks noGrp="1"/>
          </p:cNvSpPr>
          <p:nvPr>
            <p:ph type="dt" sz="half" idx="14"/>
          </p:nvPr>
        </p:nvSpPr>
        <p:spPr/>
        <p:txBody>
          <a:bodyPr/>
          <a:lstStyle/>
          <a:p>
            <a:fld id="{B75490FC-8BAF-4163-B03B-AF4C16C0755C}"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4</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Tone and style</a:t>
            </a:r>
            <a:endParaRPr lang="en-US" dirty="0"/>
          </a:p>
        </p:txBody>
      </p:sp>
      <p:sp>
        <p:nvSpPr>
          <p:cNvPr id="3" name="Content Placeholder 2"/>
          <p:cNvSpPr>
            <a:spLocks noGrp="1"/>
          </p:cNvSpPr>
          <p:nvPr>
            <p:ph sz="quarter" idx="1"/>
          </p:nvPr>
        </p:nvSpPr>
        <p:spPr/>
        <p:txBody>
          <a:bodyPr/>
          <a:lstStyle/>
          <a:p>
            <a:r>
              <a:rPr lang="en-US" dirty="0" smtClean="0"/>
              <a:t>The tone and style of a prompt can influence the model’s response.</a:t>
            </a:r>
          </a:p>
          <a:p>
            <a:r>
              <a:rPr lang="en-US" dirty="0" smtClean="0"/>
              <a:t>Specifying the desired tone, such as formal, causal, or persuasive can help generate outputs that align with the intended purpose and audience.</a:t>
            </a:r>
          </a:p>
          <a:p>
            <a:r>
              <a:rPr lang="en-US" dirty="0" smtClean="0"/>
              <a:t>Ex- write a 100-word product review mocking the useless features and flimsy design of a silly kitchen gadget. Use on overly sarcastic tone.</a:t>
            </a:r>
          </a:p>
          <a:p>
            <a:pPr>
              <a:buNone/>
            </a:pPr>
            <a:endParaRPr lang="en-US" dirty="0"/>
          </a:p>
        </p:txBody>
      </p:sp>
      <p:sp>
        <p:nvSpPr>
          <p:cNvPr id="4" name="Date Placeholder 3"/>
          <p:cNvSpPr>
            <a:spLocks noGrp="1"/>
          </p:cNvSpPr>
          <p:nvPr>
            <p:ph type="dt" sz="half" idx="14"/>
          </p:nvPr>
        </p:nvSpPr>
        <p:spPr/>
        <p:txBody>
          <a:bodyPr/>
          <a:lstStyle/>
          <a:p>
            <a:fld id="{B75490FC-8BAF-4163-B03B-AF4C16C0755C}"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40</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When designing LLM prompts, prompt engineers must consider the interplay between these components to create an effective input that elicits the desired output from the model.</a:t>
            </a:r>
          </a:p>
          <a:p>
            <a:r>
              <a:rPr lang="en-US" dirty="0" smtClean="0"/>
              <a:t>By understanding and skillfully combining these components, prompt engineers can harness the full potential of large-scale LLMs and ensure that their responses are accurate, relevant  and valuable across a wide range of tasks and applications.</a:t>
            </a:r>
            <a:endParaRPr lang="en-US" dirty="0"/>
          </a:p>
        </p:txBody>
      </p:sp>
      <p:sp>
        <p:nvSpPr>
          <p:cNvPr id="4" name="Date Placeholder 3"/>
          <p:cNvSpPr>
            <a:spLocks noGrp="1"/>
          </p:cNvSpPr>
          <p:nvPr>
            <p:ph type="dt" sz="half" idx="14"/>
          </p:nvPr>
        </p:nvSpPr>
        <p:spPr/>
        <p:txBody>
          <a:bodyPr/>
          <a:lstStyle/>
          <a:p>
            <a:fld id="{B75490FC-8BAF-4163-B03B-AF4C16C0755C}"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41</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Adopt any persona – role prompting</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Role prompting is a technique in PE here the user and/or the system assume a specific role or persona to guide the LLM in generating more accurate, relevant, and contextually appropriate responses. </a:t>
            </a:r>
          </a:p>
          <a:p>
            <a:pPr>
              <a:buNone/>
            </a:pPr>
            <a:endParaRPr lang="en-US" dirty="0" smtClean="0"/>
          </a:p>
          <a:p>
            <a:r>
              <a:rPr lang="en-US" dirty="0" smtClean="0"/>
              <a:t>By explicitly defining the role or relationship between the user and the model, role prompting can help create a more engaging and interactive experience, resulting in higher-quality outputs.</a:t>
            </a:r>
          </a:p>
          <a:p>
            <a:pPr>
              <a:buNone/>
            </a:pPr>
            <a:endParaRPr lang="en-US" dirty="0" smtClean="0"/>
          </a:p>
          <a:p>
            <a:r>
              <a:rPr lang="en-US" dirty="0" smtClean="0"/>
              <a:t>Role prompting can take several forms. Some of them are:</a:t>
            </a:r>
          </a:p>
          <a:p>
            <a:pPr lvl="1"/>
            <a:r>
              <a:rPr lang="en-US" dirty="0" smtClean="0"/>
              <a:t>Expert roles</a:t>
            </a:r>
          </a:p>
          <a:p>
            <a:pPr lvl="1"/>
            <a:r>
              <a:rPr lang="en-US" dirty="0" smtClean="0"/>
              <a:t>Fictional roles</a:t>
            </a:r>
          </a:p>
          <a:p>
            <a:pPr lvl="1"/>
            <a:r>
              <a:rPr lang="en-US" dirty="0" smtClean="0"/>
              <a:t>Guiding roles</a:t>
            </a:r>
          </a:p>
          <a:p>
            <a:pPr lvl="1"/>
            <a:r>
              <a:rPr lang="en-US" dirty="0" smtClean="0"/>
              <a:t>Collaborative roles</a:t>
            </a:r>
          </a:p>
          <a:p>
            <a:endParaRPr lang="en-US" dirty="0"/>
          </a:p>
        </p:txBody>
      </p:sp>
      <p:sp>
        <p:nvSpPr>
          <p:cNvPr id="4" name="Date Placeholder 3"/>
          <p:cNvSpPr>
            <a:spLocks noGrp="1"/>
          </p:cNvSpPr>
          <p:nvPr>
            <p:ph type="dt" sz="half" idx="14"/>
          </p:nvPr>
        </p:nvSpPr>
        <p:spPr/>
        <p:txBody>
          <a:bodyPr/>
          <a:lstStyle/>
          <a:p>
            <a:fld id="{B75490FC-8BAF-4163-B03B-AF4C16C0755C}"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42</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Expert roles – the user may pretend to be an expert in a specific domain or field, such as a scientist, historian or professional to elicit more specific and informed responses from the model.</a:t>
            </a:r>
          </a:p>
          <a:p>
            <a:r>
              <a:rPr lang="en-US" dirty="0" smtClean="0"/>
              <a:t>This approach can also encourage the model to provide more detailed and </a:t>
            </a:r>
            <a:r>
              <a:rPr lang="en-US" dirty="0" err="1" smtClean="0"/>
              <a:t>naunced</a:t>
            </a:r>
            <a:r>
              <a:rPr lang="en-US" dirty="0" smtClean="0"/>
              <a:t> information, drawing on its extensive pre-trained knowledge.</a:t>
            </a:r>
          </a:p>
          <a:p>
            <a:endParaRPr lang="en-US" dirty="0" smtClean="0"/>
          </a:p>
          <a:p>
            <a:r>
              <a:rPr lang="en-US" dirty="0" smtClean="0"/>
              <a:t>Ex- as an experienced software engineer, I recommend python for web scraping. What are pros and cons of using python for web scraping.</a:t>
            </a:r>
            <a:endParaRPr lang="en-US" dirty="0"/>
          </a:p>
        </p:txBody>
      </p:sp>
      <p:sp>
        <p:nvSpPr>
          <p:cNvPr id="4" name="Date Placeholder 3"/>
          <p:cNvSpPr>
            <a:spLocks noGrp="1"/>
          </p:cNvSpPr>
          <p:nvPr>
            <p:ph type="dt" sz="half" idx="14"/>
          </p:nvPr>
        </p:nvSpPr>
        <p:spPr/>
        <p:txBody>
          <a:bodyPr/>
          <a:lstStyle/>
          <a:p>
            <a:fld id="{B75490FC-8BAF-4163-B03B-AF4C16C0755C}"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43</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Fictional roles</a:t>
            </a:r>
            <a:endParaRPr lang="en-US" dirty="0"/>
          </a:p>
        </p:txBody>
      </p:sp>
      <p:sp>
        <p:nvSpPr>
          <p:cNvPr id="3" name="Content Placeholder 2"/>
          <p:cNvSpPr>
            <a:spLocks noGrp="1"/>
          </p:cNvSpPr>
          <p:nvPr>
            <p:ph sz="quarter" idx="1"/>
          </p:nvPr>
        </p:nvSpPr>
        <p:spPr/>
        <p:txBody>
          <a:bodyPr/>
          <a:lstStyle/>
          <a:p>
            <a:r>
              <a:rPr lang="en-US" dirty="0" smtClean="0"/>
              <a:t>The user can assume the persona of a fictional character such as a detective or an explorer to create a more immersive and creative interaction with the model. </a:t>
            </a:r>
          </a:p>
          <a:p>
            <a:r>
              <a:rPr lang="en-US" dirty="0" smtClean="0"/>
              <a:t>This can be particularly useful for generating </a:t>
            </a:r>
            <a:r>
              <a:rPr lang="en-US" dirty="0" err="1" smtClean="0"/>
              <a:t>st</a:t>
            </a:r>
            <a:r>
              <a:rPr lang="en-US" dirty="0" smtClean="0"/>
              <a:t>-</a:t>
            </a:r>
          </a:p>
          <a:p>
            <a:r>
              <a:rPr lang="en-US" dirty="0" err="1" smtClean="0"/>
              <a:t>ories</a:t>
            </a:r>
            <a:r>
              <a:rPr lang="en-US" dirty="0" smtClean="0"/>
              <a:t>, dialogues, or role playing scenarios.</a:t>
            </a:r>
          </a:p>
          <a:p>
            <a:r>
              <a:rPr lang="en-US" dirty="0" smtClean="0"/>
              <a:t>Prompt – as Sherlock Holmes, I have deduced that the stolen painting must be hidden in the abandoned warehouse at the docks. Can you, as </a:t>
            </a:r>
            <a:r>
              <a:rPr lang="en-US" dirty="0" err="1" smtClean="0"/>
              <a:t>Dr.Watson</a:t>
            </a:r>
            <a:r>
              <a:rPr lang="en-US" dirty="0" smtClean="0"/>
              <a:t>, provide a detailed plan to recover the painting?</a:t>
            </a:r>
            <a:endParaRPr lang="en-US" dirty="0"/>
          </a:p>
        </p:txBody>
      </p:sp>
      <p:sp>
        <p:nvSpPr>
          <p:cNvPr id="4" name="Date Placeholder 3"/>
          <p:cNvSpPr>
            <a:spLocks noGrp="1"/>
          </p:cNvSpPr>
          <p:nvPr>
            <p:ph type="dt" sz="half" idx="14"/>
          </p:nvPr>
        </p:nvSpPr>
        <p:spPr/>
        <p:txBody>
          <a:bodyPr/>
          <a:lstStyle/>
          <a:p>
            <a:fld id="{B75490FC-8BAF-4163-B03B-AF4C16C0755C}"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44</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Guiding roles</a:t>
            </a:r>
            <a:endParaRPr lang="en-US" dirty="0"/>
          </a:p>
        </p:txBody>
      </p:sp>
      <p:sp>
        <p:nvSpPr>
          <p:cNvPr id="3" name="Content Placeholder 2"/>
          <p:cNvSpPr>
            <a:spLocks noGrp="1"/>
          </p:cNvSpPr>
          <p:nvPr>
            <p:ph sz="quarter" idx="1"/>
          </p:nvPr>
        </p:nvSpPr>
        <p:spPr/>
        <p:txBody>
          <a:bodyPr/>
          <a:lstStyle/>
          <a:p>
            <a:r>
              <a:rPr lang="en-US" dirty="0" smtClean="0"/>
              <a:t>The user may take on a role that guides or mentors the model, such as a teacher or coach.</a:t>
            </a:r>
          </a:p>
          <a:p>
            <a:r>
              <a:rPr lang="en-US" dirty="0" smtClean="0"/>
              <a:t>this approach encourages the model to think more deeply about the topic, explore alternatives, or refine the understanding of complex concepts.</a:t>
            </a:r>
          </a:p>
          <a:p>
            <a:endParaRPr lang="en-US" dirty="0" smtClean="0"/>
          </a:p>
          <a:p>
            <a:r>
              <a:rPr lang="en-US" dirty="0" smtClean="0"/>
              <a:t>Ex--  As your Biology teacher, I would like to review the process of photosynthesis with </a:t>
            </a:r>
            <a:r>
              <a:rPr lang="en-US" dirty="0" err="1" smtClean="0"/>
              <a:t>yoyou</a:t>
            </a:r>
            <a:endParaRPr lang="en-US" dirty="0" smtClean="0"/>
          </a:p>
          <a:p>
            <a:endParaRPr lang="en-US" dirty="0"/>
          </a:p>
        </p:txBody>
      </p:sp>
      <p:sp>
        <p:nvSpPr>
          <p:cNvPr id="4" name="Date Placeholder 3"/>
          <p:cNvSpPr>
            <a:spLocks noGrp="1"/>
          </p:cNvSpPr>
          <p:nvPr>
            <p:ph type="dt" sz="half" idx="14"/>
          </p:nvPr>
        </p:nvSpPr>
        <p:spPr/>
        <p:txBody>
          <a:bodyPr/>
          <a:lstStyle/>
          <a:p>
            <a:fld id="{B75490FC-8BAF-4163-B03B-AF4C16C0755C}"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45</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Collaborative roles</a:t>
            </a:r>
            <a:endParaRPr lang="en-US" dirty="0"/>
          </a:p>
        </p:txBody>
      </p:sp>
      <p:sp>
        <p:nvSpPr>
          <p:cNvPr id="3" name="Content Placeholder 2"/>
          <p:cNvSpPr>
            <a:spLocks noGrp="1"/>
          </p:cNvSpPr>
          <p:nvPr>
            <p:ph sz="quarter" idx="1"/>
          </p:nvPr>
        </p:nvSpPr>
        <p:spPr/>
        <p:txBody>
          <a:bodyPr/>
          <a:lstStyle/>
          <a:p>
            <a:pPr algn="just"/>
            <a:r>
              <a:rPr lang="en-US" dirty="0" smtClean="0"/>
              <a:t>The user can adopt a role that emphasizes collaboration or partnership with the model, such as teammate or co-author. This approach can lead to more dynamic interactions, mutual learning, and synergistic problem-solving.</a:t>
            </a:r>
          </a:p>
          <a:p>
            <a:pPr algn="just"/>
            <a:endParaRPr lang="en-US" dirty="0" smtClean="0"/>
          </a:p>
          <a:p>
            <a:pPr algn="just"/>
            <a:r>
              <a:rPr lang="en-US" dirty="0" smtClean="0"/>
              <a:t>Ex – as your co-author for our article on sustainable agriculture, I have drafted the introduction and the first section. Can you provide a well-researched and informative section on the benefits of crop rotation?</a:t>
            </a:r>
            <a:endParaRPr lang="en-US" dirty="0"/>
          </a:p>
        </p:txBody>
      </p:sp>
      <p:sp>
        <p:nvSpPr>
          <p:cNvPr id="4" name="Date Placeholder 3"/>
          <p:cNvSpPr>
            <a:spLocks noGrp="1"/>
          </p:cNvSpPr>
          <p:nvPr>
            <p:ph type="dt" sz="half" idx="14"/>
          </p:nvPr>
        </p:nvSpPr>
        <p:spPr/>
        <p:txBody>
          <a:bodyPr/>
          <a:lstStyle/>
          <a:p>
            <a:fld id="{B75490FC-8BAF-4163-B03B-AF4C16C0755C}"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46</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The effectiveness of role prompting depends on the clarity and specificity of the role, as well as the model’s ability to understand and adapt to the given context.</a:t>
            </a:r>
          </a:p>
          <a:p>
            <a:r>
              <a:rPr lang="en-US" dirty="0" smtClean="0"/>
              <a:t>By adopting a well-defined role, users can set expectations and guide the model to generate responses that align with the desired persona or expertise.</a:t>
            </a:r>
            <a:endParaRPr lang="en-US" dirty="0"/>
          </a:p>
        </p:txBody>
      </p:sp>
      <p:sp>
        <p:nvSpPr>
          <p:cNvPr id="4" name="Date Placeholder 3"/>
          <p:cNvSpPr>
            <a:spLocks noGrp="1"/>
          </p:cNvSpPr>
          <p:nvPr>
            <p:ph type="dt" sz="half" idx="14"/>
          </p:nvPr>
        </p:nvSpPr>
        <p:spPr/>
        <p:txBody>
          <a:bodyPr/>
          <a:lstStyle/>
          <a:p>
            <a:fld id="{B75490FC-8BAF-4163-B03B-AF4C16C0755C}"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47</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your voice – defining personality in prompts</a:t>
            </a:r>
            <a:endParaRPr lang="en-US" dirty="0"/>
          </a:p>
        </p:txBody>
      </p:sp>
      <p:sp>
        <p:nvSpPr>
          <p:cNvPr id="3" name="Content Placeholder 2"/>
          <p:cNvSpPr>
            <a:spLocks noGrp="1"/>
          </p:cNvSpPr>
          <p:nvPr>
            <p:ph sz="quarter" idx="1"/>
          </p:nvPr>
        </p:nvSpPr>
        <p:spPr/>
        <p:txBody>
          <a:bodyPr/>
          <a:lstStyle/>
          <a:p>
            <a:r>
              <a:rPr lang="en-US" dirty="0" smtClean="0"/>
              <a:t>Voice definition refers to the unique characteristics, style, and tone that distinguish an individual or entity’s manner of communication.</a:t>
            </a:r>
          </a:p>
          <a:p>
            <a:r>
              <a:rPr lang="en-US" dirty="0" smtClean="0"/>
              <a:t>In the context of writing, voice is an essential element that gives the content its personality, making it engaging, relatable, and memorable.</a:t>
            </a:r>
          </a:p>
          <a:p>
            <a:r>
              <a:rPr lang="en-US" dirty="0" smtClean="0"/>
              <a:t>A well defined voice helps convey the intended message effectively.</a:t>
            </a:r>
            <a:endParaRPr lang="en-US" dirty="0"/>
          </a:p>
        </p:txBody>
      </p:sp>
      <p:sp>
        <p:nvSpPr>
          <p:cNvPr id="4" name="Date Placeholder 3"/>
          <p:cNvSpPr>
            <a:spLocks noGrp="1"/>
          </p:cNvSpPr>
          <p:nvPr>
            <p:ph type="dt" sz="half" idx="14"/>
          </p:nvPr>
        </p:nvSpPr>
        <p:spPr/>
        <p:txBody>
          <a:bodyPr/>
          <a:lstStyle/>
          <a:p>
            <a:fld id="{B75490FC-8BAF-4163-B03B-AF4C16C0755C}"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48</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your voice</a:t>
            </a:r>
            <a:endParaRPr lang="en-US" dirty="0"/>
          </a:p>
        </p:txBody>
      </p:sp>
      <p:sp>
        <p:nvSpPr>
          <p:cNvPr id="3" name="Content Placeholder 2"/>
          <p:cNvSpPr>
            <a:spLocks noGrp="1"/>
          </p:cNvSpPr>
          <p:nvPr>
            <p:ph sz="quarter" idx="1"/>
          </p:nvPr>
        </p:nvSpPr>
        <p:spPr>
          <a:xfrm>
            <a:off x="457200" y="1600200"/>
            <a:ext cx="8001000" cy="4873752"/>
          </a:xfrm>
        </p:spPr>
        <p:txBody>
          <a:bodyPr>
            <a:normAutofit lnSpcReduction="10000"/>
          </a:bodyPr>
          <a:lstStyle/>
          <a:p>
            <a:pPr>
              <a:buNone/>
            </a:pPr>
            <a:r>
              <a:rPr lang="en-US" dirty="0" smtClean="0"/>
              <a:t>Developing a distinct voice involves considering various aspects of language, such as:</a:t>
            </a:r>
          </a:p>
          <a:p>
            <a:r>
              <a:rPr lang="en-US" dirty="0" smtClean="0">
                <a:solidFill>
                  <a:srgbClr val="0070C0"/>
                </a:solidFill>
              </a:rPr>
              <a:t>Tone</a:t>
            </a:r>
            <a:r>
              <a:rPr lang="en-US" dirty="0" smtClean="0"/>
              <a:t> – reflects attitude or emotion of the author</a:t>
            </a:r>
          </a:p>
          <a:p>
            <a:r>
              <a:rPr lang="en-US" dirty="0" smtClean="0">
                <a:solidFill>
                  <a:srgbClr val="0070C0"/>
                </a:solidFill>
              </a:rPr>
              <a:t>Vocabulary</a:t>
            </a:r>
            <a:r>
              <a:rPr lang="en-US" dirty="0" smtClean="0"/>
              <a:t> – choice of words, phrases and </a:t>
            </a:r>
          </a:p>
          <a:p>
            <a:pPr lvl="1">
              <a:buNone/>
            </a:pPr>
            <a:r>
              <a:rPr lang="en-US" dirty="0" smtClean="0"/>
              <a:t>							expressions</a:t>
            </a:r>
          </a:p>
          <a:p>
            <a:r>
              <a:rPr lang="en-US" dirty="0" smtClean="0">
                <a:solidFill>
                  <a:srgbClr val="0070C0"/>
                </a:solidFill>
              </a:rPr>
              <a:t>Sentence structure and syntax </a:t>
            </a:r>
            <a:r>
              <a:rPr lang="en-US" dirty="0" smtClean="0"/>
              <a:t>– sentence construction- length, complexity, and rhythm</a:t>
            </a:r>
          </a:p>
          <a:p>
            <a:r>
              <a:rPr lang="en-US" dirty="0" smtClean="0">
                <a:solidFill>
                  <a:srgbClr val="0070C0"/>
                </a:solidFill>
              </a:rPr>
              <a:t>Perspective</a:t>
            </a:r>
            <a:r>
              <a:rPr lang="en-US" dirty="0" smtClean="0"/>
              <a:t> – point of view as first person, second person etc. right perspective</a:t>
            </a:r>
          </a:p>
          <a:p>
            <a:r>
              <a:rPr lang="en-US" dirty="0" smtClean="0">
                <a:solidFill>
                  <a:srgbClr val="0070C0"/>
                </a:solidFill>
              </a:rPr>
              <a:t>Imagery and figurative language </a:t>
            </a:r>
            <a:r>
              <a:rPr lang="en-US" dirty="0" smtClean="0"/>
              <a:t>– use of vivid imagery, metaphors, similes and other figurative elements</a:t>
            </a:r>
            <a:endParaRPr lang="en-US" dirty="0"/>
          </a:p>
        </p:txBody>
      </p:sp>
      <p:sp>
        <p:nvSpPr>
          <p:cNvPr id="4" name="Date Placeholder 3"/>
          <p:cNvSpPr>
            <a:spLocks noGrp="1"/>
          </p:cNvSpPr>
          <p:nvPr>
            <p:ph type="dt" sz="half" idx="14"/>
          </p:nvPr>
        </p:nvSpPr>
        <p:spPr/>
        <p:txBody>
          <a:bodyPr/>
          <a:lstStyle/>
          <a:p>
            <a:fld id="{B75490FC-8BAF-4163-B03B-AF4C16C0755C}"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49</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LLMs</a:t>
            </a:r>
            <a:endParaRPr lang="en-US" dirty="0"/>
          </a:p>
        </p:txBody>
      </p:sp>
      <p:sp>
        <p:nvSpPr>
          <p:cNvPr id="3" name="Content Placeholder 2"/>
          <p:cNvSpPr>
            <a:spLocks noGrp="1"/>
          </p:cNvSpPr>
          <p:nvPr>
            <p:ph sz="quarter" idx="1"/>
          </p:nvPr>
        </p:nvSpPr>
        <p:spPr>
          <a:xfrm>
            <a:off x="457200" y="1600200"/>
            <a:ext cx="7924800" cy="4873752"/>
          </a:xfrm>
        </p:spPr>
        <p:txBody>
          <a:bodyPr>
            <a:normAutofit/>
          </a:bodyPr>
          <a:lstStyle/>
          <a:p>
            <a:pPr algn="just"/>
            <a:r>
              <a:rPr lang="en-IN" dirty="0" smtClean="0"/>
              <a:t>These models can generate astonishingly human-like text and engage in complex dialogue.</a:t>
            </a:r>
          </a:p>
          <a:p>
            <a:pPr algn="just"/>
            <a:r>
              <a:rPr lang="en-IN" dirty="0" smtClean="0"/>
              <a:t>Their potential is only fully realized through the art of prompt engineering. </a:t>
            </a:r>
          </a:p>
          <a:p>
            <a:pPr algn="just"/>
            <a:r>
              <a:rPr lang="en-IN" dirty="0" smtClean="0"/>
              <a:t>PE is the process of carefully crafting the prompts that activate the models. </a:t>
            </a:r>
          </a:p>
          <a:p>
            <a:pPr algn="just"/>
            <a:r>
              <a:rPr lang="en-IN" dirty="0" smtClean="0"/>
              <a:t>Mastering prompt engineering unlocks the immense power of LLMs for numerous applications from content creation to data analysis and beyond.</a:t>
            </a:r>
            <a:endParaRPr lang="en-US" dirty="0"/>
          </a:p>
        </p:txBody>
      </p:sp>
      <p:sp>
        <p:nvSpPr>
          <p:cNvPr id="4" name="Date Placeholder 3"/>
          <p:cNvSpPr>
            <a:spLocks noGrp="1"/>
          </p:cNvSpPr>
          <p:nvPr>
            <p:ph type="dt" sz="half" idx="14"/>
          </p:nvPr>
        </p:nvSpPr>
        <p:spPr/>
        <p:txBody>
          <a:bodyPr/>
          <a:lstStyle/>
          <a:p>
            <a:fld id="{FE623840-822B-479C-B430-4FAB0B26724B}"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5</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A well defined voice can help establish an author’s or brand’s identity, create a sense of trust and familiarity among readers, and ultimately contribute to the success and impact of their communication efforts.</a:t>
            </a:r>
          </a:p>
          <a:p>
            <a:pPr>
              <a:buNone/>
            </a:pPr>
            <a:endParaRPr lang="en-US" dirty="0"/>
          </a:p>
        </p:txBody>
      </p:sp>
      <p:sp>
        <p:nvSpPr>
          <p:cNvPr id="4" name="Date Placeholder 3"/>
          <p:cNvSpPr>
            <a:spLocks noGrp="1"/>
          </p:cNvSpPr>
          <p:nvPr>
            <p:ph type="dt" sz="half" idx="14"/>
          </p:nvPr>
        </p:nvSpPr>
        <p:spPr/>
        <p:txBody>
          <a:bodyPr/>
          <a:lstStyle/>
          <a:p>
            <a:fld id="{B75490FC-8BAF-4163-B03B-AF4C16C0755C}"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50</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voice definitions</a:t>
            </a:r>
            <a:endParaRPr lang="en-US" dirty="0"/>
          </a:p>
        </p:txBody>
      </p:sp>
      <p:sp>
        <p:nvSpPr>
          <p:cNvPr id="3" name="Content Placeholder 2"/>
          <p:cNvSpPr>
            <a:spLocks noGrp="1"/>
          </p:cNvSpPr>
          <p:nvPr>
            <p:ph sz="quarter" idx="1"/>
          </p:nvPr>
        </p:nvSpPr>
        <p:spPr/>
        <p:txBody>
          <a:bodyPr/>
          <a:lstStyle/>
          <a:p>
            <a:r>
              <a:rPr lang="en-US" dirty="0" smtClean="0"/>
              <a:t>Professional and authoritative voice</a:t>
            </a:r>
          </a:p>
          <a:p>
            <a:r>
              <a:rPr lang="en-US" dirty="0" smtClean="0"/>
              <a:t>Conversational and friendly voice</a:t>
            </a:r>
          </a:p>
          <a:p>
            <a:r>
              <a:rPr lang="en-US" dirty="0" smtClean="0"/>
              <a:t>Inspirational and motivational voice</a:t>
            </a:r>
          </a:p>
          <a:p>
            <a:r>
              <a:rPr lang="en-US" dirty="0" smtClean="0"/>
              <a:t>Humorous and witty voice</a:t>
            </a:r>
          </a:p>
          <a:p>
            <a:r>
              <a:rPr lang="en-US" dirty="0" smtClean="0"/>
              <a:t>Persuasive and compelling voice</a:t>
            </a:r>
          </a:p>
          <a:p>
            <a:endParaRPr lang="en-US" dirty="0" smtClean="0"/>
          </a:p>
          <a:p>
            <a:r>
              <a:rPr lang="en-US" dirty="0" smtClean="0"/>
              <a:t>By incorporating voice definition into prompt engineering, AI models can create content that is more engaging, relatable, and impactful, further enhancing the value of AI-generated content across various applications and domains.</a:t>
            </a:r>
            <a:endParaRPr lang="en-US" dirty="0"/>
          </a:p>
        </p:txBody>
      </p:sp>
      <p:sp>
        <p:nvSpPr>
          <p:cNvPr id="4" name="Date Placeholder 3"/>
          <p:cNvSpPr>
            <a:spLocks noGrp="1"/>
          </p:cNvSpPr>
          <p:nvPr>
            <p:ph type="dt" sz="half" idx="14"/>
          </p:nvPr>
        </p:nvSpPr>
        <p:spPr/>
        <p:txBody>
          <a:bodyPr/>
          <a:lstStyle/>
          <a:p>
            <a:fld id="{B75490FC-8BAF-4163-B03B-AF4C16C0755C}"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51</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Voice definition can be incorporated in two ways:</a:t>
            </a:r>
          </a:p>
          <a:p>
            <a:r>
              <a:rPr lang="en-US" dirty="0" smtClean="0"/>
              <a:t>1. by specifying in the prompt that you wish the LLM to copy the style, tone, and other characteristics of someone’s voice in the response. </a:t>
            </a:r>
          </a:p>
          <a:p>
            <a:r>
              <a:rPr lang="en-US" dirty="0" smtClean="0"/>
              <a:t>2. by providing examples of the target person’s writing as part of the prompt.</a:t>
            </a:r>
            <a:endParaRPr lang="en-US" dirty="0"/>
          </a:p>
        </p:txBody>
      </p:sp>
      <p:sp>
        <p:nvSpPr>
          <p:cNvPr id="4" name="Date Placeholder 3"/>
          <p:cNvSpPr>
            <a:spLocks noGrp="1"/>
          </p:cNvSpPr>
          <p:nvPr>
            <p:ph type="dt" sz="half" idx="14"/>
          </p:nvPr>
        </p:nvSpPr>
        <p:spPr/>
        <p:txBody>
          <a:bodyPr/>
          <a:lstStyle/>
          <a:p>
            <a:fld id="{B75490FC-8BAF-4163-B03B-AF4C16C0755C}"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52</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for prompt effectiveness</a:t>
            </a:r>
            <a:endParaRPr lang="en-US" dirty="0"/>
          </a:p>
        </p:txBody>
      </p:sp>
      <p:sp>
        <p:nvSpPr>
          <p:cNvPr id="3" name="Content Placeholder 2"/>
          <p:cNvSpPr>
            <a:spLocks noGrp="1"/>
          </p:cNvSpPr>
          <p:nvPr>
            <p:ph sz="quarter" idx="1"/>
          </p:nvPr>
        </p:nvSpPr>
        <p:spPr/>
        <p:txBody>
          <a:bodyPr/>
          <a:lstStyle/>
          <a:p>
            <a:r>
              <a:rPr lang="en-US" dirty="0" smtClean="0"/>
              <a:t>In the context of prompt engineering,, patterns refer to the recognizable structures, sequences, and relationships that emerge from the organization and repetition of elements within a given input prompt</a:t>
            </a:r>
            <a:r>
              <a:rPr lang="en-US" dirty="0" smtClean="0"/>
              <a:t>.</a:t>
            </a:r>
          </a:p>
          <a:p>
            <a:r>
              <a:rPr lang="en-IN" dirty="0" smtClean="0"/>
              <a:t>Understanding and leveraging these patterns can improve the effectiveness of prompts and help elicit more accurate, relevant, and contextually appropriate responses from LLMs.</a:t>
            </a:r>
            <a:endParaRPr lang="en-US" dirty="0"/>
          </a:p>
        </p:txBody>
      </p:sp>
      <p:sp>
        <p:nvSpPr>
          <p:cNvPr id="4" name="Date Placeholder 3"/>
          <p:cNvSpPr>
            <a:spLocks noGrp="1"/>
          </p:cNvSpPr>
          <p:nvPr>
            <p:ph type="dt" sz="half" idx="14"/>
          </p:nvPr>
        </p:nvSpPr>
        <p:spPr/>
        <p:txBody>
          <a:bodyPr/>
          <a:lstStyle/>
          <a:p>
            <a:fld id="{B75490FC-8BAF-4163-B03B-AF4C16C0755C}"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53</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Patterns in PE</a:t>
            </a:r>
            <a:endParaRPr lang="en-US" dirty="0"/>
          </a:p>
        </p:txBody>
      </p:sp>
      <p:sp>
        <p:nvSpPr>
          <p:cNvPr id="3" name="Content Placeholder 2"/>
          <p:cNvSpPr>
            <a:spLocks noGrp="1"/>
          </p:cNvSpPr>
          <p:nvPr>
            <p:ph sz="quarter" idx="1"/>
          </p:nvPr>
        </p:nvSpPr>
        <p:spPr/>
        <p:txBody>
          <a:bodyPr/>
          <a:lstStyle/>
          <a:p>
            <a:r>
              <a:rPr lang="en-IN" dirty="0" smtClean="0"/>
              <a:t>Linguistic patterns – syntax, grammar, and vocabulary used in crafting prompts</a:t>
            </a:r>
          </a:p>
          <a:p>
            <a:r>
              <a:rPr lang="en-IN" dirty="0" smtClean="0"/>
              <a:t>Task patterns – summarization, translation</a:t>
            </a:r>
          </a:p>
          <a:p>
            <a:r>
              <a:rPr lang="en-IN" dirty="0" smtClean="0"/>
              <a:t>Contextual patterns – relationships and dependencies between the elements</a:t>
            </a:r>
          </a:p>
          <a:p>
            <a:r>
              <a:rPr lang="en-IN" dirty="0" smtClean="0"/>
              <a:t>Response patterns – patterns in the model-generated outputs influenced by </a:t>
            </a:r>
            <a:r>
              <a:rPr lang="en-IN" dirty="0" err="1" smtClean="0"/>
              <a:t>prompt;s</a:t>
            </a:r>
            <a:r>
              <a:rPr lang="en-IN" dirty="0" smtClean="0"/>
              <a:t> structure, phrasing and tone</a:t>
            </a:r>
            <a:endParaRPr lang="en-US" dirty="0"/>
          </a:p>
        </p:txBody>
      </p:sp>
      <p:sp>
        <p:nvSpPr>
          <p:cNvPr id="4" name="Date Placeholder 3"/>
          <p:cNvSpPr>
            <a:spLocks noGrp="1"/>
          </p:cNvSpPr>
          <p:nvPr>
            <p:ph type="dt" sz="half" idx="14"/>
          </p:nvPr>
        </p:nvSpPr>
        <p:spPr/>
        <p:txBody>
          <a:bodyPr/>
          <a:lstStyle/>
          <a:p>
            <a:fld id="{B75490FC-8BAF-4163-B03B-AF4C16C0755C}"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54</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buNone/>
            </a:pPr>
            <a:r>
              <a:rPr lang="en-IN" dirty="0" smtClean="0"/>
              <a:t>In PE, recognizing, and leveraging patterns is essential for several reasons:</a:t>
            </a:r>
          </a:p>
          <a:p>
            <a:pPr lvl="1"/>
            <a:r>
              <a:rPr lang="en-IN" dirty="0" smtClean="0"/>
              <a:t>Improves model performance</a:t>
            </a:r>
          </a:p>
          <a:p>
            <a:pPr lvl="1"/>
            <a:r>
              <a:rPr lang="en-IN" dirty="0" smtClean="0"/>
              <a:t>Reduces ambiguity</a:t>
            </a:r>
          </a:p>
          <a:p>
            <a:pPr lvl="1"/>
            <a:r>
              <a:rPr lang="en-IN" dirty="0" smtClean="0"/>
              <a:t>Adapts to new tasks</a:t>
            </a:r>
          </a:p>
          <a:p>
            <a:pPr lvl="1"/>
            <a:r>
              <a:rPr lang="en-IN" dirty="0" smtClean="0"/>
              <a:t>Mitigates biases</a:t>
            </a:r>
            <a:endParaRPr lang="en-US" dirty="0"/>
          </a:p>
        </p:txBody>
      </p:sp>
      <p:sp>
        <p:nvSpPr>
          <p:cNvPr id="4" name="Date Placeholder 3"/>
          <p:cNvSpPr>
            <a:spLocks noGrp="1"/>
          </p:cNvSpPr>
          <p:nvPr>
            <p:ph type="dt" sz="half" idx="14"/>
          </p:nvPr>
        </p:nvSpPr>
        <p:spPr/>
        <p:txBody>
          <a:bodyPr/>
          <a:lstStyle/>
          <a:p>
            <a:fld id="{B75490FC-8BAF-4163-B03B-AF4C16C0755C}"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55</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Exploring LLM parameters</a:t>
            </a:r>
            <a:endParaRPr lang="en-US" dirty="0"/>
          </a:p>
        </p:txBody>
      </p:sp>
      <p:sp>
        <p:nvSpPr>
          <p:cNvPr id="3" name="Content Placeholder 2"/>
          <p:cNvSpPr>
            <a:spLocks noGrp="1"/>
          </p:cNvSpPr>
          <p:nvPr>
            <p:ph sz="quarter" idx="1"/>
          </p:nvPr>
        </p:nvSpPr>
        <p:spPr/>
        <p:txBody>
          <a:bodyPr/>
          <a:lstStyle/>
          <a:p>
            <a:r>
              <a:rPr lang="en-IN" dirty="0" smtClean="0"/>
              <a:t>Model size – no neurons or parameters it has.</a:t>
            </a:r>
          </a:p>
          <a:p>
            <a:r>
              <a:rPr lang="en-IN" dirty="0" smtClean="0"/>
              <a:t>Temperature – controls randomness of the </a:t>
            </a:r>
            <a:r>
              <a:rPr lang="en-IN" dirty="0" err="1" smtClean="0"/>
              <a:t>ouput</a:t>
            </a:r>
            <a:r>
              <a:rPr lang="en-IN" dirty="0" smtClean="0"/>
              <a:t> generated the LLM.</a:t>
            </a:r>
          </a:p>
          <a:p>
            <a:r>
              <a:rPr lang="en-IN" dirty="0" smtClean="0"/>
              <a:t>Top-k – top k most probable tokens in each step.</a:t>
            </a:r>
          </a:p>
          <a:p>
            <a:r>
              <a:rPr lang="en-IN" dirty="0" smtClean="0"/>
              <a:t>Max tokens – maximum number of tokens allowed in the generated output.</a:t>
            </a:r>
          </a:p>
          <a:p>
            <a:r>
              <a:rPr lang="en-IN" dirty="0" smtClean="0"/>
              <a:t>Prompt length – length of the input </a:t>
            </a:r>
            <a:r>
              <a:rPr lang="en-IN" dirty="0" err="1" smtClean="0"/>
              <a:t>ptompt</a:t>
            </a:r>
            <a:r>
              <a:rPr lang="en-IN" dirty="0" smtClean="0"/>
              <a:t>. </a:t>
            </a:r>
            <a:endParaRPr lang="en-US" dirty="0"/>
          </a:p>
        </p:txBody>
      </p:sp>
      <p:sp>
        <p:nvSpPr>
          <p:cNvPr id="4" name="Date Placeholder 3"/>
          <p:cNvSpPr>
            <a:spLocks noGrp="1"/>
          </p:cNvSpPr>
          <p:nvPr>
            <p:ph type="dt" sz="half" idx="14"/>
          </p:nvPr>
        </p:nvSpPr>
        <p:spPr/>
        <p:txBody>
          <a:bodyPr/>
          <a:lstStyle/>
          <a:p>
            <a:fld id="{B75490FC-8BAF-4163-B03B-AF4C16C0755C}"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56</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PE(experimentation)</a:t>
            </a:r>
            <a:endParaRPr lang="en-US" dirty="0"/>
          </a:p>
        </p:txBody>
      </p:sp>
      <p:sp>
        <p:nvSpPr>
          <p:cNvPr id="3" name="Content Placeholder 2"/>
          <p:cNvSpPr>
            <a:spLocks noGrp="1"/>
          </p:cNvSpPr>
          <p:nvPr>
            <p:ph sz="quarter" idx="1"/>
          </p:nvPr>
        </p:nvSpPr>
        <p:spPr/>
        <p:txBody>
          <a:bodyPr>
            <a:normAutofit lnSpcReduction="10000"/>
          </a:bodyPr>
          <a:lstStyle/>
          <a:p>
            <a:pPr marL="457200" indent="-457200">
              <a:buAutoNum type="arabicPeriod"/>
            </a:pPr>
            <a:r>
              <a:rPr lang="en-IN" dirty="0" smtClean="0"/>
              <a:t>Define the objective</a:t>
            </a:r>
          </a:p>
          <a:p>
            <a:pPr marL="457200" indent="-457200">
              <a:buAutoNum type="arabicPeriod"/>
            </a:pPr>
            <a:r>
              <a:rPr lang="en-IN" dirty="0" smtClean="0"/>
              <a:t>Craft the initial prompt</a:t>
            </a:r>
          </a:p>
          <a:p>
            <a:pPr marL="457200" indent="-457200">
              <a:buAutoNum type="arabicPeriod"/>
            </a:pPr>
            <a:r>
              <a:rPr lang="en-IN" dirty="0" smtClean="0"/>
              <a:t>Adjust LLM parameters</a:t>
            </a:r>
          </a:p>
          <a:p>
            <a:pPr marL="457200" indent="-457200">
              <a:buAutoNum type="arabicPeriod"/>
            </a:pPr>
            <a:r>
              <a:rPr lang="en-IN" dirty="0" smtClean="0"/>
              <a:t>Test and evaluate</a:t>
            </a:r>
          </a:p>
          <a:p>
            <a:pPr marL="457200" indent="-457200">
              <a:buAutoNum type="arabicPeriod"/>
            </a:pPr>
            <a:r>
              <a:rPr lang="en-IN" dirty="0" smtClean="0"/>
              <a:t>Refine the prompt</a:t>
            </a:r>
          </a:p>
          <a:p>
            <a:pPr marL="457200" indent="-457200">
              <a:buAutoNum type="arabicPeriod"/>
            </a:pPr>
            <a:r>
              <a:rPr lang="en-IN" dirty="0" smtClean="0"/>
              <a:t>Iterate</a:t>
            </a:r>
          </a:p>
          <a:p>
            <a:pPr marL="457200" indent="-457200">
              <a:buAutoNum type="arabicPeriod"/>
            </a:pPr>
            <a:r>
              <a:rPr lang="en-IN" dirty="0" smtClean="0"/>
              <a:t>Document successes and failures</a:t>
            </a:r>
          </a:p>
          <a:p>
            <a:pPr marL="457200" indent="-457200">
              <a:buAutoNum type="arabicPeriod"/>
            </a:pPr>
            <a:r>
              <a:rPr lang="en-IN" dirty="0" smtClean="0"/>
              <a:t>Share findings and collaborate</a:t>
            </a:r>
          </a:p>
          <a:p>
            <a:pPr marL="457200" indent="-457200">
              <a:buAutoNum type="arabicPeriod"/>
            </a:pPr>
            <a:r>
              <a:rPr lang="en-IN" dirty="0" smtClean="0"/>
              <a:t>Apply transferable techniques</a:t>
            </a:r>
          </a:p>
          <a:p>
            <a:pPr marL="457200" indent="-457200">
              <a:buAutoNum type="arabicPeriod"/>
            </a:pPr>
            <a:r>
              <a:rPr lang="en-IN" dirty="0" smtClean="0"/>
              <a:t>Stay up to date with LLM advancements</a:t>
            </a:r>
          </a:p>
          <a:p>
            <a:pPr marL="457200" indent="-457200">
              <a:buAutoNum type="arabicPeriod"/>
            </a:pPr>
            <a:r>
              <a:rPr lang="en-IN" dirty="0" smtClean="0"/>
              <a:t>Explore </a:t>
            </a:r>
            <a:r>
              <a:rPr lang="en-IN" smtClean="0"/>
              <a:t>creative applications</a:t>
            </a:r>
            <a:endParaRPr lang="en-IN" dirty="0" smtClean="0"/>
          </a:p>
          <a:p>
            <a:pPr marL="457200" indent="-457200">
              <a:buAutoNum type="arabicPeriod"/>
            </a:pPr>
            <a:endParaRPr lang="en-US" dirty="0"/>
          </a:p>
        </p:txBody>
      </p:sp>
      <p:sp>
        <p:nvSpPr>
          <p:cNvPr id="4" name="Date Placeholder 3"/>
          <p:cNvSpPr>
            <a:spLocks noGrp="1"/>
          </p:cNvSpPr>
          <p:nvPr>
            <p:ph type="dt" sz="half" idx="14"/>
          </p:nvPr>
        </p:nvSpPr>
        <p:spPr/>
        <p:txBody>
          <a:bodyPr/>
          <a:lstStyle/>
          <a:p>
            <a:fld id="{B75490FC-8BAF-4163-B03B-AF4C16C0755C}"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57</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Challenges and limitations</a:t>
            </a:r>
            <a:endParaRPr lang="en-US" dirty="0"/>
          </a:p>
        </p:txBody>
      </p:sp>
      <p:sp>
        <p:nvSpPr>
          <p:cNvPr id="3" name="Content Placeholder 2"/>
          <p:cNvSpPr>
            <a:spLocks noGrp="1"/>
          </p:cNvSpPr>
          <p:nvPr>
            <p:ph sz="quarter" idx="1"/>
          </p:nvPr>
        </p:nvSpPr>
        <p:spPr/>
        <p:txBody>
          <a:bodyPr>
            <a:normAutofit fontScale="92500"/>
          </a:bodyPr>
          <a:lstStyle/>
          <a:p>
            <a:r>
              <a:rPr lang="en-IN" dirty="0" smtClean="0"/>
              <a:t>Verbosity – provides more information than necessary. Concise responses challenging</a:t>
            </a:r>
          </a:p>
          <a:p>
            <a:r>
              <a:rPr lang="en-IN" dirty="0" smtClean="0"/>
              <a:t>Ambiguity – ambiguous or poorly defined prompts. Users must invest time and effort to create clear and specific prompts</a:t>
            </a:r>
          </a:p>
          <a:p>
            <a:r>
              <a:rPr lang="en-IN" dirty="0" smtClean="0"/>
              <a:t>Inconsistency – vary in quality across different runs or contradicting information. </a:t>
            </a:r>
          </a:p>
          <a:p>
            <a:r>
              <a:rPr lang="en-IN" dirty="0" smtClean="0"/>
              <a:t>Lack of common sense – make incorrect assumptions</a:t>
            </a:r>
          </a:p>
          <a:p>
            <a:r>
              <a:rPr lang="en-IN" dirty="0" smtClean="0"/>
              <a:t>Bias - exhibit biases present in their training data.</a:t>
            </a:r>
          </a:p>
          <a:p>
            <a:r>
              <a:rPr lang="en-IN" dirty="0" smtClean="0"/>
              <a:t>Hallucinations – factually incorrect, nonsensical or unrelated to the context of the output.  Users must invest in refining the models</a:t>
            </a:r>
            <a:endParaRPr lang="en-US" dirty="0"/>
          </a:p>
        </p:txBody>
      </p:sp>
      <p:sp>
        <p:nvSpPr>
          <p:cNvPr id="4" name="Date Placeholder 3"/>
          <p:cNvSpPr>
            <a:spLocks noGrp="1"/>
          </p:cNvSpPr>
          <p:nvPr>
            <p:ph type="dt" sz="half" idx="14"/>
          </p:nvPr>
        </p:nvSpPr>
        <p:spPr/>
        <p:txBody>
          <a:bodyPr/>
          <a:lstStyle/>
          <a:p>
            <a:fld id="{B75490FC-8BAF-4163-B03B-AF4C16C0755C}"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58</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70C0"/>
                </a:solidFill>
              </a:rPr>
              <a:t>LLM prompts </a:t>
            </a:r>
            <a:endParaRPr lang="en-US" dirty="0">
              <a:solidFill>
                <a:srgbClr val="0070C0"/>
              </a:solidFill>
            </a:endParaRPr>
          </a:p>
        </p:txBody>
      </p:sp>
      <p:sp>
        <p:nvSpPr>
          <p:cNvPr id="3" name="Content Placeholder 2"/>
          <p:cNvSpPr>
            <a:spLocks noGrp="1"/>
          </p:cNvSpPr>
          <p:nvPr>
            <p:ph sz="quarter" idx="1"/>
          </p:nvPr>
        </p:nvSpPr>
        <p:spPr/>
        <p:txBody>
          <a:bodyPr>
            <a:normAutofit fontScale="92500" lnSpcReduction="10000"/>
          </a:bodyPr>
          <a:lstStyle/>
          <a:p>
            <a:pPr algn="just"/>
            <a:r>
              <a:rPr lang="en-IN" dirty="0" smtClean="0"/>
              <a:t>Prompt engineering is the process of designing and refining input prompts for LLMs to achieve desired outputs.</a:t>
            </a:r>
          </a:p>
          <a:p>
            <a:pPr algn="just"/>
            <a:r>
              <a:rPr lang="en-IN" dirty="0" smtClean="0"/>
              <a:t>Comprehensive understanding of linguistics, cognitive science, AI, user experience design, and ethics among other fields. </a:t>
            </a:r>
          </a:p>
          <a:p>
            <a:pPr algn="just"/>
            <a:r>
              <a:rPr lang="en-IN" dirty="0" smtClean="0"/>
              <a:t>LLMs are a form of AI that focuses on understanding and generating human language.</a:t>
            </a:r>
          </a:p>
          <a:p>
            <a:pPr algn="just"/>
            <a:r>
              <a:rPr lang="en-IN" dirty="0" smtClean="0"/>
              <a:t>They use sophisticated machine learning algorithms, primarily neural networks to process and analyze a massive amount of textual data. </a:t>
            </a:r>
          </a:p>
          <a:p>
            <a:pPr algn="just"/>
            <a:r>
              <a:rPr lang="en-IN" dirty="0" smtClean="0"/>
              <a:t>The main objective of LLMs is to produce consistent, contextually relevant and human-like responses to the given input prompts.</a:t>
            </a:r>
            <a:endParaRPr lang="en-US" dirty="0"/>
          </a:p>
        </p:txBody>
      </p:sp>
      <p:sp>
        <p:nvSpPr>
          <p:cNvPr id="4" name="Date Placeholder 3"/>
          <p:cNvSpPr>
            <a:spLocks noGrp="1"/>
          </p:cNvSpPr>
          <p:nvPr>
            <p:ph type="dt" sz="half" idx="14"/>
          </p:nvPr>
        </p:nvSpPr>
        <p:spPr/>
        <p:txBody>
          <a:bodyPr/>
          <a:lstStyle/>
          <a:p>
            <a:fld id="{AFC16919-ECCE-4D4A-BA80-E2C25B4B3880}"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6</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70C0"/>
                </a:solidFill>
              </a:rPr>
              <a:t>Architecture</a:t>
            </a:r>
            <a:endParaRPr lang="en-US" dirty="0">
              <a:solidFill>
                <a:srgbClr val="0070C0"/>
              </a:solidFill>
            </a:endParaRPr>
          </a:p>
        </p:txBody>
      </p:sp>
      <p:sp>
        <p:nvSpPr>
          <p:cNvPr id="3" name="Content Placeholder 2"/>
          <p:cNvSpPr>
            <a:spLocks noGrp="1"/>
          </p:cNvSpPr>
          <p:nvPr>
            <p:ph sz="quarter" idx="1"/>
          </p:nvPr>
        </p:nvSpPr>
        <p:spPr/>
        <p:txBody>
          <a:bodyPr>
            <a:normAutofit/>
          </a:bodyPr>
          <a:lstStyle/>
          <a:p>
            <a:pPr algn="just"/>
            <a:r>
              <a:rPr lang="en-IN" dirty="0" smtClean="0"/>
              <a:t>LLMs are made using a special type of neural network called the </a:t>
            </a:r>
            <a:r>
              <a:rPr lang="en-IN" dirty="0" smtClean="0">
                <a:solidFill>
                  <a:srgbClr val="0070C0"/>
                </a:solidFill>
              </a:rPr>
              <a:t>Transformer</a:t>
            </a:r>
            <a:r>
              <a:rPr lang="en-IN" dirty="0" smtClean="0"/>
              <a:t>.</a:t>
            </a:r>
          </a:p>
          <a:p>
            <a:pPr algn="just"/>
            <a:r>
              <a:rPr lang="en-IN" dirty="0" smtClean="0"/>
              <a:t>Transformers have a special structure that helps them work well with text.</a:t>
            </a:r>
          </a:p>
          <a:p>
            <a:pPr algn="just"/>
            <a:r>
              <a:rPr lang="en-IN" dirty="0" smtClean="0"/>
              <a:t>One imp thing in transformers is </a:t>
            </a:r>
            <a:r>
              <a:rPr lang="en-IN" dirty="0" smtClean="0">
                <a:solidFill>
                  <a:srgbClr val="0070C0"/>
                </a:solidFill>
              </a:rPr>
              <a:t>self-attention</a:t>
            </a:r>
            <a:r>
              <a:rPr lang="en-IN" dirty="0" smtClean="0"/>
              <a:t>. </a:t>
            </a:r>
          </a:p>
          <a:p>
            <a:pPr algn="just"/>
            <a:r>
              <a:rPr lang="en-IN" dirty="0" smtClean="0"/>
              <a:t>This means that the model can focus on different parts of a sentence and decide which words are more important in a particular context.</a:t>
            </a:r>
          </a:p>
          <a:p>
            <a:pPr algn="just"/>
            <a:r>
              <a:rPr lang="en-IN" dirty="0" smtClean="0"/>
              <a:t> It’s like giving attention to the words that matter the most.</a:t>
            </a:r>
            <a:endParaRPr lang="en-US" dirty="0"/>
          </a:p>
        </p:txBody>
      </p:sp>
      <p:sp>
        <p:nvSpPr>
          <p:cNvPr id="4" name="Date Placeholder 3"/>
          <p:cNvSpPr>
            <a:spLocks noGrp="1"/>
          </p:cNvSpPr>
          <p:nvPr>
            <p:ph type="dt" sz="half" idx="14"/>
          </p:nvPr>
        </p:nvSpPr>
        <p:spPr/>
        <p:txBody>
          <a:bodyPr/>
          <a:lstStyle/>
          <a:p>
            <a:fld id="{8AE981F2-B444-4635-BDAA-15F29705C859}"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7</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70C0"/>
                </a:solidFill>
              </a:rPr>
              <a:t>Architecture</a:t>
            </a:r>
            <a:endParaRPr lang="en-US" dirty="0">
              <a:solidFill>
                <a:srgbClr val="0070C0"/>
              </a:solidFill>
            </a:endParaRPr>
          </a:p>
        </p:txBody>
      </p:sp>
      <p:sp>
        <p:nvSpPr>
          <p:cNvPr id="3" name="Content Placeholder 2"/>
          <p:cNvSpPr>
            <a:spLocks noGrp="1"/>
          </p:cNvSpPr>
          <p:nvPr>
            <p:ph sz="quarter" idx="1"/>
          </p:nvPr>
        </p:nvSpPr>
        <p:spPr/>
        <p:txBody>
          <a:bodyPr>
            <a:normAutofit/>
          </a:bodyPr>
          <a:lstStyle/>
          <a:p>
            <a:r>
              <a:rPr lang="en-IN" dirty="0" smtClean="0"/>
              <a:t>Another thing Transformers use is </a:t>
            </a:r>
            <a:r>
              <a:rPr lang="en-IN" dirty="0" smtClean="0">
                <a:solidFill>
                  <a:srgbClr val="0070C0"/>
                </a:solidFill>
              </a:rPr>
              <a:t>positional encoding. </a:t>
            </a:r>
          </a:p>
          <a:p>
            <a:r>
              <a:rPr lang="en-IN" dirty="0" smtClean="0"/>
              <a:t>This helps the model keep track of where each word is  in a sentence. </a:t>
            </a:r>
          </a:p>
          <a:p>
            <a:r>
              <a:rPr lang="en-IN" dirty="0" smtClean="0"/>
              <a:t>It’s like giving each word a special label so that the model knows where it belongs in the sequence. </a:t>
            </a:r>
          </a:p>
          <a:p>
            <a:r>
              <a:rPr lang="en-IN" dirty="0" smtClean="0"/>
              <a:t>With these features, LLMs can process and understand long pieces of text well. </a:t>
            </a:r>
          </a:p>
          <a:p>
            <a:r>
              <a:rPr lang="en-IN" dirty="0" smtClean="0"/>
              <a:t>They can figure out the meaning of words based on the context they appear in and remember the order of words in a sentence.</a:t>
            </a:r>
            <a:endParaRPr lang="en-US" dirty="0"/>
          </a:p>
        </p:txBody>
      </p:sp>
      <p:sp>
        <p:nvSpPr>
          <p:cNvPr id="4" name="Date Placeholder 3"/>
          <p:cNvSpPr>
            <a:spLocks noGrp="1"/>
          </p:cNvSpPr>
          <p:nvPr>
            <p:ph type="dt" sz="half" idx="14"/>
          </p:nvPr>
        </p:nvSpPr>
        <p:spPr/>
        <p:txBody>
          <a:bodyPr/>
          <a:lstStyle/>
          <a:p>
            <a:fld id="{D022BE6E-35BB-4AD8-8574-FC8632AE0A8A}"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8</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70C0"/>
                </a:solidFill>
              </a:rPr>
              <a:t>LLM training</a:t>
            </a:r>
            <a:endParaRPr lang="en-US" dirty="0">
              <a:solidFill>
                <a:srgbClr val="0070C0"/>
              </a:solidFill>
            </a:endParaRPr>
          </a:p>
        </p:txBody>
      </p:sp>
      <p:sp>
        <p:nvSpPr>
          <p:cNvPr id="3" name="Content Placeholder 2"/>
          <p:cNvSpPr>
            <a:spLocks noGrp="1"/>
          </p:cNvSpPr>
          <p:nvPr>
            <p:ph sz="quarter" idx="1"/>
          </p:nvPr>
        </p:nvSpPr>
        <p:spPr>
          <a:xfrm>
            <a:off x="533400" y="2133600"/>
            <a:ext cx="7467600" cy="2286000"/>
          </a:xfrm>
        </p:spPr>
        <p:txBody>
          <a:bodyPr/>
          <a:lstStyle/>
          <a:p>
            <a:r>
              <a:rPr lang="en-IN" dirty="0" smtClean="0"/>
              <a:t>The training process for an LLM consists of two main phases:</a:t>
            </a:r>
          </a:p>
          <a:p>
            <a:pPr lvl="2"/>
            <a:r>
              <a:rPr lang="en-IN" dirty="0" smtClean="0"/>
              <a:t>Pre-training</a:t>
            </a:r>
          </a:p>
          <a:p>
            <a:pPr lvl="2"/>
            <a:r>
              <a:rPr lang="en-IN" dirty="0" smtClean="0"/>
              <a:t>Fine-tuning</a:t>
            </a:r>
            <a:endParaRPr lang="en-US" dirty="0"/>
          </a:p>
        </p:txBody>
      </p:sp>
      <p:sp>
        <p:nvSpPr>
          <p:cNvPr id="4" name="Date Placeholder 3"/>
          <p:cNvSpPr>
            <a:spLocks noGrp="1"/>
          </p:cNvSpPr>
          <p:nvPr>
            <p:ph type="dt" sz="half" idx="14"/>
          </p:nvPr>
        </p:nvSpPr>
        <p:spPr/>
        <p:txBody>
          <a:bodyPr/>
          <a:lstStyle/>
          <a:p>
            <a:fld id="{8F507BDA-2A20-475E-8D78-EB52751E288A}" type="datetime2">
              <a:rPr lang="en-US" smtClean="0"/>
              <a:pPr/>
              <a:t>Friday, January 3, 2025</a:t>
            </a:fld>
            <a:endParaRPr lang="en-US"/>
          </a:p>
        </p:txBody>
      </p:sp>
      <p:sp>
        <p:nvSpPr>
          <p:cNvPr id="5" name="Slide Number Placeholder 4"/>
          <p:cNvSpPr>
            <a:spLocks noGrp="1"/>
          </p:cNvSpPr>
          <p:nvPr>
            <p:ph type="sldNum" sz="quarter" idx="15"/>
          </p:nvPr>
        </p:nvSpPr>
        <p:spPr/>
        <p:txBody>
          <a:bodyPr/>
          <a:lstStyle/>
          <a:p>
            <a:fld id="{B6F15528-21DE-4FAA-801E-634DDDAF4B2B}" type="slidenum">
              <a:rPr lang="en-US" smtClean="0"/>
              <a:pPr/>
              <a:t>9</a:t>
            </a:fld>
            <a:endParaRPr lang="en-US"/>
          </a:p>
        </p:txBody>
      </p:sp>
      <p:sp>
        <p:nvSpPr>
          <p:cNvPr id="6" name="Footer Placeholder 5"/>
          <p:cNvSpPr>
            <a:spLocks noGrp="1"/>
          </p:cNvSpPr>
          <p:nvPr>
            <p:ph type="ftr" sz="quarter" idx="16"/>
          </p:nvPr>
        </p:nvSpPr>
        <p:spPr/>
        <p:txBody>
          <a:bodyPr/>
          <a:lstStyle/>
          <a:p>
            <a:r>
              <a:rPr lang="en-US" smtClean="0"/>
              <a:t>CSE</a:t>
            </a: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5271</TotalTime>
  <Words>4504</Words>
  <Application>Microsoft Office PowerPoint</Application>
  <PresentationFormat>On-screen Show (4:3)</PresentationFormat>
  <Paragraphs>532</Paragraphs>
  <Slides>58</Slides>
  <Notes>0</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Oriel</vt:lpstr>
      <vt:lpstr> Prompt Engineering</vt:lpstr>
      <vt:lpstr>TextBook</vt:lpstr>
      <vt:lpstr>Slide 3</vt:lpstr>
      <vt:lpstr>LLMs</vt:lpstr>
      <vt:lpstr>LLMs</vt:lpstr>
      <vt:lpstr>LLM prompts </vt:lpstr>
      <vt:lpstr>Architecture</vt:lpstr>
      <vt:lpstr>Architecture</vt:lpstr>
      <vt:lpstr>LLM training</vt:lpstr>
      <vt:lpstr>Pre-training(1)</vt:lpstr>
      <vt:lpstr>Pre-training(2)</vt:lpstr>
      <vt:lpstr>Pre-training(3)</vt:lpstr>
      <vt:lpstr>Pre-training(4)</vt:lpstr>
      <vt:lpstr>Fine-tuning</vt:lpstr>
      <vt:lpstr>Fine-tuning</vt:lpstr>
      <vt:lpstr>Context window</vt:lpstr>
      <vt:lpstr>From prompt to reply</vt:lpstr>
      <vt:lpstr>From prompt to reply</vt:lpstr>
      <vt:lpstr>Limitations</vt:lpstr>
      <vt:lpstr>Types of LLM prompts</vt:lpstr>
      <vt:lpstr>Zero-shot prompting</vt:lpstr>
      <vt:lpstr>Fine-tuning</vt:lpstr>
      <vt:lpstr>Data augmentation</vt:lpstr>
      <vt:lpstr>Active learning</vt:lpstr>
      <vt:lpstr>Transfer Learning</vt:lpstr>
      <vt:lpstr>Classifying the prompt types: </vt:lpstr>
      <vt:lpstr>Instructional &amp; Conversational</vt:lpstr>
      <vt:lpstr>Contextual &amp; Creative</vt:lpstr>
      <vt:lpstr>Haiku poems</vt:lpstr>
      <vt:lpstr>Factual and Step-by-step</vt:lpstr>
      <vt:lpstr>Opinion-based and Multi-modal</vt:lpstr>
      <vt:lpstr>Systematic and Chain of Thought</vt:lpstr>
      <vt:lpstr>Prompts</vt:lpstr>
      <vt:lpstr>Components of an LLM prompt</vt:lpstr>
      <vt:lpstr>Task description</vt:lpstr>
      <vt:lpstr>Context</vt:lpstr>
      <vt:lpstr>Input data</vt:lpstr>
      <vt:lpstr>Placeholder tokens</vt:lpstr>
      <vt:lpstr>constraints</vt:lpstr>
      <vt:lpstr>Tone and style</vt:lpstr>
      <vt:lpstr>Slide 41</vt:lpstr>
      <vt:lpstr>Adopt any persona – role prompting</vt:lpstr>
      <vt:lpstr>Slide 43</vt:lpstr>
      <vt:lpstr>Fictional roles</vt:lpstr>
      <vt:lpstr>Guiding roles</vt:lpstr>
      <vt:lpstr>Collaborative roles</vt:lpstr>
      <vt:lpstr>Slide 47</vt:lpstr>
      <vt:lpstr>Finding your voice – defining personality in prompts</vt:lpstr>
      <vt:lpstr>Finding your voice</vt:lpstr>
      <vt:lpstr>Slide 50</vt:lpstr>
      <vt:lpstr>Examples of voice definitions</vt:lpstr>
      <vt:lpstr>Slide 52</vt:lpstr>
      <vt:lpstr>Patterns for prompt effectiveness</vt:lpstr>
      <vt:lpstr>Patterns in PE</vt:lpstr>
      <vt:lpstr>Slide 55</vt:lpstr>
      <vt:lpstr>Exploring LLM parameters</vt:lpstr>
      <vt:lpstr>PE(experimentation)</vt:lpstr>
      <vt:lpstr>Challenges and limitations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rvr</dc:creator>
  <cp:lastModifiedBy>rvr</cp:lastModifiedBy>
  <cp:revision>105</cp:revision>
  <dcterms:created xsi:type="dcterms:W3CDTF">2006-08-16T00:00:00Z</dcterms:created>
  <dcterms:modified xsi:type="dcterms:W3CDTF">2025-01-03T12:19:17Z</dcterms:modified>
</cp:coreProperties>
</file>