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83" r:id="rId4"/>
    <p:sldId id="282" r:id="rId5"/>
    <p:sldId id="261" r:id="rId6"/>
    <p:sldId id="263" r:id="rId7"/>
    <p:sldId id="264" r:id="rId8"/>
    <p:sldId id="265" r:id="rId9"/>
    <p:sldId id="266" r:id="rId10"/>
    <p:sldId id="267" r:id="rId11"/>
    <p:sldId id="268" r:id="rId12"/>
    <p:sldId id="269" r:id="rId13"/>
    <p:sldId id="270" r:id="rId14"/>
    <p:sldId id="277" r:id="rId15"/>
    <p:sldId id="271" r:id="rId16"/>
    <p:sldId id="272" r:id="rId17"/>
    <p:sldId id="273" r:id="rId18"/>
    <p:sldId id="274" r:id="rId19"/>
    <p:sldId id="275" r:id="rId20"/>
    <p:sldId id="276" r:id="rId21"/>
    <p:sldId id="278" r:id="rId22"/>
    <p:sldId id="284" r:id="rId23"/>
    <p:sldId id="285"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ttala, Sattibabu" initials="CS" lastIdx="1" clrIdx="0">
    <p:extLst>
      <p:ext uri="{19B8F6BF-5375-455C-9EA6-DF929625EA0E}">
        <p15:presenceInfo xmlns:p15="http://schemas.microsoft.com/office/powerpoint/2012/main" userId="S::sattibabu.chittala@aciworldwide.com::f2d251dc-e0cb-4a1e-bcae-efcdf7a262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26" autoAdjust="0"/>
    <p:restoredTop sz="94660"/>
  </p:normalViewPr>
  <p:slideViewPr>
    <p:cSldViewPr snapToGrid="0">
      <p:cViewPr varScale="1">
        <p:scale>
          <a:sx n="86" d="100"/>
          <a:sy n="86" d="100"/>
        </p:scale>
        <p:origin x="6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EB0EF-E59E-4481-9762-7156B3BC7A2B}"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816A3-92CF-4CB3-A019-2EE109B2F716}" type="slidenum">
              <a:rPr lang="en-US" smtClean="0"/>
              <a:t>‹#›</a:t>
            </a:fld>
            <a:endParaRPr lang="en-US"/>
          </a:p>
        </p:txBody>
      </p:sp>
    </p:spTree>
    <p:extLst>
      <p:ext uri="{BB962C8B-B14F-4D97-AF65-F5344CB8AC3E}">
        <p14:creationId xmlns:p14="http://schemas.microsoft.com/office/powerpoint/2010/main" val="426128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254F-15AE-457B-A290-604643C5C2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E70FD-7AD5-448B-98DF-69E95CB95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4F57CF-6897-43D0-BEBC-2319CD725C7B}"/>
              </a:ext>
            </a:extLst>
          </p:cNvPr>
          <p:cNvSpPr>
            <a:spLocks noGrp="1"/>
          </p:cNvSpPr>
          <p:nvPr>
            <p:ph type="dt" sz="half" idx="10"/>
          </p:nvPr>
        </p:nvSpPr>
        <p:spPr/>
        <p:txBody>
          <a:bodyPr/>
          <a:lstStyle/>
          <a:p>
            <a:fld id="{B6395CC2-9190-43D5-A3F4-9EE46F09D5C7}" type="datetime1">
              <a:rPr lang="en-US" smtClean="0"/>
              <a:t>4/6/2021</a:t>
            </a:fld>
            <a:endParaRPr lang="en-US"/>
          </a:p>
        </p:txBody>
      </p:sp>
      <p:sp>
        <p:nvSpPr>
          <p:cNvPr id="5" name="Footer Placeholder 4">
            <a:extLst>
              <a:ext uri="{FF2B5EF4-FFF2-40B4-BE49-F238E27FC236}">
                <a16:creationId xmlns:a16="http://schemas.microsoft.com/office/drawing/2014/main" id="{8721EF1C-5386-414A-AD7C-F81C1007F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71965-AA11-463B-A973-0601A05561EA}"/>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309900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CD72-0984-4046-84A8-F63CC1F53F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26F471-2F18-48E8-815B-F6AE9F1418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25603-8D43-427D-BD55-F3862FF167F5}"/>
              </a:ext>
            </a:extLst>
          </p:cNvPr>
          <p:cNvSpPr>
            <a:spLocks noGrp="1"/>
          </p:cNvSpPr>
          <p:nvPr>
            <p:ph type="dt" sz="half" idx="10"/>
          </p:nvPr>
        </p:nvSpPr>
        <p:spPr/>
        <p:txBody>
          <a:bodyPr/>
          <a:lstStyle/>
          <a:p>
            <a:fld id="{A7839294-E101-4DD6-8BCA-ECAC53751DF0}" type="datetime1">
              <a:rPr lang="en-US" smtClean="0"/>
              <a:t>4/6/2021</a:t>
            </a:fld>
            <a:endParaRPr lang="en-US"/>
          </a:p>
        </p:txBody>
      </p:sp>
      <p:sp>
        <p:nvSpPr>
          <p:cNvPr id="5" name="Footer Placeholder 4">
            <a:extLst>
              <a:ext uri="{FF2B5EF4-FFF2-40B4-BE49-F238E27FC236}">
                <a16:creationId xmlns:a16="http://schemas.microsoft.com/office/drawing/2014/main" id="{16804A75-2151-4AB2-9927-AFF280A50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69F00-C3B1-48EF-AF7F-249B83EEE0E3}"/>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250234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BF05D-2A52-44F9-B8A2-C9D1CCC5E9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59152B-8F14-4355-883C-322B3C3491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5CF72-5630-4159-AFF1-5AB17AA5361A}"/>
              </a:ext>
            </a:extLst>
          </p:cNvPr>
          <p:cNvSpPr>
            <a:spLocks noGrp="1"/>
          </p:cNvSpPr>
          <p:nvPr>
            <p:ph type="dt" sz="half" idx="10"/>
          </p:nvPr>
        </p:nvSpPr>
        <p:spPr/>
        <p:txBody>
          <a:bodyPr/>
          <a:lstStyle/>
          <a:p>
            <a:fld id="{B627C2E7-3820-4D93-BADE-E05B24AF5EF0}" type="datetime1">
              <a:rPr lang="en-US" smtClean="0"/>
              <a:t>4/6/2021</a:t>
            </a:fld>
            <a:endParaRPr lang="en-US"/>
          </a:p>
        </p:txBody>
      </p:sp>
      <p:sp>
        <p:nvSpPr>
          <p:cNvPr id="5" name="Footer Placeholder 4">
            <a:extLst>
              <a:ext uri="{FF2B5EF4-FFF2-40B4-BE49-F238E27FC236}">
                <a16:creationId xmlns:a16="http://schemas.microsoft.com/office/drawing/2014/main" id="{4AA0102B-15C9-4E92-ACD1-41E5DA776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FE44A-684E-4A06-8804-034E4270AC3B}"/>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374417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09BF-789D-4674-93A6-702A99D0A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16E8D-F549-460E-AF79-6FADEB87E7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0A4DC-8552-4DFE-8A40-AA44C4091FF3}"/>
              </a:ext>
            </a:extLst>
          </p:cNvPr>
          <p:cNvSpPr>
            <a:spLocks noGrp="1"/>
          </p:cNvSpPr>
          <p:nvPr>
            <p:ph type="dt" sz="half" idx="10"/>
          </p:nvPr>
        </p:nvSpPr>
        <p:spPr/>
        <p:txBody>
          <a:bodyPr/>
          <a:lstStyle/>
          <a:p>
            <a:fld id="{95236DAA-74F0-48FD-B57B-B353FB8210A0}" type="datetime1">
              <a:rPr lang="en-US" smtClean="0"/>
              <a:t>4/6/2021</a:t>
            </a:fld>
            <a:endParaRPr lang="en-US"/>
          </a:p>
        </p:txBody>
      </p:sp>
      <p:sp>
        <p:nvSpPr>
          <p:cNvPr id="5" name="Footer Placeholder 4">
            <a:extLst>
              <a:ext uri="{FF2B5EF4-FFF2-40B4-BE49-F238E27FC236}">
                <a16:creationId xmlns:a16="http://schemas.microsoft.com/office/drawing/2014/main" id="{15A92D3D-9740-4F71-B173-29829559C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A322A-D363-40BF-A505-1715FBD4258D}"/>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200380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E268-81FA-49A3-B76E-F8AC1BBBB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08D95-079E-4B17-A194-D6992CD38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53B0D1-763E-45F2-8054-6ED1898DBB44}"/>
              </a:ext>
            </a:extLst>
          </p:cNvPr>
          <p:cNvSpPr>
            <a:spLocks noGrp="1"/>
          </p:cNvSpPr>
          <p:nvPr>
            <p:ph type="dt" sz="half" idx="10"/>
          </p:nvPr>
        </p:nvSpPr>
        <p:spPr/>
        <p:txBody>
          <a:bodyPr/>
          <a:lstStyle/>
          <a:p>
            <a:fld id="{2E33C21D-868D-4EBA-9F11-7BF6F95157F3}" type="datetime1">
              <a:rPr lang="en-US" smtClean="0"/>
              <a:t>4/6/2021</a:t>
            </a:fld>
            <a:endParaRPr lang="en-US"/>
          </a:p>
        </p:txBody>
      </p:sp>
      <p:sp>
        <p:nvSpPr>
          <p:cNvPr id="5" name="Footer Placeholder 4">
            <a:extLst>
              <a:ext uri="{FF2B5EF4-FFF2-40B4-BE49-F238E27FC236}">
                <a16:creationId xmlns:a16="http://schemas.microsoft.com/office/drawing/2014/main" id="{247B098A-EBF5-48B7-840E-3A4B0BBDB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FD953-D777-4DBA-B17E-15752EDE845F}"/>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12864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786A-2EB3-45B3-A60C-9DE9A25784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77E3B0-59FF-487D-8859-E90D4D9928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BCAEB-4B99-4527-BF6E-30A773F9B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E3422E-9509-4BED-AB67-5A1359FC798A}"/>
              </a:ext>
            </a:extLst>
          </p:cNvPr>
          <p:cNvSpPr>
            <a:spLocks noGrp="1"/>
          </p:cNvSpPr>
          <p:nvPr>
            <p:ph type="dt" sz="half" idx="10"/>
          </p:nvPr>
        </p:nvSpPr>
        <p:spPr/>
        <p:txBody>
          <a:bodyPr/>
          <a:lstStyle/>
          <a:p>
            <a:fld id="{6CE4BB3A-7493-4832-BB56-074E9304236E}" type="datetime1">
              <a:rPr lang="en-US" smtClean="0"/>
              <a:t>4/6/2021</a:t>
            </a:fld>
            <a:endParaRPr lang="en-US"/>
          </a:p>
        </p:txBody>
      </p:sp>
      <p:sp>
        <p:nvSpPr>
          <p:cNvPr id="6" name="Footer Placeholder 5">
            <a:extLst>
              <a:ext uri="{FF2B5EF4-FFF2-40B4-BE49-F238E27FC236}">
                <a16:creationId xmlns:a16="http://schemas.microsoft.com/office/drawing/2014/main" id="{33DABF27-A589-42FE-9CEB-D0B49556D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6A277-489F-4D48-8081-E99E5E882F5C}"/>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313106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A11C-71EC-4684-A122-695BDCA0C5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6A001C-FCD9-4B12-8143-CE15647D0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3B6C2F-F72D-415E-BDF1-561E8EBD5F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A33DE9-785D-4EFC-85ED-64A418CB8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880473-E95C-4A51-862A-C0E98A640E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6C7889-ED8D-4471-9CB4-4CB898835EB8}"/>
              </a:ext>
            </a:extLst>
          </p:cNvPr>
          <p:cNvSpPr>
            <a:spLocks noGrp="1"/>
          </p:cNvSpPr>
          <p:nvPr>
            <p:ph type="dt" sz="half" idx="10"/>
          </p:nvPr>
        </p:nvSpPr>
        <p:spPr/>
        <p:txBody>
          <a:bodyPr/>
          <a:lstStyle/>
          <a:p>
            <a:fld id="{E947034B-821E-4A97-822A-0E8C83A492EC}" type="datetime1">
              <a:rPr lang="en-US" smtClean="0"/>
              <a:t>4/6/2021</a:t>
            </a:fld>
            <a:endParaRPr lang="en-US"/>
          </a:p>
        </p:txBody>
      </p:sp>
      <p:sp>
        <p:nvSpPr>
          <p:cNvPr id="8" name="Footer Placeholder 7">
            <a:extLst>
              <a:ext uri="{FF2B5EF4-FFF2-40B4-BE49-F238E27FC236}">
                <a16:creationId xmlns:a16="http://schemas.microsoft.com/office/drawing/2014/main" id="{6FA77A91-6D44-469A-B495-CC5E8503D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336A92-6A5E-4150-97D2-F39E0F3637FC}"/>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307494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8147-A83E-4FB9-B3FD-435766B518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3A1259-E130-4D52-BFC7-3F611A71945A}"/>
              </a:ext>
            </a:extLst>
          </p:cNvPr>
          <p:cNvSpPr>
            <a:spLocks noGrp="1"/>
          </p:cNvSpPr>
          <p:nvPr>
            <p:ph type="dt" sz="half" idx="10"/>
          </p:nvPr>
        </p:nvSpPr>
        <p:spPr/>
        <p:txBody>
          <a:bodyPr/>
          <a:lstStyle/>
          <a:p>
            <a:fld id="{ED66A3C4-A0E7-49D4-B87F-BE490C0F85EA}" type="datetime1">
              <a:rPr lang="en-US" smtClean="0"/>
              <a:t>4/6/2021</a:t>
            </a:fld>
            <a:endParaRPr lang="en-US"/>
          </a:p>
        </p:txBody>
      </p:sp>
      <p:sp>
        <p:nvSpPr>
          <p:cNvPr id="4" name="Footer Placeholder 3">
            <a:extLst>
              <a:ext uri="{FF2B5EF4-FFF2-40B4-BE49-F238E27FC236}">
                <a16:creationId xmlns:a16="http://schemas.microsoft.com/office/drawing/2014/main" id="{8A2163C2-925B-4FCF-83F0-3CF0891C78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FED5C3-DBB6-4DD6-BDA0-3C83799D4D75}"/>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2330869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50EBD-58B1-4184-AB68-C060EE46BC61}"/>
              </a:ext>
            </a:extLst>
          </p:cNvPr>
          <p:cNvSpPr>
            <a:spLocks noGrp="1"/>
          </p:cNvSpPr>
          <p:nvPr>
            <p:ph type="dt" sz="half" idx="10"/>
          </p:nvPr>
        </p:nvSpPr>
        <p:spPr/>
        <p:txBody>
          <a:bodyPr/>
          <a:lstStyle/>
          <a:p>
            <a:fld id="{E8A944CB-9D15-4692-93CC-5D7D1567B867}" type="datetime1">
              <a:rPr lang="en-US" smtClean="0"/>
              <a:t>4/6/2021</a:t>
            </a:fld>
            <a:endParaRPr lang="en-US"/>
          </a:p>
        </p:txBody>
      </p:sp>
      <p:sp>
        <p:nvSpPr>
          <p:cNvPr id="3" name="Footer Placeholder 2">
            <a:extLst>
              <a:ext uri="{FF2B5EF4-FFF2-40B4-BE49-F238E27FC236}">
                <a16:creationId xmlns:a16="http://schemas.microsoft.com/office/drawing/2014/main" id="{916CB31E-AE2F-41EA-9B37-A6364DF2E7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0E9F22-A3B5-4B1F-8BF4-8961F1AA3C10}"/>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364656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FC95-89F3-42A7-BD11-88A69660E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2BC88F-D371-476B-90B3-F33F59A31F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22BFB-0BFE-49A8-996F-24E04D231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83F81-ADF5-4277-AF25-1BA33E8D7FF4}"/>
              </a:ext>
            </a:extLst>
          </p:cNvPr>
          <p:cNvSpPr>
            <a:spLocks noGrp="1"/>
          </p:cNvSpPr>
          <p:nvPr>
            <p:ph type="dt" sz="half" idx="10"/>
          </p:nvPr>
        </p:nvSpPr>
        <p:spPr/>
        <p:txBody>
          <a:bodyPr/>
          <a:lstStyle/>
          <a:p>
            <a:fld id="{203DD26E-3C66-41C2-B385-91E651B96813}" type="datetime1">
              <a:rPr lang="en-US" smtClean="0"/>
              <a:t>4/6/2021</a:t>
            </a:fld>
            <a:endParaRPr lang="en-US"/>
          </a:p>
        </p:txBody>
      </p:sp>
      <p:sp>
        <p:nvSpPr>
          <p:cNvPr id="6" name="Footer Placeholder 5">
            <a:extLst>
              <a:ext uri="{FF2B5EF4-FFF2-40B4-BE49-F238E27FC236}">
                <a16:creationId xmlns:a16="http://schemas.microsoft.com/office/drawing/2014/main" id="{9A7250F0-1A67-4259-A412-6DC0B1531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E2D0C-DBEA-4B63-94C8-F1BF867CDE0A}"/>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154659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EE10-FBBA-4110-94EE-3E9D7A086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04FC8A-FE38-4659-AA34-C0238716B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194B6D-9941-48BB-8457-439A0FBD0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44CF6-1168-4EBE-803D-031CC01E1EC2}"/>
              </a:ext>
            </a:extLst>
          </p:cNvPr>
          <p:cNvSpPr>
            <a:spLocks noGrp="1"/>
          </p:cNvSpPr>
          <p:nvPr>
            <p:ph type="dt" sz="half" idx="10"/>
          </p:nvPr>
        </p:nvSpPr>
        <p:spPr/>
        <p:txBody>
          <a:bodyPr/>
          <a:lstStyle/>
          <a:p>
            <a:fld id="{7ADA3CDF-2842-4797-BA13-CA9D0F4B05E7}" type="datetime1">
              <a:rPr lang="en-US" smtClean="0"/>
              <a:t>4/6/2021</a:t>
            </a:fld>
            <a:endParaRPr lang="en-US"/>
          </a:p>
        </p:txBody>
      </p:sp>
      <p:sp>
        <p:nvSpPr>
          <p:cNvPr id="6" name="Footer Placeholder 5">
            <a:extLst>
              <a:ext uri="{FF2B5EF4-FFF2-40B4-BE49-F238E27FC236}">
                <a16:creationId xmlns:a16="http://schemas.microsoft.com/office/drawing/2014/main" id="{B3559179-7D33-4A8B-982B-3E9A994C5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B6C4D-91E8-49E4-9484-7B2FA9C3C84A}"/>
              </a:ext>
            </a:extLst>
          </p:cNvPr>
          <p:cNvSpPr>
            <a:spLocks noGrp="1"/>
          </p:cNvSpPr>
          <p:nvPr>
            <p:ph type="sldNum" sz="quarter" idx="12"/>
          </p:nvPr>
        </p:nvSpPr>
        <p:spPr/>
        <p:txBody>
          <a:bodyPr/>
          <a:lstStyle/>
          <a:p>
            <a:fld id="{0D4A9777-CC1A-4E78-872F-54624B552A0C}" type="slidenum">
              <a:rPr lang="en-US" smtClean="0"/>
              <a:t>‹#›</a:t>
            </a:fld>
            <a:endParaRPr lang="en-US"/>
          </a:p>
        </p:txBody>
      </p:sp>
    </p:spTree>
    <p:extLst>
      <p:ext uri="{BB962C8B-B14F-4D97-AF65-F5344CB8AC3E}">
        <p14:creationId xmlns:p14="http://schemas.microsoft.com/office/powerpoint/2010/main" val="385373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E6E31E-79A7-4179-B776-D780029056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DDB297-8F66-4ADB-84C5-D67D5ED9F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F2B7A-1038-4CE4-9A30-8B4F0D8A8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73295-836E-4BA4-BEC3-0800AEC1AE95}" type="datetime1">
              <a:rPr lang="en-US" smtClean="0"/>
              <a:t>4/6/2021</a:t>
            </a:fld>
            <a:endParaRPr lang="en-US"/>
          </a:p>
        </p:txBody>
      </p:sp>
      <p:sp>
        <p:nvSpPr>
          <p:cNvPr id="5" name="Footer Placeholder 4">
            <a:extLst>
              <a:ext uri="{FF2B5EF4-FFF2-40B4-BE49-F238E27FC236}">
                <a16:creationId xmlns:a16="http://schemas.microsoft.com/office/drawing/2014/main" id="{15A05241-413C-4CEE-AD80-64A1B5EE2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B3F5A-5CD9-496F-A02B-05FF5FB9D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A9777-CC1A-4E78-872F-54624B552A0C}" type="slidenum">
              <a:rPr lang="en-US" smtClean="0"/>
              <a:t>‹#›</a:t>
            </a:fld>
            <a:endParaRPr lang="en-US"/>
          </a:p>
        </p:txBody>
      </p:sp>
    </p:spTree>
    <p:extLst>
      <p:ext uri="{BB962C8B-B14F-4D97-AF65-F5344CB8AC3E}">
        <p14:creationId xmlns:p14="http://schemas.microsoft.com/office/powerpoint/2010/main" val="3044497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DA44BB-32A2-41FA-B7DE-637134862478}"/>
              </a:ext>
            </a:extLst>
          </p:cNvPr>
          <p:cNvSpPr>
            <a:spLocks noGrp="1"/>
          </p:cNvSpPr>
          <p:nvPr>
            <p:ph type="ctrTitle"/>
          </p:nvPr>
        </p:nvSpPr>
        <p:spPr>
          <a:xfrm>
            <a:off x="0" y="3325360"/>
            <a:ext cx="12188952" cy="1193138"/>
          </a:xfrm>
          <a:solidFill>
            <a:schemeClr val="accent6"/>
          </a:solidFill>
        </p:spPr>
        <p:txBody>
          <a:bodyPr>
            <a:normAutofit/>
          </a:bodyPr>
          <a:lstStyle/>
          <a:p>
            <a:r>
              <a:rPr lang="en-US" sz="3700" b="1" u="sng" dirty="0">
                <a:solidFill>
                  <a:schemeClr val="bg2"/>
                </a:solidFill>
              </a:rPr>
              <a:t>Spring Framework</a:t>
            </a:r>
            <a:br>
              <a:rPr lang="en-US" sz="3700" b="1" u="sng" dirty="0">
                <a:solidFill>
                  <a:schemeClr val="bg2"/>
                </a:solidFill>
              </a:rPr>
            </a:br>
            <a:r>
              <a:rPr lang="en-US" sz="3700" b="1" u="sng" dirty="0">
                <a:solidFill>
                  <a:schemeClr val="bg2"/>
                </a:solidFill>
              </a:rPr>
              <a:t>Spring MVC Architecture</a:t>
            </a:r>
          </a:p>
        </p:txBody>
      </p:sp>
      <p:sp>
        <p:nvSpPr>
          <p:cNvPr id="3" name="Subtitle 2">
            <a:extLst>
              <a:ext uri="{FF2B5EF4-FFF2-40B4-BE49-F238E27FC236}">
                <a16:creationId xmlns:a16="http://schemas.microsoft.com/office/drawing/2014/main" id="{AFEE7DB3-73F8-44E7-B913-1BA23B8BAE2A}"/>
              </a:ext>
            </a:extLst>
          </p:cNvPr>
          <p:cNvSpPr>
            <a:spLocks noGrp="1"/>
          </p:cNvSpPr>
          <p:nvPr>
            <p:ph type="subTitle" idx="1"/>
          </p:nvPr>
        </p:nvSpPr>
        <p:spPr>
          <a:xfrm>
            <a:off x="9780634" y="6176192"/>
            <a:ext cx="2408318" cy="64678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l"/>
            <a:r>
              <a:rPr lang="en-US" sz="1500" dirty="0">
                <a:solidFill>
                  <a:srgbClr val="00B050"/>
                </a:solidFill>
              </a:rPr>
              <a:t>Presented By</a:t>
            </a:r>
          </a:p>
          <a:p>
            <a:pPr algn="l"/>
            <a:r>
              <a:rPr lang="en-US" sz="1500" dirty="0" err="1">
                <a:solidFill>
                  <a:srgbClr val="00B050"/>
                </a:solidFill>
              </a:rPr>
              <a:t>Ch.Satti</a:t>
            </a:r>
            <a:r>
              <a:rPr lang="en-US" sz="1500" dirty="0">
                <a:solidFill>
                  <a:srgbClr val="00B050"/>
                </a:solidFill>
              </a:rPr>
              <a:t> Babu </a:t>
            </a:r>
          </a:p>
        </p:txBody>
      </p:sp>
      <p:pic>
        <p:nvPicPr>
          <p:cNvPr id="4098" name="Picture 2" descr="Spring | Home">
            <a:extLst>
              <a:ext uri="{FF2B5EF4-FFF2-40B4-BE49-F238E27FC236}">
                <a16:creationId xmlns:a16="http://schemas.microsoft.com/office/drawing/2014/main" id="{DFEE76B6-B13F-4273-A48A-9EF47AAE32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98" r="6" b="6391"/>
          <a:stretch/>
        </p:blipFill>
        <p:spPr bwMode="auto">
          <a:xfrm>
            <a:off x="1503778" y="253470"/>
            <a:ext cx="9144000" cy="3039992"/>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036B13B-04B5-4D80-8F91-343A2E8C74CC}"/>
              </a:ext>
            </a:extLst>
          </p:cNvPr>
          <p:cNvSpPr>
            <a:spLocks noGrp="1"/>
          </p:cNvSpPr>
          <p:nvPr>
            <p:ph type="sldNum" sz="quarter" idx="12"/>
          </p:nvPr>
        </p:nvSpPr>
        <p:spPr>
          <a:xfrm>
            <a:off x="8610600" y="6326262"/>
            <a:ext cx="2743200" cy="365125"/>
          </a:xfrm>
        </p:spPr>
        <p:txBody>
          <a:bodyPr>
            <a:normAutofit/>
          </a:bodyPr>
          <a:lstStyle/>
          <a:p>
            <a:pPr>
              <a:spcAft>
                <a:spcPts val="600"/>
              </a:spcAft>
            </a:pPr>
            <a:fld id="{0D4A9777-CC1A-4E78-872F-54624B552A0C}" type="slidenum">
              <a:rPr lang="en-US" smtClean="0"/>
              <a:pPr>
                <a:spcAft>
                  <a:spcPts val="600"/>
                </a:spcAft>
              </a:pPr>
              <a:t>1</a:t>
            </a:fld>
            <a:endParaRPr lang="en-US" dirty="0"/>
          </a:p>
        </p:txBody>
      </p:sp>
    </p:spTree>
    <p:extLst>
      <p:ext uri="{BB962C8B-B14F-4D97-AF65-F5344CB8AC3E}">
        <p14:creationId xmlns:p14="http://schemas.microsoft.com/office/powerpoint/2010/main" val="182682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5185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lstStyle/>
          <a:p>
            <a:r>
              <a:rPr lang="en-US" dirty="0"/>
              <a:t>Continued…</a:t>
            </a:r>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543225"/>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10</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7426ECE4-A2E9-478B-99C3-8293B83F7CED}"/>
              </a:ext>
            </a:extLst>
          </p:cNvPr>
          <p:cNvPicPr/>
          <p:nvPr/>
        </p:nvPicPr>
        <p:blipFill>
          <a:blip r:embed="rId2"/>
          <a:stretch>
            <a:fillRect/>
          </a:stretch>
        </p:blipFill>
        <p:spPr>
          <a:xfrm>
            <a:off x="838200" y="1543225"/>
            <a:ext cx="10154265" cy="4351338"/>
          </a:xfrm>
          <a:prstGeom prst="rect">
            <a:avLst/>
          </a:prstGeom>
        </p:spPr>
      </p:pic>
      <p:sp>
        <p:nvSpPr>
          <p:cNvPr id="5" name="TextBox 4">
            <a:extLst>
              <a:ext uri="{FF2B5EF4-FFF2-40B4-BE49-F238E27FC236}">
                <a16:creationId xmlns:a16="http://schemas.microsoft.com/office/drawing/2014/main" id="{7E35A402-A78B-4C57-B366-45912676D87E}"/>
              </a:ext>
            </a:extLst>
          </p:cNvPr>
          <p:cNvSpPr txBox="1"/>
          <p:nvPr/>
        </p:nvSpPr>
        <p:spPr>
          <a:xfrm>
            <a:off x="6695768" y="5269056"/>
            <a:ext cx="2212258" cy="369332"/>
          </a:xfrm>
          <a:prstGeom prst="rect">
            <a:avLst/>
          </a:prstGeom>
          <a:noFill/>
        </p:spPr>
        <p:txBody>
          <a:bodyPr wrap="square" rtlCol="0">
            <a:spAutoFit/>
          </a:bodyPr>
          <a:lstStyle/>
          <a:p>
            <a:r>
              <a:rPr lang="en-US" dirty="0"/>
              <a:t>Spring AOP</a:t>
            </a:r>
          </a:p>
        </p:txBody>
      </p:sp>
    </p:spTree>
    <p:extLst>
      <p:ext uri="{BB962C8B-B14F-4D97-AF65-F5344CB8AC3E}">
        <p14:creationId xmlns:p14="http://schemas.microsoft.com/office/powerpoint/2010/main" val="251682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fontScale="90000"/>
          </a:bodyPr>
          <a:lstStyle/>
          <a:p>
            <a:pPr marL="0" marR="0">
              <a:lnSpc>
                <a:spcPct val="107000"/>
              </a:lnSpc>
              <a:spcBef>
                <a:spcPts val="0"/>
              </a:spcBef>
              <a:spcAft>
                <a:spcPts val="800"/>
              </a:spcAft>
            </a:pPr>
            <a:br>
              <a:rPr lang="en-US" sz="4900" dirty="0"/>
            </a:br>
            <a:r>
              <a:rPr lang="en-US" sz="4900" dirty="0"/>
              <a:t>Spring DAO(Spring JDBC)</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505517"/>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11</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EFB7972F-8021-41E2-B6D8-B37CDFD0A146}"/>
              </a:ext>
            </a:extLst>
          </p:cNvPr>
          <p:cNvPicPr/>
          <p:nvPr/>
        </p:nvPicPr>
        <p:blipFill>
          <a:blip r:embed="rId2"/>
          <a:stretch>
            <a:fillRect/>
          </a:stretch>
        </p:blipFill>
        <p:spPr>
          <a:xfrm>
            <a:off x="2107707" y="1649655"/>
            <a:ext cx="6095260" cy="4138478"/>
          </a:xfrm>
          <a:prstGeom prst="rect">
            <a:avLst/>
          </a:prstGeom>
        </p:spPr>
      </p:pic>
    </p:spTree>
    <p:extLst>
      <p:ext uri="{BB962C8B-B14F-4D97-AF65-F5344CB8AC3E}">
        <p14:creationId xmlns:p14="http://schemas.microsoft.com/office/powerpoint/2010/main" val="361862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fontScale="90000"/>
          </a:bodyPr>
          <a:lstStyle/>
          <a:p>
            <a:pPr marL="0" marR="0">
              <a:lnSpc>
                <a:spcPct val="107000"/>
              </a:lnSpc>
              <a:spcBef>
                <a:spcPts val="0"/>
              </a:spcBef>
              <a:spcAft>
                <a:spcPts val="800"/>
              </a:spcAft>
            </a:pPr>
            <a:r>
              <a:rPr lang="en-US" sz="4900" dirty="0">
                <a:effectLst/>
                <a:latin typeface="Calibri" panose="020F0502020204030204" pitchFamily="34" charset="0"/>
                <a:ea typeface="Calibri" panose="020F0502020204030204" pitchFamily="34" charset="0"/>
                <a:cs typeface="Times New Roman" panose="02020603050405020304" pitchFamily="18" charset="0"/>
              </a:rPr>
              <a:t>Continued…</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507418"/>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R="0">
              <a:lnSpc>
                <a:spcPct val="107000"/>
              </a:lnSpc>
              <a:spcBef>
                <a:spcPts val="0"/>
              </a:spcBef>
              <a:spcAft>
                <a:spcPts val="800"/>
              </a:spcAft>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Spring Web MVC</a:t>
            </a:r>
            <a:r>
              <a:rPr lang="en-US" sz="1800" dirty="0">
                <a:effectLst/>
                <a:latin typeface="Calibri" panose="020F0502020204030204" pitchFamily="34" charset="0"/>
                <a:ea typeface="Calibri" panose="020F0502020204030204" pitchFamily="34" charset="0"/>
                <a:cs typeface="Times New Roman" panose="02020603050405020304" pitchFamily="18" charset="0"/>
              </a:rPr>
              <a:t>:- Spring Web MVC is used to develop the Web Applications and distributed applications . It is developed on top of Servlets. </a:t>
            </a:r>
          </a:p>
          <a:p>
            <a:pPr lvl="1">
              <a:lnSpc>
                <a:spcPct val="107000"/>
              </a:lnSpc>
              <a:spcBef>
                <a:spcPts val="0"/>
              </a:spcBef>
              <a:spcAft>
                <a:spcPts val="800"/>
              </a:spcAft>
              <a:buFont typeface="Wingdings" panose="05000000000000000000" pitchFamily="2"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Web Applications:- Gmail,</a:t>
            </a:r>
          </a:p>
          <a:p>
            <a:pPr lvl="1">
              <a:lnSpc>
                <a:spcPct val="107000"/>
              </a:lnSpc>
              <a:spcBef>
                <a:spcPts val="0"/>
              </a:spcBef>
              <a:spcAft>
                <a:spcPts val="800"/>
              </a:spcAft>
              <a:buFont typeface="Wingdings" panose="05000000000000000000" pitchFamily="2"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Distributed Applications:- Webservices.</a:t>
            </a:r>
          </a:p>
          <a:p>
            <a:pPr marR="0">
              <a:lnSpc>
                <a:spcPct val="107000"/>
              </a:lnSpc>
              <a:spcBef>
                <a:spcPts val="0"/>
              </a:spcBef>
              <a:spcAft>
                <a:spcPts val="800"/>
              </a:spcAft>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Spring ORM Module:- </a:t>
            </a:r>
            <a:r>
              <a:rPr lang="en-US" sz="1800" dirty="0">
                <a:effectLst/>
                <a:latin typeface="Calibri" panose="020F0502020204030204" pitchFamily="34" charset="0"/>
                <a:ea typeface="Calibri" panose="020F0502020204030204" pitchFamily="34" charset="0"/>
                <a:cs typeface="Times New Roman" panose="02020603050405020304" pitchFamily="18" charset="0"/>
              </a:rPr>
              <a:t>It is used to develop the Persistence Layer</a:t>
            </a:r>
          </a:p>
          <a:p>
            <a:pPr lvl="1">
              <a:lnSpc>
                <a:spcPct val="107000"/>
              </a:lnSpc>
              <a:spcBef>
                <a:spcPts val="0"/>
              </a:spcBef>
              <a:spcAft>
                <a:spcPts val="800"/>
              </a:spcAft>
              <a:buFont typeface="Wingdings" panose="05000000000000000000" pitchFamily="2"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ORM:- Object </a:t>
            </a:r>
            <a:r>
              <a:rPr lang="en-US" sz="1400">
                <a:effectLst/>
                <a:latin typeface="Calibri" panose="020F0502020204030204" pitchFamily="34" charset="0"/>
                <a:ea typeface="Calibri" panose="020F0502020204030204" pitchFamily="34" charset="0"/>
                <a:cs typeface="Times New Roman" panose="02020603050405020304" pitchFamily="18" charset="0"/>
              </a:rPr>
              <a:t>Relational Mapping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used to represent the data in the form of object</a:t>
            </a:r>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12</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1796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fontScale="90000"/>
          </a:bodyPr>
          <a:lstStyle/>
          <a:p>
            <a:pPr marL="0" marR="0">
              <a:lnSpc>
                <a:spcPct val="107000"/>
              </a:lnSpc>
              <a:spcBef>
                <a:spcPts val="0"/>
              </a:spcBef>
              <a:spcAft>
                <a:spcPts val="800"/>
              </a:spcAft>
            </a:pPr>
            <a:r>
              <a:rPr lang="en-US" sz="4900" dirty="0">
                <a:effectLst/>
                <a:latin typeface="Calibri" panose="020F0502020204030204" pitchFamily="34" charset="0"/>
                <a:ea typeface="Calibri" panose="020F0502020204030204" pitchFamily="34" charset="0"/>
                <a:cs typeface="Times New Roman" panose="02020603050405020304" pitchFamily="18" charset="0"/>
              </a:rPr>
              <a:t>Dependency Injection</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495951"/>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fontScale="92500" lnSpcReduction="10000"/>
          </a:bodyPr>
          <a:lstStyle/>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Times New Roman" panose="02020603050405020304" pitchFamily="18" charset="0"/>
              </a:rPr>
              <a:t>The process of injecting Dependent object into Target object is called Dependency Injection</a:t>
            </a: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Types of Dependency Injection</a:t>
            </a:r>
          </a:p>
          <a:p>
            <a:pPr>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b="1" dirty="0">
                <a:latin typeface="Calibri" panose="020F0502020204030204" pitchFamily="34" charset="0"/>
                <a:ea typeface="Calibri" panose="020F0502020204030204" pitchFamily="34" charset="0"/>
                <a:cs typeface="Times New Roman" panose="02020603050405020304" pitchFamily="18" charset="0"/>
              </a:rPr>
              <a:t>Setter based Injection:-</a:t>
            </a:r>
            <a:r>
              <a:rPr lang="en-US" sz="1800" dirty="0">
                <a:latin typeface="Calibri" panose="020F0502020204030204" pitchFamily="34" charset="0"/>
                <a:ea typeface="Calibri" panose="020F0502020204030204" pitchFamily="34" charset="0"/>
                <a:cs typeface="Times New Roman" panose="02020603050405020304" pitchFamily="18" charset="0"/>
              </a:rPr>
              <a:t>The process of injecting Dependent object into Target object by using Target class Setter method is called Setter Injection.</a:t>
            </a:r>
          </a:p>
          <a:p>
            <a:pPr marL="0" indent="0" algn="l">
              <a:buNone/>
            </a:pPr>
            <a:r>
              <a:rPr lang="en-US" sz="1800" dirty="0">
                <a:solidFill>
                  <a:srgbClr val="008080"/>
                </a:solidFill>
                <a:latin typeface="Consolas" panose="020B0609020204030204" pitchFamily="49" charset="0"/>
              </a:rPr>
              <a:t>	&lt;</a:t>
            </a:r>
            <a:r>
              <a:rPr lang="en-US" sz="1800" dirty="0">
                <a:solidFill>
                  <a:srgbClr val="3F7F7F"/>
                </a:solidFill>
                <a:latin typeface="Consolas" panose="020B0609020204030204" pitchFamily="49" charset="0"/>
              </a:rPr>
              <a:t>bean </a:t>
            </a:r>
            <a:r>
              <a:rPr lang="en-US" sz="1800" dirty="0">
                <a:solidFill>
                  <a:srgbClr val="7F007F"/>
                </a:solidFill>
                <a:latin typeface="Consolas" panose="020B0609020204030204" pitchFamily="49" charset="0"/>
              </a:rPr>
              <a:t>id</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tyre</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class</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com.sattibabu.vehiclesystem.Tyre</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p>
          <a:p>
            <a:pPr marL="0" indent="0" algn="l">
              <a:buNone/>
            </a:pPr>
            <a:r>
              <a:rPr lang="en-US" sz="1800" dirty="0">
                <a:latin typeface="Consolas" panose="020B0609020204030204" pitchFamily="49" charset="0"/>
              </a:rPr>
              <a:t>		</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"brand"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"MRF"</a:t>
            </a:r>
            <a:r>
              <a:rPr lang="en-US" sz="1800" i="1" dirty="0">
                <a:solidFill>
                  <a:srgbClr val="008080"/>
                </a:solidFill>
                <a:latin typeface="Consolas" panose="020B0609020204030204" pitchFamily="49" charset="0"/>
              </a:rPr>
              <a:t>&gt;&lt;/</a:t>
            </a:r>
            <a:r>
              <a:rPr lang="en-US" sz="1800" i="1" dirty="0">
                <a:solidFill>
                  <a:srgbClr val="3F7F7F"/>
                </a:solidFill>
                <a:latin typeface="Consolas" panose="020B0609020204030204" pitchFamily="49" charset="0"/>
              </a:rPr>
              <a:t>property</a:t>
            </a:r>
            <a:r>
              <a:rPr lang="en-US" sz="1800" i="1" dirty="0">
                <a:solidFill>
                  <a:srgbClr val="008080"/>
                </a:solidFill>
                <a:latin typeface="Consolas" panose="020B0609020204030204" pitchFamily="49" charset="0"/>
              </a:rPr>
              <a:t>&gt;</a:t>
            </a:r>
          </a:p>
          <a:p>
            <a:pPr marL="0" indent="0" algn="l">
              <a:buNone/>
            </a:pPr>
            <a:r>
              <a:rPr lang="en-US" sz="1800" dirty="0">
                <a:solidFill>
                  <a:srgbClr val="008080"/>
                </a:solidFill>
                <a:latin typeface="Consolas" panose="020B0609020204030204" pitchFamily="49" charset="0"/>
              </a:rPr>
              <a:t>	&lt;/</a:t>
            </a:r>
            <a:r>
              <a:rPr lang="en-US" sz="1800" dirty="0">
                <a:solidFill>
                  <a:srgbClr val="3F7F7F"/>
                </a:solidFill>
                <a:latin typeface="Consolas" panose="020B0609020204030204" pitchFamily="49" charset="0"/>
              </a:rPr>
              <a:t>bean</a:t>
            </a:r>
            <a:r>
              <a:rPr lang="en-US" sz="1800" dirty="0">
                <a:solidFill>
                  <a:srgbClr val="008080"/>
                </a:solidFill>
                <a:latin typeface="Consolas" panose="020B0609020204030204" pitchFamily="49" charset="0"/>
              </a:rPr>
              <a:t>&gt;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1800" b="1" dirty="0">
                <a:latin typeface="Calibri" panose="020F0502020204030204" pitchFamily="34" charset="0"/>
                <a:ea typeface="Calibri" panose="020F0502020204030204" pitchFamily="34" charset="0"/>
                <a:cs typeface="Times New Roman" panose="02020603050405020304" pitchFamily="18" charset="0"/>
              </a:rPr>
              <a:t>Constructor based injection:-</a:t>
            </a:r>
            <a:r>
              <a:rPr lang="en-US" sz="1800" dirty="0">
                <a:latin typeface="Calibri" panose="020F0502020204030204" pitchFamily="34" charset="0"/>
                <a:ea typeface="Calibri" panose="020F0502020204030204" pitchFamily="34" charset="0"/>
                <a:cs typeface="Times New Roman" panose="02020603050405020304" pitchFamily="18" charset="0"/>
              </a:rPr>
              <a:t> The process of injecting Dependent object into Target object by using Target class Constructor is called Constructor based injection. </a:t>
            </a:r>
          </a:p>
          <a:p>
            <a:pPr marL="0" indent="0" algn="l">
              <a:buNone/>
            </a:pPr>
            <a:r>
              <a:rPr lang="en-US" sz="1800" dirty="0">
                <a:solidFill>
                  <a:srgbClr val="008080"/>
                </a:solidFill>
                <a:latin typeface="Consolas" panose="020B0609020204030204" pitchFamily="49" charset="0"/>
              </a:rPr>
              <a:t>  	&lt;</a:t>
            </a:r>
            <a:r>
              <a:rPr lang="en-US" sz="1800" dirty="0">
                <a:solidFill>
                  <a:srgbClr val="3F7F7F"/>
                </a:solidFill>
                <a:latin typeface="Consolas" panose="020B0609020204030204" pitchFamily="49" charset="0"/>
              </a:rPr>
              <a:t>bean </a:t>
            </a:r>
            <a:r>
              <a:rPr lang="en-US" sz="1800" dirty="0">
                <a:solidFill>
                  <a:srgbClr val="7F007F"/>
                </a:solidFill>
                <a:latin typeface="Consolas" panose="020B0609020204030204" pitchFamily="49" charset="0"/>
              </a:rPr>
              <a:t>id</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"vehicle" </a:t>
            </a:r>
            <a:r>
              <a:rPr lang="en-US" sz="1800" i="1" dirty="0">
                <a:solidFill>
                  <a:srgbClr val="7F007F"/>
                </a:solidFill>
                <a:latin typeface="Consolas" panose="020B0609020204030204" pitchFamily="49" charset="0"/>
              </a:rPr>
              <a:t>class</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com.sattibabu.vehiclesystem.Vehicle</a:t>
            </a:r>
            <a:r>
              <a:rPr lang="en-US" sz="1800" i="1" dirty="0">
                <a:solidFill>
                  <a:srgbClr val="2A00FF"/>
                </a:solidFill>
                <a:latin typeface="Consolas" panose="020B0609020204030204" pitchFamily="49" charset="0"/>
              </a:rPr>
              <a:t>"</a:t>
            </a:r>
            <a:r>
              <a:rPr lang="en-US" sz="1800" i="1" dirty="0">
                <a:solidFill>
                  <a:srgbClr val="008080"/>
                </a:solidFill>
                <a:latin typeface="Consolas" panose="020B0609020204030204" pitchFamily="49" charset="0"/>
              </a:rPr>
              <a:t>&gt;</a:t>
            </a:r>
          </a:p>
          <a:p>
            <a:pPr marL="0" indent="0" algn="l">
              <a:buNone/>
            </a:pPr>
            <a:r>
              <a:rPr lang="en-US" sz="1800" dirty="0">
                <a:solidFill>
                  <a:srgbClr val="008080"/>
                </a:solidFill>
                <a:latin typeface="Consolas" panose="020B0609020204030204" pitchFamily="49" charset="0"/>
              </a:rPr>
              <a:t>		&lt;</a:t>
            </a:r>
            <a:r>
              <a:rPr lang="en-US" sz="1800" dirty="0">
                <a:solidFill>
                  <a:srgbClr val="3F7F7F"/>
                </a:solidFill>
                <a:latin typeface="Consolas" panose="020B0609020204030204" pitchFamily="49" charset="0"/>
              </a:rPr>
              <a:t>constructor-</a:t>
            </a:r>
            <a:r>
              <a:rPr lang="en-US" sz="1800" dirty="0" err="1">
                <a:solidFill>
                  <a:srgbClr val="3F7F7F"/>
                </a:solidFill>
                <a:latin typeface="Consolas" panose="020B0609020204030204" pitchFamily="49" charset="0"/>
              </a:rPr>
              <a:t>arg</a:t>
            </a:r>
            <a:r>
              <a:rPr lang="en-US" sz="1800" dirty="0">
                <a:solidFill>
                  <a:srgbClr val="3F7F7F"/>
                </a:solidFill>
                <a:latin typeface="Consolas" panose="020B0609020204030204" pitchFamily="49" charset="0"/>
              </a:rPr>
              <a:t>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"brand"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"MRF“</a:t>
            </a:r>
            <a:r>
              <a:rPr lang="en-US" sz="1800" i="1" dirty="0">
                <a:solidFill>
                  <a:srgbClr val="008080"/>
                </a:solidFill>
                <a:latin typeface="Consolas" panose="020B0609020204030204" pitchFamily="49" charset="0"/>
              </a:rPr>
              <a:t>/&gt;</a:t>
            </a:r>
          </a:p>
          <a:p>
            <a:pPr marL="0" indent="0" algn="l">
              <a:buNone/>
            </a:pPr>
            <a:r>
              <a:rPr lang="en-US" sz="1800" dirty="0">
                <a:solidFill>
                  <a:srgbClr val="008080"/>
                </a:solidFill>
                <a:latin typeface="Consolas" panose="020B0609020204030204" pitchFamily="49" charset="0"/>
              </a:rPr>
              <a:t>  	&lt;/</a:t>
            </a:r>
            <a:r>
              <a:rPr lang="en-US" sz="1800" dirty="0">
                <a:solidFill>
                  <a:srgbClr val="3F7F7F"/>
                </a:solidFill>
                <a:latin typeface="Consolas" panose="020B0609020204030204" pitchFamily="49" charset="0"/>
              </a:rPr>
              <a:t>bean</a:t>
            </a:r>
            <a:r>
              <a:rPr lang="en-US" sz="1800" dirty="0">
                <a:solidFill>
                  <a:srgbClr val="008080"/>
                </a:solidFill>
                <a:latin typeface="Consolas" panose="020B0609020204030204" pitchFamily="49" charset="0"/>
              </a:rPr>
              <a:t>&gt;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1800" b="1" dirty="0">
                <a:latin typeface="Calibri" panose="020F0502020204030204" pitchFamily="34" charset="0"/>
                <a:ea typeface="Calibri" panose="020F0502020204030204" pitchFamily="34" charset="0"/>
                <a:cs typeface="Times New Roman" panose="02020603050405020304" pitchFamily="18" charset="0"/>
              </a:rPr>
              <a:t>Field based Injection:- </a:t>
            </a:r>
            <a:r>
              <a:rPr lang="en-US" sz="1800" dirty="0">
                <a:latin typeface="Calibri" panose="020F0502020204030204" pitchFamily="34" charset="0"/>
                <a:ea typeface="Calibri" panose="020F0502020204030204" pitchFamily="34" charset="0"/>
                <a:cs typeface="Times New Roman" panose="02020603050405020304" pitchFamily="18" charset="0"/>
              </a:rPr>
              <a:t>The process of injecting Dependent object into Target object by using members of the Target class is called Field based Injection.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13</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90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fontScale="90000"/>
          </a:bodyPr>
          <a:lstStyle/>
          <a:p>
            <a:pPr marL="0" marR="0">
              <a:lnSpc>
                <a:spcPct val="107000"/>
              </a:lnSpc>
              <a:spcBef>
                <a:spcPts val="0"/>
              </a:spcBef>
              <a:spcAft>
                <a:spcPts val="800"/>
              </a:spcAft>
            </a:pPr>
            <a:r>
              <a:rPr lang="en-US" sz="4900" dirty="0">
                <a:effectLst/>
                <a:latin typeface="Calibri" panose="020F0502020204030204" pitchFamily="34" charset="0"/>
                <a:ea typeface="Calibri" panose="020F0502020204030204" pitchFamily="34" charset="0"/>
                <a:cs typeface="Times New Roman" panose="02020603050405020304" pitchFamily="18" charset="0"/>
              </a:rPr>
              <a:t>Continued…</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495951"/>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Times New Roman" panose="02020603050405020304" pitchFamily="18" charset="0"/>
              </a:rPr>
              <a:t>We can do the Dependency injection by using Annotations as well. That is called Annotation based Dependency Injection</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Times New Roman" panose="02020603050405020304" pitchFamily="18" charset="0"/>
              </a:rPr>
              <a:t>Annotations which are used for DI</a:t>
            </a:r>
          </a:p>
          <a:p>
            <a:pPr>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@Component:- It allows to detect spring to automatically detect the custom beans</a:t>
            </a:r>
          </a:p>
          <a:p>
            <a:pPr>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@Primary:- This annotation is useful when we want to specify which bean of a certain type should be 		          injected by default.</a:t>
            </a:r>
          </a:p>
          <a:p>
            <a:pPr>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@Qualifier:- If both the @Qualifier and @Primary annotations are present, then the @Qualifier annotation 	          will have precedence. Basically, @Primary defines a default, while @Qualifier is very specific.</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14</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7013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a:lnSpc>
                <a:spcPct val="107000"/>
              </a:lnSpc>
              <a:spcBef>
                <a:spcPts val="0"/>
              </a:spcBef>
              <a:spcAft>
                <a:spcPts val="800"/>
              </a:spcAft>
            </a:pPr>
            <a:r>
              <a:rPr lang="en-US" sz="4900" dirty="0">
                <a:latin typeface="Calibri" panose="020F0502020204030204" pitchFamily="34" charset="0"/>
                <a:cs typeface="Times New Roman" panose="02020603050405020304" pitchFamily="18" charset="0"/>
              </a:rPr>
              <a:t>IOC(Inversion of Control) Container</a:t>
            </a:r>
            <a:endParaRPr lang="en-US" dirty="0"/>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496177"/>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IOC container is a principle which is used to manage and collaborate the dependencies among the objects in an Application. </a:t>
            </a:r>
          </a:p>
          <a:p>
            <a:pPr>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15</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2397A7E4-A035-4F18-AFA9-ED0C80D86BDB}"/>
              </a:ext>
            </a:extLst>
          </p:cNvPr>
          <p:cNvPicPr/>
          <p:nvPr/>
        </p:nvPicPr>
        <p:blipFill>
          <a:blip r:embed="rId2"/>
          <a:stretch>
            <a:fillRect/>
          </a:stretch>
        </p:blipFill>
        <p:spPr>
          <a:xfrm>
            <a:off x="1397917" y="2225445"/>
            <a:ext cx="8079581" cy="2816352"/>
          </a:xfrm>
          <a:prstGeom prst="rect">
            <a:avLst/>
          </a:prstGeom>
        </p:spPr>
      </p:pic>
    </p:spTree>
    <p:extLst>
      <p:ext uri="{BB962C8B-B14F-4D97-AF65-F5344CB8AC3E}">
        <p14:creationId xmlns:p14="http://schemas.microsoft.com/office/powerpoint/2010/main" val="2525701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a:lnSpc>
                <a:spcPct val="107000"/>
              </a:lnSpc>
              <a:spcBef>
                <a:spcPts val="0"/>
              </a:spcBef>
              <a:spcAft>
                <a:spcPts val="800"/>
              </a:spcAft>
            </a:pPr>
            <a:r>
              <a:rPr lang="en-US" sz="4900" dirty="0">
                <a:latin typeface="Calibri" panose="020F0502020204030204" pitchFamily="34" charset="0"/>
                <a:cs typeface="Times New Roman" panose="02020603050405020304" pitchFamily="18" charset="0"/>
              </a:rPr>
              <a:t>Steps to Develop a spring Application</a:t>
            </a:r>
            <a:endParaRPr lang="en-US" dirty="0"/>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515031"/>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R="0" lvl="0">
              <a:lnSpc>
                <a:spcPct val="150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a maven project using quick-start-archetype</a:t>
            </a:r>
          </a:p>
          <a:p>
            <a:pPr marR="0" lvl="0">
              <a:lnSpc>
                <a:spcPct val="150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Add spring-context dependency in pom.xml (Project Object Model)</a:t>
            </a:r>
          </a:p>
          <a:p>
            <a:pPr marR="0" lvl="0">
              <a:lnSpc>
                <a:spcPct val="150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classes which are required by using Strategy Design pattern</a:t>
            </a:r>
          </a:p>
          <a:p>
            <a:pPr marR="0" lvl="0">
              <a:lnSpc>
                <a:spcPct val="150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Configuration file and Configure Bean definitions which will be used by IOC to perform DI </a:t>
            </a:r>
          </a:p>
          <a:p>
            <a:pPr marR="0" lvl="0">
              <a:lnSpc>
                <a:spcPct val="150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Start the IOC container and  get the bean obj and test the application. </a:t>
            </a:r>
          </a:p>
          <a:p>
            <a:pPr marL="0" marR="0" lvl="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16</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4709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33157"/>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a:lnSpc>
                <a:spcPct val="107000"/>
              </a:lnSpc>
              <a:spcBef>
                <a:spcPts val="0"/>
              </a:spcBef>
              <a:spcAft>
                <a:spcPts val="800"/>
              </a:spcAft>
            </a:pPr>
            <a:r>
              <a:rPr lang="en-US" dirty="0"/>
              <a:t>Adding the Dependencies in pom.xml</a:t>
            </a:r>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515031"/>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lvl="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17</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A7DCE8D5-0E33-40F0-8490-4121D4E65E0F}"/>
              </a:ext>
            </a:extLst>
          </p:cNvPr>
          <p:cNvPicPr>
            <a:picLocks noChangeAspect="1"/>
          </p:cNvPicPr>
          <p:nvPr/>
        </p:nvPicPr>
        <p:blipFill>
          <a:blip r:embed="rId2"/>
          <a:stretch>
            <a:fillRect/>
          </a:stretch>
        </p:blipFill>
        <p:spPr>
          <a:xfrm>
            <a:off x="1329179" y="1706252"/>
            <a:ext cx="8380429" cy="3968683"/>
          </a:xfrm>
          <a:prstGeom prst="rect">
            <a:avLst/>
          </a:prstGeom>
        </p:spPr>
      </p:pic>
    </p:spTree>
    <p:extLst>
      <p:ext uri="{BB962C8B-B14F-4D97-AF65-F5344CB8AC3E}">
        <p14:creationId xmlns:p14="http://schemas.microsoft.com/office/powerpoint/2010/main" val="421510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a:lnSpc>
                <a:spcPct val="107000"/>
              </a:lnSpc>
              <a:spcBef>
                <a:spcPts val="0"/>
              </a:spcBef>
              <a:spcAft>
                <a:spcPts val="800"/>
              </a:spcAft>
            </a:pPr>
            <a:r>
              <a:rPr lang="en-US" dirty="0"/>
              <a:t>Creating a configuration file</a:t>
            </a:r>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496177"/>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lvl="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18</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4E8ADBC6-E1F5-4E2B-B29F-207FAE4347CB}"/>
              </a:ext>
            </a:extLst>
          </p:cNvPr>
          <p:cNvPicPr>
            <a:picLocks noChangeAspect="1"/>
          </p:cNvPicPr>
          <p:nvPr/>
        </p:nvPicPr>
        <p:blipFill>
          <a:blip r:embed="rId2"/>
          <a:stretch>
            <a:fillRect/>
          </a:stretch>
        </p:blipFill>
        <p:spPr>
          <a:xfrm>
            <a:off x="2081212" y="1700212"/>
            <a:ext cx="8029575" cy="3457575"/>
          </a:xfrm>
          <a:prstGeom prst="rect">
            <a:avLst/>
          </a:prstGeom>
        </p:spPr>
      </p:pic>
    </p:spTree>
    <p:extLst>
      <p:ext uri="{BB962C8B-B14F-4D97-AF65-F5344CB8AC3E}">
        <p14:creationId xmlns:p14="http://schemas.microsoft.com/office/powerpoint/2010/main" val="349489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a:lnSpc>
                <a:spcPct val="107000"/>
              </a:lnSpc>
              <a:spcBef>
                <a:spcPts val="0"/>
              </a:spcBef>
              <a:spcAft>
                <a:spcPts val="800"/>
              </a:spcAft>
            </a:pPr>
            <a:r>
              <a:rPr lang="en-US" dirty="0"/>
              <a:t>Spring Application folder Structure</a:t>
            </a:r>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496177"/>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lvl="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19</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4FB0D2BA-B377-4E90-B537-A8BB4F65AA86}"/>
              </a:ext>
            </a:extLst>
          </p:cNvPr>
          <p:cNvPicPr>
            <a:picLocks noChangeAspect="1"/>
          </p:cNvPicPr>
          <p:nvPr/>
        </p:nvPicPr>
        <p:blipFill>
          <a:blip r:embed="rId2"/>
          <a:stretch>
            <a:fillRect/>
          </a:stretch>
        </p:blipFill>
        <p:spPr>
          <a:xfrm>
            <a:off x="977009" y="1715717"/>
            <a:ext cx="10297449" cy="4150652"/>
          </a:xfrm>
          <a:prstGeom prst="rect">
            <a:avLst/>
          </a:prstGeom>
        </p:spPr>
      </p:pic>
    </p:spTree>
    <p:extLst>
      <p:ext uri="{BB962C8B-B14F-4D97-AF65-F5344CB8AC3E}">
        <p14:creationId xmlns:p14="http://schemas.microsoft.com/office/powerpoint/2010/main" val="289667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D499-9886-4F2C-B7B4-B897F611D15F}"/>
              </a:ext>
            </a:extLst>
          </p:cNvPr>
          <p:cNvSpPr>
            <a:spLocks noGrp="1"/>
          </p:cNvSpPr>
          <p:nvPr>
            <p:ph type="title"/>
          </p:nvPr>
        </p:nvSpPr>
        <p:spPr>
          <a:xfrm>
            <a:off x="838200" y="215943"/>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lstStyle/>
          <a:p>
            <a:r>
              <a:rPr lang="en-US" dirty="0"/>
              <a:t>Agenda</a:t>
            </a:r>
          </a:p>
        </p:txBody>
      </p:sp>
      <p:sp>
        <p:nvSpPr>
          <p:cNvPr id="3" name="Content Placeholder 2">
            <a:extLst>
              <a:ext uri="{FF2B5EF4-FFF2-40B4-BE49-F238E27FC236}">
                <a16:creationId xmlns:a16="http://schemas.microsoft.com/office/drawing/2014/main" id="{88984572-369C-4E39-8775-015661275EAB}"/>
              </a:ext>
            </a:extLst>
          </p:cNvPr>
          <p:cNvSpPr>
            <a:spLocks noGrp="1"/>
          </p:cNvSpPr>
          <p:nvPr>
            <p:ph idx="1"/>
          </p:nvPr>
        </p:nvSpPr>
        <p:spPr>
          <a:xfrm>
            <a:off x="838200" y="1579800"/>
            <a:ext cx="10515600" cy="49214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a:buFont typeface="Wingdings" panose="05000000000000000000" pitchFamily="2" charset="2"/>
              <a:buChar char="Ø"/>
            </a:pPr>
            <a:r>
              <a:rPr lang="en-US" sz="2000" dirty="0"/>
              <a:t>Introduction to Spring Framework</a:t>
            </a:r>
          </a:p>
          <a:p>
            <a:pPr>
              <a:buFont typeface="Wingdings" panose="05000000000000000000" pitchFamily="2" charset="2"/>
              <a:buChar char="Ø"/>
            </a:pPr>
            <a:r>
              <a:rPr lang="en-US" sz="2000" dirty="0"/>
              <a:t>Evolution of Spring</a:t>
            </a:r>
          </a:p>
          <a:p>
            <a:pPr>
              <a:buFont typeface="Wingdings" panose="05000000000000000000" pitchFamily="2" charset="2"/>
              <a:buChar char="Ø"/>
            </a:pPr>
            <a:r>
              <a:rPr lang="en-US" sz="2000" dirty="0"/>
              <a:t>Advantages of Spring</a:t>
            </a:r>
          </a:p>
          <a:p>
            <a:pPr>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Spring Architecture</a:t>
            </a:r>
          </a:p>
          <a:p>
            <a:pPr>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Spring Versions</a:t>
            </a:r>
          </a:p>
          <a:p>
            <a:pPr>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Spring Core Module</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Times New Roman" panose="02020603050405020304" pitchFamily="18" charset="0"/>
              </a:rPr>
              <a:t>IOC Container</a:t>
            </a:r>
          </a:p>
          <a:p>
            <a:pPr>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Dependency Injection</a:t>
            </a:r>
          </a:p>
          <a:p>
            <a:pPr marL="514350" indent="-514350">
              <a:buFont typeface="+mj-lt"/>
              <a:buAutoNum type="alphaLcParenR"/>
            </a:pPr>
            <a:r>
              <a:rPr lang="en-US" sz="2000" dirty="0">
                <a:effectLst/>
                <a:latin typeface="Calibri" panose="020F0502020204030204" pitchFamily="34" charset="0"/>
                <a:ea typeface="Calibri" panose="020F0502020204030204" pitchFamily="34" charset="0"/>
                <a:cs typeface="Times New Roman" panose="02020603050405020304" pitchFamily="18" charset="0"/>
              </a:rPr>
              <a:t>Constructor based Injection</a:t>
            </a:r>
          </a:p>
          <a:p>
            <a:pPr marL="514350" indent="-514350">
              <a:buFont typeface="+mj-lt"/>
              <a:buAutoNum type="alphaLcParenR"/>
            </a:pPr>
            <a:r>
              <a:rPr lang="en-US" sz="2000" dirty="0">
                <a:effectLst/>
                <a:latin typeface="Calibri" panose="020F0502020204030204" pitchFamily="34" charset="0"/>
                <a:ea typeface="Calibri" panose="020F0502020204030204" pitchFamily="34" charset="0"/>
                <a:cs typeface="Times New Roman" panose="02020603050405020304" pitchFamily="18" charset="0"/>
              </a:rPr>
              <a:t>Setter Injection</a:t>
            </a:r>
          </a:p>
          <a:p>
            <a:pPr marL="514350" indent="-514350">
              <a:buFont typeface="+mj-lt"/>
              <a:buAutoNum type="alphaLcParenR"/>
            </a:pPr>
            <a:r>
              <a:rPr lang="en-US" sz="2000" dirty="0">
                <a:latin typeface="Calibri" panose="020F0502020204030204" pitchFamily="34" charset="0"/>
                <a:ea typeface="Calibri" panose="020F0502020204030204" pitchFamily="34" charset="0"/>
                <a:cs typeface="Times New Roman" panose="02020603050405020304" pitchFamily="18" charset="0"/>
              </a:rPr>
              <a:t>Field Injection</a:t>
            </a:r>
            <a:endParaRPr lang="en-US" dirty="0"/>
          </a:p>
        </p:txBody>
      </p:sp>
      <p:sp>
        <p:nvSpPr>
          <p:cNvPr id="7" name="Slide Number Placeholder 6">
            <a:extLst>
              <a:ext uri="{FF2B5EF4-FFF2-40B4-BE49-F238E27FC236}">
                <a16:creationId xmlns:a16="http://schemas.microsoft.com/office/drawing/2014/main" id="{238E2AC6-E7AD-4670-AD4B-DE6095D3644B}"/>
              </a:ext>
            </a:extLst>
          </p:cNvPr>
          <p:cNvSpPr>
            <a:spLocks noGrp="1"/>
          </p:cNvSpPr>
          <p:nvPr>
            <p:ph type="sldNum" sz="quarter" idx="12"/>
          </p:nvPr>
        </p:nvSpPr>
        <p:spPr/>
        <p:txBody>
          <a:bodyPr/>
          <a:lstStyle/>
          <a:p>
            <a:fld id="{0D4A9777-CC1A-4E78-872F-54624B552A0C}" type="slidenum">
              <a:rPr lang="en-US" smtClean="0"/>
              <a:t>2</a:t>
            </a:fld>
            <a:endParaRPr lang="en-US"/>
          </a:p>
        </p:txBody>
      </p:sp>
    </p:spTree>
    <p:extLst>
      <p:ext uri="{BB962C8B-B14F-4D97-AF65-F5344CB8AC3E}">
        <p14:creationId xmlns:p14="http://schemas.microsoft.com/office/powerpoint/2010/main" val="1340870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a:lnSpc>
                <a:spcPct val="107000"/>
              </a:lnSpc>
              <a:spcBef>
                <a:spcPts val="0"/>
              </a:spcBef>
              <a:spcAft>
                <a:spcPts val="800"/>
              </a:spcAft>
            </a:pPr>
            <a:r>
              <a:rPr lang="en-US" dirty="0"/>
              <a:t>Dependency Injection</a:t>
            </a:r>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515031"/>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lvl="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20</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ED442493-948E-4D18-9C3D-C8CC584B3FC7}"/>
              </a:ext>
            </a:extLst>
          </p:cNvPr>
          <p:cNvPicPr>
            <a:picLocks noChangeAspect="1"/>
          </p:cNvPicPr>
          <p:nvPr/>
        </p:nvPicPr>
        <p:blipFill>
          <a:blip r:embed="rId2"/>
          <a:stretch>
            <a:fillRect/>
          </a:stretch>
        </p:blipFill>
        <p:spPr>
          <a:xfrm>
            <a:off x="838199" y="1533884"/>
            <a:ext cx="10407977" cy="4235313"/>
          </a:xfrm>
          <a:prstGeom prst="rect">
            <a:avLst/>
          </a:prstGeom>
        </p:spPr>
      </p:pic>
    </p:spTree>
    <p:extLst>
      <p:ext uri="{BB962C8B-B14F-4D97-AF65-F5344CB8AC3E}">
        <p14:creationId xmlns:p14="http://schemas.microsoft.com/office/powerpoint/2010/main" val="4218785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a:lnSpc>
                <a:spcPct val="107000"/>
              </a:lnSpc>
              <a:spcBef>
                <a:spcPts val="0"/>
              </a:spcBef>
              <a:spcAft>
                <a:spcPts val="800"/>
              </a:spcAft>
            </a:pPr>
            <a:r>
              <a:rPr lang="en-US" dirty="0"/>
              <a:t>Spring MVC Architecture</a:t>
            </a:r>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496177"/>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fontScale="92500" lnSpcReduction="10000"/>
          </a:bodyPr>
          <a:lstStyle/>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Spring MVC module is a type of Spring Framework which is used to providing Form binding support.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Supporting for IITN applications also.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Spring MVC Components</a:t>
            </a:r>
          </a:p>
          <a:p>
            <a:pPr marR="0">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Spring MVC Architecture</a:t>
            </a:r>
          </a:p>
          <a:p>
            <a:pPr marR="0">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Request Execution flow in Spring MVC application.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Spring MVC Components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Spring MVC is designed based on two design patterns Spring MVC and Front Controller Design pattern.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Controller (Dispatcher Servlet)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Controller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ModelandView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View Resolver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Request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Preprocessing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Server-----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Post Processing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Request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21</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5282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a:lnSpc>
                <a:spcPct val="107000"/>
              </a:lnSpc>
              <a:spcBef>
                <a:spcPts val="0"/>
              </a:spcBef>
              <a:spcAft>
                <a:spcPts val="800"/>
              </a:spcAft>
            </a:pPr>
            <a:r>
              <a:rPr lang="en-US" dirty="0"/>
              <a:t>Continued…</a:t>
            </a:r>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496177"/>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R="0" lvl="0">
              <a:lnSpc>
                <a:spcPct val="150000"/>
              </a:lnSpc>
              <a:spcBef>
                <a:spcPts val="0"/>
              </a:spcBef>
              <a:spcAft>
                <a:spcPts val="0"/>
              </a:spcAft>
              <a:buFont typeface="Wingdings" panose="05000000000000000000" pitchFamily="2" charset="2"/>
              <a:buChar char="Ø"/>
            </a:pPr>
            <a:r>
              <a:rPr lang="en-US" sz="1800" dirty="0">
                <a:effectLst/>
                <a:latin typeface="Arial" panose="020B0604020202020204" pitchFamily="34" charset="0"/>
                <a:ea typeface="Calibri" panose="020F0502020204030204" pitchFamily="34" charset="0"/>
                <a:cs typeface="Times New Roman" panose="02020603050405020304" pitchFamily="18" charset="0"/>
              </a:rPr>
              <a:t>Dispatcher Servlet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sz="1800" dirty="0">
                <a:effectLst/>
                <a:latin typeface="Arial" panose="020B0604020202020204" pitchFamily="34" charset="0"/>
                <a:ea typeface="Calibri" panose="020F0502020204030204" pitchFamily="34" charset="0"/>
                <a:cs typeface="Times New Roman" panose="02020603050405020304" pitchFamily="18" charset="0"/>
              </a:rPr>
              <a:t>Handler Mapper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sz="1800" dirty="0">
                <a:effectLst/>
                <a:latin typeface="Arial" panose="020B0604020202020204" pitchFamily="34" charset="0"/>
                <a:ea typeface="Calibri" panose="020F0502020204030204" pitchFamily="34" charset="0"/>
                <a:cs typeface="Times New Roman" panose="02020603050405020304" pitchFamily="18" charset="0"/>
              </a:rPr>
              <a:t>Controller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sz="1800" dirty="0" err="1">
                <a:effectLst/>
                <a:latin typeface="Arial" panose="020B0604020202020204" pitchFamily="34" charset="0"/>
                <a:ea typeface="Calibri" panose="020F0502020204030204" pitchFamily="34" charset="0"/>
                <a:cs typeface="Times New Roman" panose="02020603050405020304" pitchFamily="18" charset="0"/>
              </a:rPr>
              <a:t>ModelAndView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US" sz="1800" dirty="0">
                <a:effectLst/>
                <a:latin typeface="Arial" panose="020B0604020202020204" pitchFamily="34" charset="0"/>
                <a:ea typeface="Calibri" panose="020F0502020204030204" pitchFamily="34" charset="0"/>
                <a:cs typeface="Times New Roman" panose="02020603050405020304" pitchFamily="18" charset="0"/>
              </a:rPr>
              <a:t>View Resolver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800"/>
              </a:spcAft>
              <a:buFont typeface="Wingdings" panose="05000000000000000000" pitchFamily="2" charset="2"/>
              <a:buChar char="Ø"/>
            </a:pPr>
            <a:r>
              <a:rPr lang="en-US" sz="1800" dirty="0">
                <a:effectLst/>
                <a:latin typeface="Arial" panose="020B0604020202020204" pitchFamily="34" charset="0"/>
                <a:ea typeface="Calibri" panose="020F0502020204030204" pitchFamily="34" charset="0"/>
                <a:cs typeface="Times New Roman" panose="02020603050405020304" pitchFamily="18" charset="0"/>
              </a:rPr>
              <a:t>View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22</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A24E52C0-3D48-4872-A168-498559A7092E}"/>
              </a:ext>
            </a:extLst>
          </p:cNvPr>
          <p:cNvPicPr/>
          <p:nvPr/>
        </p:nvPicPr>
        <p:blipFill>
          <a:blip r:embed="rId2"/>
          <a:stretch>
            <a:fillRect/>
          </a:stretch>
        </p:blipFill>
        <p:spPr>
          <a:xfrm>
            <a:off x="3091992" y="1649689"/>
            <a:ext cx="8088197" cy="3874418"/>
          </a:xfrm>
          <a:prstGeom prst="rect">
            <a:avLst/>
          </a:prstGeom>
        </p:spPr>
      </p:pic>
    </p:spTree>
    <p:extLst>
      <p:ext uri="{BB962C8B-B14F-4D97-AF65-F5344CB8AC3E}">
        <p14:creationId xmlns:p14="http://schemas.microsoft.com/office/powerpoint/2010/main" val="1704178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136525"/>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a:lnSpc>
                <a:spcPct val="107000"/>
              </a:lnSpc>
              <a:spcBef>
                <a:spcPts val="0"/>
              </a:spcBef>
              <a:spcAft>
                <a:spcPts val="800"/>
              </a:spcAft>
            </a:pPr>
            <a:r>
              <a:rPr lang="en-US" dirty="0"/>
              <a:t>Continued…</a:t>
            </a:r>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496177"/>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a:lnSpc>
                <a:spcPct val="150000"/>
              </a:lnSpc>
              <a:spcBef>
                <a:spcPts val="0"/>
              </a:spcBef>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Controller:-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Controller is a program which is responsible to handle request.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ModelAndView</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Object:-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Request processing is completed controller will return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ModelAndView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Object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DispatcherServlet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ModleAndView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predefined class in Spring MVC Framework.</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rPr>
              <a:t>View Resolver:-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Controller returns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ModelAndView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Object.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DispatcherServlet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should identify the location of view file. But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DispatcherServlet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will not identify the location of view file. </a:t>
            </a:r>
          </a:p>
          <a:p>
            <a:pPr>
              <a:lnSpc>
                <a:spcPct val="107000"/>
              </a:lnSpc>
              <a:spcBef>
                <a:spcPts val="0"/>
              </a:spcBef>
              <a:spcAft>
                <a:spcPts val="8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View Component: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is responsible to render the data on view file.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Request Execution flow in Spring MVC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Appliacation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Incoming HTTP Request will be received by Dispatcher Servlet. DS is the pre defined servlet in Spring MVC and it is acting as front controller to perform pre processing and post processing.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Font typeface="Wingdings" panose="05000000000000000000" pitchFamily="2" charset="2"/>
              <a:buChar char="Ø"/>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DispatcherServlet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will send the request to the Request Handler.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Font typeface="Wingdings" panose="05000000000000000000" pitchFamily="2" charset="2"/>
              <a:buChar char="Ø"/>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HandlerMapper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will identify which is responsible to  handle this request and send details of Handler details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DispatcherServlet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23</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05879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Thank You Messages For Him | Sample Posts">
            <a:extLst>
              <a:ext uri="{FF2B5EF4-FFF2-40B4-BE49-F238E27FC236}">
                <a16:creationId xmlns:a16="http://schemas.microsoft.com/office/drawing/2014/main" id="{047B148C-32F3-4554-ADD2-F8EE3A145BD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DE5E46-EDB9-4652-9F56-7AF5212D4AA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 </a:t>
            </a:r>
          </a:p>
        </p:txBody>
      </p:sp>
      <p:sp>
        <p:nvSpPr>
          <p:cNvPr id="3" name="Slide Number Placeholder 2">
            <a:extLst>
              <a:ext uri="{FF2B5EF4-FFF2-40B4-BE49-F238E27FC236}">
                <a16:creationId xmlns:a16="http://schemas.microsoft.com/office/drawing/2014/main" id="{A26F18AC-6840-48B6-885A-19FDCB25DC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0D4A9777-CC1A-4E78-872F-54624B552A0C}" type="slidenum">
              <a:rPr lang="en-US">
                <a:solidFill>
                  <a:srgbClr val="FFFFFF"/>
                </a:solidFill>
                <a:latin typeface="Calibri" panose="020F0502020204030204"/>
              </a:rPr>
              <a:pPr>
                <a:spcAft>
                  <a:spcPts val="600"/>
                </a:spcAft>
                <a:defRPr/>
              </a:pPr>
              <a:t>24</a:t>
            </a:fld>
            <a:endParaRPr lang="en-US">
              <a:solidFill>
                <a:srgbClr val="FFFFFF"/>
              </a:solidFill>
              <a:latin typeface="Calibri" panose="020F0502020204030204"/>
            </a:endParaRPr>
          </a:p>
        </p:txBody>
      </p:sp>
    </p:spTree>
    <p:extLst>
      <p:ext uri="{BB962C8B-B14F-4D97-AF65-F5344CB8AC3E}">
        <p14:creationId xmlns:p14="http://schemas.microsoft.com/office/powerpoint/2010/main" val="30231302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D499-9886-4F2C-B7B4-B897F611D15F}"/>
              </a:ext>
            </a:extLst>
          </p:cNvPr>
          <p:cNvSpPr>
            <a:spLocks noGrp="1"/>
          </p:cNvSpPr>
          <p:nvPr>
            <p:ph type="title"/>
          </p:nvPr>
        </p:nvSpPr>
        <p:spPr>
          <a:xfrm>
            <a:off x="838200" y="215943"/>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lstStyle/>
          <a:p>
            <a:r>
              <a:rPr lang="en-US" dirty="0"/>
              <a:t>Continued…</a:t>
            </a:r>
          </a:p>
        </p:txBody>
      </p:sp>
      <p:sp>
        <p:nvSpPr>
          <p:cNvPr id="3" name="Content Placeholder 2">
            <a:extLst>
              <a:ext uri="{FF2B5EF4-FFF2-40B4-BE49-F238E27FC236}">
                <a16:creationId xmlns:a16="http://schemas.microsoft.com/office/drawing/2014/main" id="{88984572-369C-4E39-8775-015661275EAB}"/>
              </a:ext>
            </a:extLst>
          </p:cNvPr>
          <p:cNvSpPr>
            <a:spLocks noGrp="1"/>
          </p:cNvSpPr>
          <p:nvPr>
            <p:ph idx="1"/>
          </p:nvPr>
        </p:nvSpPr>
        <p:spPr>
          <a:xfrm>
            <a:off x="838200" y="1579800"/>
            <a:ext cx="10515600" cy="49214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a:buFont typeface="Wingdings" panose="05000000000000000000" pitchFamily="2" charset="2"/>
              <a:buChar char="Ø"/>
            </a:pPr>
            <a:r>
              <a:rPr lang="en-US" sz="3600" dirty="0">
                <a:effectLst/>
                <a:latin typeface="Calibri" panose="020F0502020204030204" pitchFamily="34" charset="0"/>
                <a:ea typeface="Calibri" panose="020F0502020204030204" pitchFamily="34" charset="0"/>
                <a:cs typeface="Times New Roman" panose="02020603050405020304" pitchFamily="18" charset="0"/>
              </a:rPr>
              <a:t>Spring MVC Architecture</a:t>
            </a:r>
          </a:p>
          <a:p>
            <a:pPr lvl="1">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Front Controller Design Pattern</a:t>
            </a:r>
          </a:p>
          <a:p>
            <a:pPr lvl="1">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Dispatcher Servlet</a:t>
            </a:r>
          </a:p>
          <a:p>
            <a:pPr lvl="1">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Handler</a:t>
            </a:r>
            <a:r>
              <a:rPr lang="en-US" dirty="0">
                <a:latin typeface="Calibri" panose="020F0502020204030204" pitchFamily="34" charset="0"/>
                <a:ea typeface="Calibri" panose="020F0502020204030204" pitchFamily="34" charset="0"/>
                <a:cs typeface="Times New Roman" panose="02020603050405020304" pitchFamily="18" charset="0"/>
              </a:rPr>
              <a:t> Mapper</a:t>
            </a:r>
          </a:p>
          <a:p>
            <a:pPr lvl="1">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Controller</a:t>
            </a:r>
          </a:p>
          <a:p>
            <a:pPr lvl="1">
              <a:buFont typeface="Wingdings" panose="05000000000000000000" pitchFamily="2" charset="2"/>
              <a:buChar char="§"/>
            </a:pPr>
            <a:r>
              <a:rPr lang="en-US" dirty="0" err="1">
                <a:latin typeface="Calibri" panose="020F0502020204030204" pitchFamily="34" charset="0"/>
                <a:ea typeface="Calibri" panose="020F0502020204030204" pitchFamily="34" charset="0"/>
                <a:cs typeface="Times New Roman" panose="02020603050405020304" pitchFamily="18" charset="0"/>
              </a:rPr>
              <a:t>ModelAndView</a:t>
            </a:r>
            <a:r>
              <a:rPr lang="en-US" dirty="0">
                <a:latin typeface="Calibri" panose="020F0502020204030204" pitchFamily="34" charset="0"/>
                <a:ea typeface="Calibri" panose="020F0502020204030204" pitchFamily="34" charset="0"/>
                <a:cs typeface="Times New Roman" panose="02020603050405020304" pitchFamily="18" charset="0"/>
              </a:rPr>
              <a:t> Object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View Resolver</a:t>
            </a:r>
          </a:p>
          <a:p>
            <a:pPr lvl="1">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View </a:t>
            </a:r>
          </a:p>
          <a:p>
            <a:pPr marL="0" indent="0">
              <a:buNone/>
            </a:pPr>
            <a:endParaRPr lang="en-US" dirty="0"/>
          </a:p>
        </p:txBody>
      </p:sp>
      <p:sp>
        <p:nvSpPr>
          <p:cNvPr id="7" name="Slide Number Placeholder 6">
            <a:extLst>
              <a:ext uri="{FF2B5EF4-FFF2-40B4-BE49-F238E27FC236}">
                <a16:creationId xmlns:a16="http://schemas.microsoft.com/office/drawing/2014/main" id="{238E2AC6-E7AD-4670-AD4B-DE6095D3644B}"/>
              </a:ext>
            </a:extLst>
          </p:cNvPr>
          <p:cNvSpPr>
            <a:spLocks noGrp="1"/>
          </p:cNvSpPr>
          <p:nvPr>
            <p:ph type="sldNum" sz="quarter" idx="12"/>
          </p:nvPr>
        </p:nvSpPr>
        <p:spPr/>
        <p:txBody>
          <a:bodyPr/>
          <a:lstStyle/>
          <a:p>
            <a:fld id="{0D4A9777-CC1A-4E78-872F-54624B552A0C}" type="slidenum">
              <a:rPr lang="en-US" smtClean="0"/>
              <a:t>3</a:t>
            </a:fld>
            <a:endParaRPr lang="en-US"/>
          </a:p>
        </p:txBody>
      </p:sp>
    </p:spTree>
    <p:extLst>
      <p:ext uri="{BB962C8B-B14F-4D97-AF65-F5344CB8AC3E}">
        <p14:creationId xmlns:p14="http://schemas.microsoft.com/office/powerpoint/2010/main" val="360776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D499-9886-4F2C-B7B4-B897F611D15F}"/>
              </a:ext>
            </a:extLst>
          </p:cNvPr>
          <p:cNvSpPr>
            <a:spLocks noGrp="1"/>
          </p:cNvSpPr>
          <p:nvPr>
            <p:ph type="title"/>
          </p:nvPr>
        </p:nvSpPr>
        <p:spPr>
          <a:xfrm>
            <a:off x="838200" y="242576"/>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lstStyle/>
          <a:p>
            <a:r>
              <a:rPr lang="en-US" dirty="0"/>
              <a:t>What is Spring Framework?</a:t>
            </a:r>
          </a:p>
        </p:txBody>
      </p:sp>
      <p:sp>
        <p:nvSpPr>
          <p:cNvPr id="3" name="Content Placeholder 2">
            <a:extLst>
              <a:ext uri="{FF2B5EF4-FFF2-40B4-BE49-F238E27FC236}">
                <a16:creationId xmlns:a16="http://schemas.microsoft.com/office/drawing/2014/main" id="{88984572-369C-4E39-8775-015661275EAB}"/>
              </a:ext>
            </a:extLst>
          </p:cNvPr>
          <p:cNvSpPr>
            <a:spLocks noGrp="1"/>
          </p:cNvSpPr>
          <p:nvPr>
            <p:ph idx="1"/>
          </p:nvPr>
        </p:nvSpPr>
        <p:spPr>
          <a:xfrm>
            <a:off x="838200" y="1598654"/>
            <a:ext cx="10515600" cy="49214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lnSpcReduction="10000"/>
          </a:bodyPr>
          <a:lstStyle/>
          <a:p>
            <a:pPr>
              <a:lnSpc>
                <a:spcPct val="110000"/>
              </a:lnSpc>
              <a:buFont typeface="Wingdings" panose="05000000000000000000" pitchFamily="2" charset="2"/>
              <a:buChar char="Ø"/>
            </a:pPr>
            <a:r>
              <a:rPr lang="en-US" sz="2000" dirty="0"/>
              <a:t>A framework is a platform for developing software Applications. It provides a foundation on which Developers will build an Application. </a:t>
            </a:r>
            <a:r>
              <a:rPr lang="en-US" sz="2000" dirty="0">
                <a:effectLst/>
                <a:latin typeface="Calibri" panose="020F0502020204030204" pitchFamily="34" charset="0"/>
                <a:ea typeface="Calibri" panose="020F0502020204030204" pitchFamily="34" charset="0"/>
                <a:cs typeface="Times New Roman" panose="02020603050405020304" pitchFamily="18" charset="0"/>
              </a:rPr>
              <a:t>Framework is a semi developed common logics</a:t>
            </a:r>
            <a:endParaRPr lang="en-US" sz="2000" dirty="0"/>
          </a:p>
          <a:p>
            <a:pPr>
              <a:lnSpc>
                <a:spcPct val="110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Spring Technology involves into Several modules: Spring is a framework to build an end to end application. It reduces the boiler plate coding. </a:t>
            </a:r>
          </a:p>
          <a:p>
            <a:pPr>
              <a:lnSpc>
                <a:spcPct val="110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Two types of Frameworks are available in java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0000"/>
              </a:lnSpc>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1. Web Framework -- Struts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0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2. ORM Framework - Hibernate</a:t>
            </a:r>
          </a:p>
          <a:p>
            <a:pPr marR="0">
              <a:lnSpc>
                <a:spcPct val="110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is an application development framework. </a:t>
            </a:r>
          </a:p>
          <a:p>
            <a:pPr marR="0">
              <a:lnSpc>
                <a:spcPct val="110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application consists of multiple layers. </a:t>
            </a:r>
          </a:p>
          <a:p>
            <a:pPr marL="0" marR="0" lvl="0" indent="0">
              <a:lnSpc>
                <a:spcPct val="110000"/>
              </a:lnSpc>
              <a:spcBef>
                <a:spcPts val="0"/>
              </a:spcBef>
              <a:spcAft>
                <a:spcPts val="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1. </a:t>
            </a:r>
            <a:r>
              <a:rPr lang="en-US" sz="1800" dirty="0">
                <a:effectLst/>
                <a:latin typeface="Calibri" panose="020F0502020204030204" pitchFamily="34" charset="0"/>
                <a:ea typeface="Calibri" panose="020F0502020204030204" pitchFamily="34" charset="0"/>
                <a:cs typeface="Times New Roman" panose="02020603050405020304" pitchFamily="18" charset="0"/>
              </a:rPr>
              <a:t>Application Layer</a:t>
            </a:r>
          </a:p>
          <a:p>
            <a:pPr marL="0" marR="0" lvl="0" indent="0">
              <a:lnSpc>
                <a:spcPct val="110000"/>
              </a:lnSpc>
              <a:spcBef>
                <a:spcPts val="0"/>
              </a:spcBef>
              <a:spcAft>
                <a:spcPts val="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2. </a:t>
            </a:r>
            <a:r>
              <a:rPr lang="en-US" sz="1800" dirty="0">
                <a:effectLst/>
                <a:latin typeface="Calibri" panose="020F0502020204030204" pitchFamily="34" charset="0"/>
                <a:ea typeface="Calibri" panose="020F0502020204030204" pitchFamily="34" charset="0"/>
                <a:cs typeface="Times New Roman" panose="02020603050405020304" pitchFamily="18" charset="0"/>
              </a:rPr>
              <a:t>Web Layer</a:t>
            </a:r>
          </a:p>
          <a:p>
            <a:pPr marL="0" marR="0" lvl="0" indent="0">
              <a:lnSpc>
                <a:spcPct val="11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3. Service Layer</a:t>
            </a:r>
          </a:p>
          <a:p>
            <a:pPr marL="0" marR="0" lvl="0" indent="0">
              <a:lnSpc>
                <a:spcPct val="110000"/>
              </a:lnSpc>
              <a:spcBef>
                <a:spcPts val="0"/>
              </a:spcBef>
              <a:spcAft>
                <a:spcPts val="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4. Persistence Layer</a:t>
            </a:r>
          </a:p>
          <a:p>
            <a:pPr marL="0" marR="0" lvl="0" indent="0">
              <a:lnSpc>
                <a:spcPct val="110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5. Database</a:t>
            </a:r>
          </a:p>
          <a:p>
            <a:pPr>
              <a:buFont typeface="Wingdings" panose="05000000000000000000" pitchFamily="2" charset="2"/>
              <a:buChar char="ü"/>
            </a:pPr>
            <a:endParaRPr lang="en-US" dirty="0"/>
          </a:p>
        </p:txBody>
      </p:sp>
      <p:sp>
        <p:nvSpPr>
          <p:cNvPr id="7" name="Slide Number Placeholder 6">
            <a:extLst>
              <a:ext uri="{FF2B5EF4-FFF2-40B4-BE49-F238E27FC236}">
                <a16:creationId xmlns:a16="http://schemas.microsoft.com/office/drawing/2014/main" id="{238E2AC6-E7AD-4670-AD4B-DE6095D3644B}"/>
              </a:ext>
            </a:extLst>
          </p:cNvPr>
          <p:cNvSpPr>
            <a:spLocks noGrp="1"/>
          </p:cNvSpPr>
          <p:nvPr>
            <p:ph type="sldNum" sz="quarter" idx="12"/>
          </p:nvPr>
        </p:nvSpPr>
        <p:spPr/>
        <p:txBody>
          <a:bodyPr/>
          <a:lstStyle/>
          <a:p>
            <a:fld id="{0D4A9777-CC1A-4E78-872F-54624B552A0C}" type="slidenum">
              <a:rPr lang="en-US" smtClean="0"/>
              <a:t>4</a:t>
            </a:fld>
            <a:endParaRPr lang="en-US"/>
          </a:p>
        </p:txBody>
      </p:sp>
    </p:spTree>
    <p:extLst>
      <p:ext uri="{BB962C8B-B14F-4D97-AF65-F5344CB8AC3E}">
        <p14:creationId xmlns:p14="http://schemas.microsoft.com/office/powerpoint/2010/main" val="56838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D499-9886-4F2C-B7B4-B897F611D15F}"/>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lstStyle/>
          <a:p>
            <a:r>
              <a:rPr lang="en-US" dirty="0"/>
              <a:t>Continued…</a:t>
            </a:r>
          </a:p>
        </p:txBody>
      </p:sp>
      <p:sp>
        <p:nvSpPr>
          <p:cNvPr id="3" name="Content Placeholder 2">
            <a:extLst>
              <a:ext uri="{FF2B5EF4-FFF2-40B4-BE49-F238E27FC236}">
                <a16:creationId xmlns:a16="http://schemas.microsoft.com/office/drawing/2014/main" id="{88984572-369C-4E39-8775-015661275EAB}"/>
              </a:ext>
            </a:extLst>
          </p:cNvPr>
          <p:cNvSpPr>
            <a:spLocks noGrp="1"/>
          </p:cNvSpPr>
          <p:nvPr>
            <p:ph idx="1"/>
          </p:nvPr>
        </p:nvSpPr>
        <p:spPr>
          <a:xfrm>
            <a:off x="838200" y="1720449"/>
            <a:ext cx="10515600" cy="49214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R="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is not a single Framework it is a collection of Frameworks. Spring Framework is developed in modular fashion. </a:t>
            </a:r>
          </a:p>
          <a:p>
            <a:pPr marL="800100" lvl="1" indent="-342900">
              <a:lnSpc>
                <a:spcPct val="107000"/>
              </a:lnSpc>
              <a:spcBef>
                <a:spcPts val="0"/>
              </a:spcBef>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Spring Core</a:t>
            </a:r>
          </a:p>
          <a:p>
            <a:pPr marL="800100" lvl="1" indent="-342900">
              <a:lnSpc>
                <a:spcPct val="107000"/>
              </a:lnSpc>
              <a:spcBef>
                <a:spcPts val="0"/>
              </a:spcBef>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Spring Context</a:t>
            </a:r>
          </a:p>
          <a:p>
            <a:pPr marL="800100" lvl="1" indent="-342900">
              <a:lnSpc>
                <a:spcPct val="107000"/>
              </a:lnSpc>
              <a:spcBef>
                <a:spcPts val="0"/>
              </a:spcBef>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Spring AOP</a:t>
            </a:r>
          </a:p>
          <a:p>
            <a:pPr marL="800100" lvl="1" indent="-342900">
              <a:lnSpc>
                <a:spcPct val="107000"/>
              </a:lnSpc>
              <a:spcBef>
                <a:spcPts val="0"/>
              </a:spcBef>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Spring DAO</a:t>
            </a:r>
          </a:p>
          <a:p>
            <a:pPr marL="800100" lvl="1" indent="-342900">
              <a:lnSpc>
                <a:spcPct val="107000"/>
              </a:lnSpc>
              <a:spcBef>
                <a:spcPts val="0"/>
              </a:spcBef>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Spring Web MVC</a:t>
            </a:r>
          </a:p>
          <a:p>
            <a:pPr marL="800100" lvl="1" indent="-342900">
              <a:lnSpc>
                <a:spcPct val="107000"/>
              </a:lnSpc>
              <a:spcBef>
                <a:spcPts val="0"/>
              </a:spcBef>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Spring ORM</a:t>
            </a:r>
          </a:p>
          <a:p>
            <a:pPr marL="457200" lvl="1" indent="0">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9" name="Slide Number Placeholder 8">
            <a:extLst>
              <a:ext uri="{FF2B5EF4-FFF2-40B4-BE49-F238E27FC236}">
                <a16:creationId xmlns:a16="http://schemas.microsoft.com/office/drawing/2014/main" id="{B2F6D17E-8AD7-4F2B-94A3-9BC318A326B0}"/>
              </a:ext>
            </a:extLst>
          </p:cNvPr>
          <p:cNvSpPr>
            <a:spLocks noGrp="1"/>
          </p:cNvSpPr>
          <p:nvPr>
            <p:ph type="sldNum" sz="quarter" idx="12"/>
          </p:nvPr>
        </p:nvSpPr>
        <p:spPr/>
        <p:txBody>
          <a:bodyPr/>
          <a:lstStyle/>
          <a:p>
            <a:fld id="{0D4A9777-CC1A-4E78-872F-54624B552A0C}" type="slidenum">
              <a:rPr lang="en-US" smtClean="0"/>
              <a:t>5</a:t>
            </a:fld>
            <a:endParaRPr lang="en-US"/>
          </a:p>
        </p:txBody>
      </p:sp>
      <p:pic>
        <p:nvPicPr>
          <p:cNvPr id="3074" name="Picture 2" descr="Introduction to Spring Framework - GeeksforGeeks">
            <a:extLst>
              <a:ext uri="{FF2B5EF4-FFF2-40B4-BE49-F238E27FC236}">
                <a16:creationId xmlns:a16="http://schemas.microsoft.com/office/drawing/2014/main" id="{DBE8008E-5328-4F77-A08F-90E373FD8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330" y="2206625"/>
            <a:ext cx="6738731" cy="377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952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911594-585C-49DD-A4B1-8A59453374EA}"/>
              </a:ext>
            </a:extLst>
          </p:cNvPr>
          <p:cNvSpPr>
            <a:spLocks noGrp="1"/>
          </p:cNvSpPr>
          <p:nvPr>
            <p:ph type="sldNum" sz="quarter" idx="12"/>
          </p:nvPr>
        </p:nvSpPr>
        <p:spPr/>
        <p:txBody>
          <a:bodyPr/>
          <a:lstStyle/>
          <a:p>
            <a:fld id="{0D4A9777-CC1A-4E78-872F-54624B552A0C}" type="slidenum">
              <a:rPr lang="en-US" smtClean="0"/>
              <a:t>6</a:t>
            </a:fld>
            <a:endParaRPr lang="en-US"/>
          </a:p>
        </p:txBody>
      </p:sp>
      <p:pic>
        <p:nvPicPr>
          <p:cNvPr id="2050" name="Picture 2">
            <a:extLst>
              <a:ext uri="{FF2B5EF4-FFF2-40B4-BE49-F238E27FC236}">
                <a16:creationId xmlns:a16="http://schemas.microsoft.com/office/drawing/2014/main" id="{0DC31359-F833-4C91-915C-42D9FE35A5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57" y="136525"/>
            <a:ext cx="11885014" cy="621982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3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D499-9886-4F2C-B7B4-B897F611D15F}"/>
              </a:ext>
            </a:extLst>
          </p:cNvPr>
          <p:cNvSpPr>
            <a:spLocks noGrp="1"/>
          </p:cNvSpPr>
          <p:nvPr>
            <p:ph type="title"/>
          </p:nvPr>
        </p:nvSpPr>
        <p:spPr>
          <a:xfrm>
            <a:off x="838200" y="390680"/>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lstStyle/>
          <a:p>
            <a:r>
              <a:rPr lang="en-US" dirty="0"/>
              <a:t>Spring Versions</a:t>
            </a:r>
          </a:p>
        </p:txBody>
      </p:sp>
      <p:sp>
        <p:nvSpPr>
          <p:cNvPr id="9" name="Slide Number Placeholder 8">
            <a:extLst>
              <a:ext uri="{FF2B5EF4-FFF2-40B4-BE49-F238E27FC236}">
                <a16:creationId xmlns:a16="http://schemas.microsoft.com/office/drawing/2014/main" id="{B2F6D17E-8AD7-4F2B-94A3-9BC318A326B0}"/>
              </a:ext>
            </a:extLst>
          </p:cNvPr>
          <p:cNvSpPr>
            <a:spLocks noGrp="1"/>
          </p:cNvSpPr>
          <p:nvPr>
            <p:ph type="sldNum" sz="quarter" idx="12"/>
          </p:nvPr>
        </p:nvSpPr>
        <p:spPr/>
        <p:txBody>
          <a:bodyPr/>
          <a:lstStyle/>
          <a:p>
            <a:fld id="{0D4A9777-CC1A-4E78-872F-54624B552A0C}" type="slidenum">
              <a:rPr lang="en-US" smtClean="0"/>
              <a:t>7</a:t>
            </a:fld>
            <a:endParaRPr lang="en-US"/>
          </a:p>
        </p:txBody>
      </p:sp>
      <p:sp>
        <p:nvSpPr>
          <p:cNvPr id="7" name="Arrow: Right 6">
            <a:extLst>
              <a:ext uri="{FF2B5EF4-FFF2-40B4-BE49-F238E27FC236}">
                <a16:creationId xmlns:a16="http://schemas.microsoft.com/office/drawing/2014/main" id="{A03222BD-E837-4F33-84C8-71C43836715F}"/>
              </a:ext>
            </a:extLst>
          </p:cNvPr>
          <p:cNvSpPr/>
          <p:nvPr/>
        </p:nvSpPr>
        <p:spPr>
          <a:xfrm>
            <a:off x="3001617" y="2941983"/>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5DF4A0AD-1E42-4C1C-844E-4496D3F61210}"/>
              </a:ext>
            </a:extLst>
          </p:cNvPr>
          <p:cNvPicPr>
            <a:picLocks noGrp="1"/>
          </p:cNvPicPr>
          <p:nvPr>
            <p:ph idx="1"/>
          </p:nvPr>
        </p:nvPicPr>
        <p:blipFill>
          <a:blip r:embed="rId2"/>
          <a:stretch>
            <a:fillRect/>
          </a:stretch>
        </p:blipFill>
        <p:spPr>
          <a:xfrm>
            <a:off x="373626" y="2094270"/>
            <a:ext cx="5440766" cy="3697103"/>
          </a:xfrm>
          <a:prstGeom prst="rect">
            <a:avLst/>
          </a:prstGeom>
        </p:spPr>
      </p:pic>
      <p:pic>
        <p:nvPicPr>
          <p:cNvPr id="5127" name="Picture 7" descr="Spring Framework Ecosystem – Introduction to Spring Modules – Spring  Tutorials Blog">
            <a:extLst>
              <a:ext uri="{FF2B5EF4-FFF2-40B4-BE49-F238E27FC236}">
                <a16:creationId xmlns:a16="http://schemas.microsoft.com/office/drawing/2014/main" id="{A8D4AFCE-7EDE-4840-A347-D2995F9A4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004" y="2160260"/>
            <a:ext cx="6258996" cy="35014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F2E326-98E5-43AA-867E-ACBC81534766}"/>
              </a:ext>
            </a:extLst>
          </p:cNvPr>
          <p:cNvSpPr txBox="1"/>
          <p:nvPr/>
        </p:nvSpPr>
        <p:spPr>
          <a:xfrm flipH="1">
            <a:off x="1049571" y="5768873"/>
            <a:ext cx="2870423" cy="369332"/>
          </a:xfrm>
          <a:prstGeom prst="rect">
            <a:avLst/>
          </a:prstGeom>
          <a:noFill/>
        </p:spPr>
        <p:txBody>
          <a:bodyPr wrap="square" rtlCol="0">
            <a:spAutoFit/>
          </a:bodyPr>
          <a:lstStyle/>
          <a:p>
            <a:r>
              <a:rPr lang="en-US" dirty="0"/>
              <a:t>Spring 1.x</a:t>
            </a:r>
          </a:p>
        </p:txBody>
      </p:sp>
      <p:sp>
        <p:nvSpPr>
          <p:cNvPr id="10" name="TextBox 9">
            <a:extLst>
              <a:ext uri="{FF2B5EF4-FFF2-40B4-BE49-F238E27FC236}">
                <a16:creationId xmlns:a16="http://schemas.microsoft.com/office/drawing/2014/main" id="{DAEC09A8-30C6-4D80-AD73-C848D69B3E5B}"/>
              </a:ext>
            </a:extLst>
          </p:cNvPr>
          <p:cNvSpPr txBox="1"/>
          <p:nvPr/>
        </p:nvSpPr>
        <p:spPr>
          <a:xfrm>
            <a:off x="7268818" y="5791374"/>
            <a:ext cx="2882348" cy="369332"/>
          </a:xfrm>
          <a:prstGeom prst="rect">
            <a:avLst/>
          </a:prstGeom>
          <a:noFill/>
        </p:spPr>
        <p:txBody>
          <a:bodyPr wrap="square" rtlCol="0">
            <a:spAutoFit/>
          </a:bodyPr>
          <a:lstStyle/>
          <a:p>
            <a:r>
              <a:rPr lang="en-US" dirty="0"/>
              <a:t>Spring 2.x</a:t>
            </a:r>
          </a:p>
        </p:txBody>
      </p:sp>
    </p:spTree>
    <p:extLst>
      <p:ext uri="{BB962C8B-B14F-4D97-AF65-F5344CB8AC3E}">
        <p14:creationId xmlns:p14="http://schemas.microsoft.com/office/powerpoint/2010/main" val="377970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D499-9886-4F2C-B7B4-B897F611D15F}"/>
              </a:ext>
            </a:extLst>
          </p:cNvPr>
          <p:cNvSpPr>
            <a:spLocks noGrp="1"/>
          </p:cNvSpPr>
          <p:nvPr>
            <p:ph type="title"/>
          </p:nvPr>
        </p:nvSpPr>
        <p:spPr>
          <a:xfrm>
            <a:off x="838200" y="390680"/>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lstStyle/>
          <a:p>
            <a:r>
              <a:rPr lang="en-US" dirty="0"/>
              <a:t>Continued…</a:t>
            </a:r>
          </a:p>
        </p:txBody>
      </p:sp>
      <p:sp>
        <p:nvSpPr>
          <p:cNvPr id="9" name="Slide Number Placeholder 8">
            <a:extLst>
              <a:ext uri="{FF2B5EF4-FFF2-40B4-BE49-F238E27FC236}">
                <a16:creationId xmlns:a16="http://schemas.microsoft.com/office/drawing/2014/main" id="{B2F6D17E-8AD7-4F2B-94A3-9BC318A326B0}"/>
              </a:ext>
            </a:extLst>
          </p:cNvPr>
          <p:cNvSpPr>
            <a:spLocks noGrp="1"/>
          </p:cNvSpPr>
          <p:nvPr>
            <p:ph type="sldNum" sz="quarter" idx="12"/>
          </p:nvPr>
        </p:nvSpPr>
        <p:spPr>
          <a:xfrm>
            <a:off x="8610600" y="6352143"/>
            <a:ext cx="2743200" cy="365125"/>
          </a:xfrm>
        </p:spPr>
        <p:txBody>
          <a:bodyPr/>
          <a:lstStyle/>
          <a:p>
            <a:fld id="{0D4A9777-CC1A-4E78-872F-54624B552A0C}" type="slidenum">
              <a:rPr lang="en-US" smtClean="0"/>
              <a:t>8</a:t>
            </a:fld>
            <a:endParaRPr lang="en-US"/>
          </a:p>
        </p:txBody>
      </p:sp>
      <p:sp>
        <p:nvSpPr>
          <p:cNvPr id="7" name="Arrow: Right 6">
            <a:extLst>
              <a:ext uri="{FF2B5EF4-FFF2-40B4-BE49-F238E27FC236}">
                <a16:creationId xmlns:a16="http://schemas.microsoft.com/office/drawing/2014/main" id="{A03222BD-E837-4F33-84C8-71C43836715F}"/>
              </a:ext>
            </a:extLst>
          </p:cNvPr>
          <p:cNvSpPr/>
          <p:nvPr/>
        </p:nvSpPr>
        <p:spPr>
          <a:xfrm>
            <a:off x="3001617" y="2941983"/>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F2E326-98E5-43AA-867E-ACBC81534766}"/>
              </a:ext>
            </a:extLst>
          </p:cNvPr>
          <p:cNvSpPr txBox="1"/>
          <p:nvPr/>
        </p:nvSpPr>
        <p:spPr>
          <a:xfrm flipH="1">
            <a:off x="1047514" y="5768872"/>
            <a:ext cx="2870423" cy="369332"/>
          </a:xfrm>
          <a:prstGeom prst="rect">
            <a:avLst/>
          </a:prstGeom>
          <a:noFill/>
        </p:spPr>
        <p:txBody>
          <a:bodyPr wrap="square" rtlCol="0">
            <a:spAutoFit/>
          </a:bodyPr>
          <a:lstStyle/>
          <a:p>
            <a:r>
              <a:rPr lang="en-US" dirty="0"/>
              <a:t>Spring 3.x</a:t>
            </a:r>
          </a:p>
        </p:txBody>
      </p:sp>
      <p:sp>
        <p:nvSpPr>
          <p:cNvPr id="10" name="TextBox 9">
            <a:extLst>
              <a:ext uri="{FF2B5EF4-FFF2-40B4-BE49-F238E27FC236}">
                <a16:creationId xmlns:a16="http://schemas.microsoft.com/office/drawing/2014/main" id="{DAEC09A8-30C6-4D80-AD73-C848D69B3E5B}"/>
              </a:ext>
            </a:extLst>
          </p:cNvPr>
          <p:cNvSpPr txBox="1"/>
          <p:nvPr/>
        </p:nvSpPr>
        <p:spPr>
          <a:xfrm>
            <a:off x="7280743" y="5791374"/>
            <a:ext cx="2882348" cy="369332"/>
          </a:xfrm>
          <a:prstGeom prst="rect">
            <a:avLst/>
          </a:prstGeom>
          <a:noFill/>
        </p:spPr>
        <p:txBody>
          <a:bodyPr wrap="square" rtlCol="0">
            <a:spAutoFit/>
          </a:bodyPr>
          <a:lstStyle/>
          <a:p>
            <a:r>
              <a:rPr lang="en-US" dirty="0"/>
              <a:t>Spring 4.x</a:t>
            </a:r>
          </a:p>
        </p:txBody>
      </p:sp>
      <p:pic>
        <p:nvPicPr>
          <p:cNvPr id="11" name="Picture 10">
            <a:extLst>
              <a:ext uri="{FF2B5EF4-FFF2-40B4-BE49-F238E27FC236}">
                <a16:creationId xmlns:a16="http://schemas.microsoft.com/office/drawing/2014/main" id="{F178C7F5-3777-43D2-86B3-22B3491D6129}"/>
              </a:ext>
            </a:extLst>
          </p:cNvPr>
          <p:cNvPicPr/>
          <p:nvPr/>
        </p:nvPicPr>
        <p:blipFill>
          <a:blip r:embed="rId2"/>
          <a:stretch>
            <a:fillRect/>
          </a:stretch>
        </p:blipFill>
        <p:spPr>
          <a:xfrm>
            <a:off x="827604" y="2166729"/>
            <a:ext cx="4473529" cy="3602143"/>
          </a:xfrm>
          <a:prstGeom prst="rect">
            <a:avLst/>
          </a:prstGeom>
        </p:spPr>
      </p:pic>
      <p:pic>
        <p:nvPicPr>
          <p:cNvPr id="13" name="Content Placeholder 12">
            <a:extLst>
              <a:ext uri="{FF2B5EF4-FFF2-40B4-BE49-F238E27FC236}">
                <a16:creationId xmlns:a16="http://schemas.microsoft.com/office/drawing/2014/main" id="{D89938E5-409C-4E5A-87EA-AF3595059976}"/>
              </a:ext>
            </a:extLst>
          </p:cNvPr>
          <p:cNvPicPr>
            <a:picLocks noGrp="1"/>
          </p:cNvPicPr>
          <p:nvPr>
            <p:ph idx="1"/>
          </p:nvPr>
        </p:nvPicPr>
        <p:blipFill>
          <a:blip r:embed="rId3"/>
          <a:stretch>
            <a:fillRect/>
          </a:stretch>
        </p:blipFill>
        <p:spPr>
          <a:xfrm>
            <a:off x="5283751" y="2119617"/>
            <a:ext cx="6080645" cy="3671758"/>
          </a:xfrm>
          <a:prstGeom prst="rect">
            <a:avLst/>
          </a:prstGeom>
        </p:spPr>
      </p:pic>
    </p:spTree>
    <p:extLst>
      <p:ext uri="{BB962C8B-B14F-4D97-AF65-F5344CB8AC3E}">
        <p14:creationId xmlns:p14="http://schemas.microsoft.com/office/powerpoint/2010/main" val="366052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4CD-D58F-4BAE-A7DD-15F924EA62EE}"/>
              </a:ext>
            </a:extLst>
          </p:cNvPr>
          <p:cNvSpPr>
            <a:spLocks noGrp="1"/>
          </p:cNvSpPr>
          <p:nvPr>
            <p:ph type="title"/>
          </p:nvPr>
        </p:nvSpPr>
        <p:spPr>
          <a:xfrm>
            <a:off x="838200" y="87489"/>
            <a:ext cx="10515600" cy="13255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lstStyle/>
          <a:p>
            <a:r>
              <a:rPr lang="en-US" dirty="0"/>
              <a:t>Spring Modules</a:t>
            </a:r>
          </a:p>
        </p:txBody>
      </p:sp>
      <p:sp>
        <p:nvSpPr>
          <p:cNvPr id="3" name="Content Placeholder 2">
            <a:extLst>
              <a:ext uri="{FF2B5EF4-FFF2-40B4-BE49-F238E27FC236}">
                <a16:creationId xmlns:a16="http://schemas.microsoft.com/office/drawing/2014/main" id="{3588FA27-310E-430D-A87A-5F2FA1F85B11}"/>
              </a:ext>
            </a:extLst>
          </p:cNvPr>
          <p:cNvSpPr>
            <a:spLocks noGrp="1"/>
          </p:cNvSpPr>
          <p:nvPr>
            <p:ph idx="1"/>
          </p:nvPr>
        </p:nvSpPr>
        <p:spPr>
          <a:xfrm>
            <a:off x="838200" y="1458382"/>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Spring Core Module</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It is a base module for spring framework. This module providing fundamental concepts of Spring. They are IOC and DI.</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IOC:- Inversion of Control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  Dependency Injection.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Spring Context Module</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It will take care of Configurations required in our application.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Spring AOP(Aspect </a:t>
            </a:r>
            <a:r>
              <a:rPr kumimoji="0" lang="en-US" altLang="en-US" sz="28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Oriencted</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Programming)</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It separates Business logic and secondary logic in application.</a:t>
            </a:r>
            <a:endParaRPr kumimoji="0" lang="en-US" altLang="en-US" sz="1400" b="0" i="0" u="none" strike="noStrike" cap="none" normalizeH="0" baseline="0" dirty="0">
              <a:ln>
                <a:noFill/>
              </a:ln>
              <a:solidFill>
                <a:schemeClr val="tx1"/>
              </a:solidFill>
              <a:effectLst/>
            </a:endParaRPr>
          </a:p>
          <a:p>
            <a:endParaRPr lang="en-US" dirty="0"/>
          </a:p>
        </p:txBody>
      </p:sp>
      <p:sp>
        <p:nvSpPr>
          <p:cNvPr id="4" name="Slide Number Placeholder 3">
            <a:extLst>
              <a:ext uri="{FF2B5EF4-FFF2-40B4-BE49-F238E27FC236}">
                <a16:creationId xmlns:a16="http://schemas.microsoft.com/office/drawing/2014/main" id="{FAA53C0E-143E-4729-9635-9FA6E05261DD}"/>
              </a:ext>
            </a:extLst>
          </p:cNvPr>
          <p:cNvSpPr>
            <a:spLocks noGrp="1"/>
          </p:cNvSpPr>
          <p:nvPr>
            <p:ph type="sldNum" sz="quarter" idx="12"/>
          </p:nvPr>
        </p:nvSpPr>
        <p:spPr/>
        <p:txBody>
          <a:bodyPr/>
          <a:lstStyle/>
          <a:p>
            <a:fld id="{0D4A9777-CC1A-4E78-872F-54624B552A0C}" type="slidenum">
              <a:rPr lang="en-US" smtClean="0"/>
              <a:t>9</a:t>
            </a:fld>
            <a:endParaRPr lang="en-US"/>
          </a:p>
        </p:txBody>
      </p:sp>
      <p:sp>
        <p:nvSpPr>
          <p:cNvPr id="8" name="Rectangle 6">
            <a:extLst>
              <a:ext uri="{FF2B5EF4-FFF2-40B4-BE49-F238E27FC236}">
                <a16:creationId xmlns:a16="http://schemas.microsoft.com/office/drawing/2014/main" id="{8C9DE8F0-F6B9-41C4-B4F8-025E11F8803A}"/>
              </a:ext>
            </a:extLst>
          </p:cNvPr>
          <p:cNvSpPr>
            <a:spLocks noChangeArrowheads="1"/>
          </p:cNvSpPr>
          <p:nvPr/>
        </p:nvSpPr>
        <p:spPr bwMode="auto">
          <a:xfrm>
            <a:off x="0" y="1874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75175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1050</Words>
  <Application>Microsoft Office PowerPoint</Application>
  <PresentationFormat>Widescreen</PresentationFormat>
  <Paragraphs>153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Consolas</vt:lpstr>
      <vt:lpstr>Times New Roman</vt:lpstr>
      <vt:lpstr>Wingdings</vt:lpstr>
      <vt:lpstr>Office Theme</vt:lpstr>
      <vt:lpstr>Spring Framework Spring MVC Architecture</vt:lpstr>
      <vt:lpstr>Agenda</vt:lpstr>
      <vt:lpstr>Continued…</vt:lpstr>
      <vt:lpstr>What is Spring Framework?</vt:lpstr>
      <vt:lpstr>Continued…</vt:lpstr>
      <vt:lpstr>PowerPoint Presentation</vt:lpstr>
      <vt:lpstr>Spring Versions</vt:lpstr>
      <vt:lpstr>Continued…</vt:lpstr>
      <vt:lpstr>Spring Modules</vt:lpstr>
      <vt:lpstr>Continued…</vt:lpstr>
      <vt:lpstr> Spring DAO(Spring JDBC) </vt:lpstr>
      <vt:lpstr>Continued… </vt:lpstr>
      <vt:lpstr>Dependency Injection </vt:lpstr>
      <vt:lpstr>Continued… </vt:lpstr>
      <vt:lpstr>IOC(Inversion of Control) Container</vt:lpstr>
      <vt:lpstr>Steps to Develop a spring Application</vt:lpstr>
      <vt:lpstr>Adding the Dependencies in pom.xml</vt:lpstr>
      <vt:lpstr>Creating a configuration file</vt:lpstr>
      <vt:lpstr>Spring Application folder Structure</vt:lpstr>
      <vt:lpstr>Dependency Injection</vt:lpstr>
      <vt:lpstr>Spring MVC Architecture</vt:lpstr>
      <vt:lpstr>Continued…</vt:lpstr>
      <vt:lpstr>Continued…</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Chittala, Sattibabu</dc:creator>
  <cp:lastModifiedBy>Chittala, Sattibabu</cp:lastModifiedBy>
  <cp:revision>62</cp:revision>
  <dcterms:created xsi:type="dcterms:W3CDTF">2021-04-05T07:55:57Z</dcterms:created>
  <dcterms:modified xsi:type="dcterms:W3CDTF">2021-04-06T10:31:33Z</dcterms:modified>
</cp:coreProperties>
</file>