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A"/>
    <a:srgbClr val="FFFBFF"/>
    <a:srgbClr val="FFEB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00" autoAdjust="0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8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708779"/>
            <a:ext cx="7415927" cy="3361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825"/>
              </a:lnSpc>
              <a:buNone/>
            </a:pPr>
            <a:r>
              <a:rPr lang="en-US" sz="7060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 to Amazon Sales Analysis</a:t>
            </a:r>
            <a:endParaRPr lang="en-US" sz="7060" dirty="0"/>
          </a:p>
        </p:txBody>
      </p:sp>
      <p:sp>
        <p:nvSpPr>
          <p:cNvPr id="6" name="Text 3"/>
          <p:cNvSpPr/>
          <p:nvPr/>
        </p:nvSpPr>
        <p:spPr>
          <a:xfrm>
            <a:off x="864037" y="4440912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presentation delves into the analysis of Amazon's sales data, uncovering key insights and trends that can help drive strategic decision-making. We'll explore the data sources, dive into crucial metrics, and present visually compelling visualizations to paint a comprehensive picture of Amazon's sales performance.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864037" y="710731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382316" y="7088862"/>
            <a:ext cx="2592943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</a:t>
            </a:r>
            <a:r>
              <a:rPr lang="en-US" sz="243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</a:t>
            </a:r>
            <a:r>
              <a:rPr lang="en-US" sz="2430" b="1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SATVIK PRASAD S</a:t>
            </a:r>
            <a:endParaRPr lang="en-US" sz="243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772007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About Amazon</a:t>
            </a:r>
            <a:endParaRPr lang="en-US" sz="5116" u="sng" dirty="0"/>
          </a:p>
        </p:txBody>
      </p:sp>
      <p:sp>
        <p:nvSpPr>
          <p:cNvPr id="5" name="Text 3"/>
          <p:cNvSpPr/>
          <p:nvPr/>
        </p:nvSpPr>
        <p:spPr>
          <a:xfrm>
            <a:off x="864037" y="3201233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Ecommerce Giant</a:t>
            </a:r>
            <a:endParaRPr lang="en-US" sz="2558" dirty="0"/>
          </a:p>
        </p:txBody>
      </p:sp>
      <p:sp>
        <p:nvSpPr>
          <p:cNvPr id="6" name="Text 4"/>
          <p:cNvSpPr/>
          <p:nvPr/>
        </p:nvSpPr>
        <p:spPr>
          <a:xfrm>
            <a:off x="864037" y="3854053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Amazon is the world's largest online marketplace, offering a vast selection of products and services to customers globally.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201233"/>
            <a:ext cx="3853458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Diverse Business Model</a:t>
            </a:r>
            <a:endParaRPr lang="en-US" sz="2558" dirty="0"/>
          </a:p>
        </p:txBody>
      </p:sp>
      <p:sp>
        <p:nvSpPr>
          <p:cNvPr id="8" name="Text 6"/>
          <p:cNvSpPr/>
          <p:nvPr/>
        </p:nvSpPr>
        <p:spPr>
          <a:xfrm>
            <a:off x="5372695" y="3854053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Beyond e-commerce, Amazon has expanded into cloud computing, digital streaming, logistics, and more, making it a diversified technology powerhouse.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201233"/>
            <a:ext cx="3898821" cy="8120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Customer-Centric Approach</a:t>
            </a:r>
            <a:endParaRPr lang="en-US" sz="2558" dirty="0"/>
          </a:p>
        </p:txBody>
      </p:sp>
      <p:sp>
        <p:nvSpPr>
          <p:cNvPr id="10" name="Text 8"/>
          <p:cNvSpPr/>
          <p:nvPr/>
        </p:nvSpPr>
        <p:spPr>
          <a:xfrm>
            <a:off x="9881354" y="4260056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Amazon's relentless focus on customer satisfaction has been a key driver of its success, with innovative services and a commitment to convenience.</a:t>
            </a:r>
            <a:endParaRPr lang="en-US" sz="1944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48" y="495563"/>
            <a:ext cx="5249008" cy="2210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67" y="5928421"/>
            <a:ext cx="1861766" cy="1807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219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321475"/>
            <a:ext cx="9830514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Sources and Preparation</a:t>
            </a:r>
            <a:endParaRPr lang="en-US" sz="5116" u="sng" dirty="0"/>
          </a:p>
        </p:txBody>
      </p:sp>
      <p:sp>
        <p:nvSpPr>
          <p:cNvPr id="5" name="Shape 3"/>
          <p:cNvSpPr/>
          <p:nvPr/>
        </p:nvSpPr>
        <p:spPr>
          <a:xfrm>
            <a:off x="864037" y="29050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5133" y="2987754"/>
            <a:ext cx="153233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69" dirty="0"/>
          </a:p>
        </p:txBody>
      </p:sp>
      <p:sp>
        <p:nvSpPr>
          <p:cNvPr id="7" name="Text 5"/>
          <p:cNvSpPr/>
          <p:nvPr/>
        </p:nvSpPr>
        <p:spPr>
          <a:xfrm>
            <a:off x="1666280" y="2905006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Sales Records</a:t>
            </a:r>
            <a:endParaRPr lang="en-US" sz="2558" dirty="0"/>
          </a:p>
        </p:txBody>
      </p:sp>
      <p:sp>
        <p:nvSpPr>
          <p:cNvPr id="8" name="Text 6"/>
          <p:cNvSpPr/>
          <p:nvPr/>
        </p:nvSpPr>
        <p:spPr>
          <a:xfrm>
            <a:off x="1666280" y="3459123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Comprehensive data on product sales, including revenue, units sold, and customer demographics.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2905006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99998" y="2987754"/>
            <a:ext cx="232648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69" dirty="0"/>
          </a:p>
        </p:txBody>
      </p:sp>
      <p:sp>
        <p:nvSpPr>
          <p:cNvPr id="11" name="Text 9"/>
          <p:cNvSpPr/>
          <p:nvPr/>
        </p:nvSpPr>
        <p:spPr>
          <a:xfrm>
            <a:off x="8240911" y="2905006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97"/>
              </a:lnSpc>
              <a:buNone/>
            </a:pPr>
            <a:r>
              <a:rPr lang="en-US" sz="2558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Data Cleaning </a:t>
            </a:r>
            <a:endParaRPr lang="en-US" sz="2558" dirty="0"/>
          </a:p>
        </p:txBody>
      </p:sp>
      <p:sp>
        <p:nvSpPr>
          <p:cNvPr id="12" name="Text 10"/>
          <p:cNvSpPr/>
          <p:nvPr/>
        </p:nvSpPr>
        <p:spPr>
          <a:xfrm>
            <a:off x="8240911" y="3459123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Data cleaning was performed on the provided dataset to eliminate any discrepancies and ensure consistency.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864037" y="516874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5128" y="5251490"/>
            <a:ext cx="233124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3069" dirty="0"/>
          </a:p>
        </p:txBody>
      </p:sp>
      <p:sp>
        <p:nvSpPr>
          <p:cNvPr id="15" name="Text 13"/>
          <p:cNvSpPr/>
          <p:nvPr/>
        </p:nvSpPr>
        <p:spPr>
          <a:xfrm>
            <a:off x="1666280" y="5168741"/>
            <a:ext cx="4124920" cy="4725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197"/>
              </a:lnSpc>
            </a:pPr>
            <a:r>
              <a:rPr lang="en-IN" sz="2560" b="1" dirty="0" smtClean="0">
                <a:latin typeface="Alexandria"/>
                <a:ea typeface="Alexandria"/>
              </a:rPr>
              <a:t>Analysing</a:t>
            </a:r>
            <a:r>
              <a:rPr lang="en-IN" sz="2650" dirty="0" smtClean="0">
                <a:latin typeface="Alexandria"/>
                <a:ea typeface="Alexandria"/>
              </a:rPr>
              <a:t> </a:t>
            </a:r>
            <a:r>
              <a:rPr lang="en-IN" sz="2650" b="1" dirty="0">
                <a:latin typeface="Alexandria"/>
                <a:ea typeface="Alexandria"/>
              </a:rPr>
              <a:t>Sales Patterns</a:t>
            </a:r>
            <a:endParaRPr lang="en-US" sz="2650" b="1" dirty="0">
              <a:latin typeface="Alexandria"/>
              <a:ea typeface="Alexandria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1666280" y="5722858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2000" dirty="0"/>
              <a:t>T</a:t>
            </a:r>
            <a:r>
              <a:rPr lang="en-US" sz="1940" dirty="0">
                <a:latin typeface="Sora"/>
                <a:ea typeface="Sora"/>
              </a:rPr>
              <a:t>his involves examining the trends and factors influencing customer purchasing behavior.</a:t>
            </a:r>
          </a:p>
        </p:txBody>
      </p:sp>
      <p:sp>
        <p:nvSpPr>
          <p:cNvPr id="17" name="Shape 15"/>
          <p:cNvSpPr/>
          <p:nvPr/>
        </p:nvSpPr>
        <p:spPr>
          <a:xfrm>
            <a:off x="7438668" y="516874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98807" y="5251490"/>
            <a:ext cx="235029" cy="3898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69"/>
              </a:lnSpc>
              <a:buNone/>
            </a:pPr>
            <a:r>
              <a:rPr lang="en-US" sz="3069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4</a:t>
            </a:r>
            <a:endParaRPr lang="en-US" sz="3069" dirty="0"/>
          </a:p>
        </p:txBody>
      </p:sp>
      <p:sp>
        <p:nvSpPr>
          <p:cNvPr id="19" name="Text 17"/>
          <p:cNvSpPr/>
          <p:nvPr/>
        </p:nvSpPr>
        <p:spPr>
          <a:xfrm>
            <a:off x="8240911" y="5168741"/>
            <a:ext cx="45606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IN" sz="2560" b="1" dirty="0" smtClean="0"/>
              <a:t>Conclusion</a:t>
            </a:r>
            <a:r>
              <a:rPr lang="en-IN" sz="2800" b="1" dirty="0" smtClean="0"/>
              <a:t> </a:t>
            </a:r>
            <a:r>
              <a:rPr lang="en-IN" sz="2800" b="1" dirty="0"/>
              <a:t>and Key Takeaways</a:t>
            </a:r>
          </a:p>
          <a:p>
            <a:pPr marL="0" indent="0">
              <a:lnSpc>
                <a:spcPts val="3197"/>
              </a:lnSpc>
              <a:buNone/>
            </a:pPr>
            <a:endParaRPr lang="en-US" sz="2558" dirty="0"/>
          </a:p>
        </p:txBody>
      </p:sp>
      <p:sp>
        <p:nvSpPr>
          <p:cNvPr id="20" name="Text 18"/>
          <p:cNvSpPr/>
          <p:nvPr/>
        </p:nvSpPr>
        <p:spPr>
          <a:xfrm>
            <a:off x="8190686" y="5722858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0" dirty="0">
                <a:latin typeface="Sora"/>
                <a:ea typeface="Sora"/>
              </a:rPr>
              <a:t>Summarizes the main findings and insights derived from the analysis, highlighting the significant outcomes and their implications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9857" y="953214"/>
            <a:ext cx="8820388" cy="7141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24"/>
              </a:lnSpc>
              <a:buNone/>
            </a:pPr>
            <a:r>
              <a:rPr lang="en-US" sz="4499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Metrics and Visualizations</a:t>
            </a:r>
            <a:endParaRPr lang="en-US" sz="4499" u="sng" dirty="0"/>
          </a:p>
        </p:txBody>
      </p:sp>
      <p:sp>
        <p:nvSpPr>
          <p:cNvPr id="6" name="Shape 3"/>
          <p:cNvSpPr/>
          <p:nvPr/>
        </p:nvSpPr>
        <p:spPr>
          <a:xfrm>
            <a:off x="1063823" y="1992987"/>
            <a:ext cx="43339" cy="5283279"/>
          </a:xfrm>
          <a:prstGeom prst="roundRect">
            <a:avLst>
              <a:gd name="adj" fmla="val 225455"/>
            </a:avLst>
          </a:prstGeom>
          <a:solidFill>
            <a:srgbClr val="BBC2DC"/>
          </a:solidFill>
          <a:ln/>
        </p:spPr>
      </p:sp>
      <p:sp>
        <p:nvSpPr>
          <p:cNvPr id="7" name="Shape 4"/>
          <p:cNvSpPr/>
          <p:nvPr/>
        </p:nvSpPr>
        <p:spPr>
          <a:xfrm>
            <a:off x="1329750" y="2459712"/>
            <a:ext cx="759857" cy="43339"/>
          </a:xfrm>
          <a:prstGeom prst="roundRect">
            <a:avLst>
              <a:gd name="adj" fmla="val 225455"/>
            </a:avLst>
          </a:prstGeom>
          <a:solidFill>
            <a:srgbClr val="BBC2DC"/>
          </a:solidFill>
          <a:ln/>
        </p:spPr>
      </p:sp>
      <p:sp>
        <p:nvSpPr>
          <p:cNvPr id="8" name="Shape 5"/>
          <p:cNvSpPr/>
          <p:nvPr/>
        </p:nvSpPr>
        <p:spPr>
          <a:xfrm>
            <a:off x="841236" y="2237184"/>
            <a:ext cx="488513" cy="488513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18044" y="2309932"/>
            <a:ext cx="134779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2279690" y="2210037"/>
            <a:ext cx="3655889" cy="4105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12"/>
              </a:lnSpc>
              <a:buNone/>
            </a:pPr>
            <a:r>
              <a:rPr lang="en-US" sz="225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Sales </a:t>
            </a:r>
            <a:r>
              <a:rPr lang="en-US" sz="2250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Revenue and Profit 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2279690" y="2697480"/>
            <a:ext cx="7933253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Track total sales revenue over time to identify growth trends and seasonal patterns.</a:t>
            </a:r>
            <a:endParaRPr lang="en-US" sz="1710" dirty="0"/>
          </a:p>
        </p:txBody>
      </p:sp>
      <p:sp>
        <p:nvSpPr>
          <p:cNvPr id="12" name="Shape 9"/>
          <p:cNvSpPr/>
          <p:nvPr/>
        </p:nvSpPr>
        <p:spPr>
          <a:xfrm>
            <a:off x="1329750" y="4293156"/>
            <a:ext cx="759857" cy="43339"/>
          </a:xfrm>
          <a:prstGeom prst="roundRect">
            <a:avLst>
              <a:gd name="adj" fmla="val 225455"/>
            </a:avLst>
          </a:prstGeom>
          <a:solidFill>
            <a:srgbClr val="BBC2DC"/>
          </a:solidFill>
          <a:ln/>
        </p:spPr>
      </p:sp>
      <p:sp>
        <p:nvSpPr>
          <p:cNvPr id="13" name="Shape 10"/>
          <p:cNvSpPr/>
          <p:nvPr/>
        </p:nvSpPr>
        <p:spPr>
          <a:xfrm>
            <a:off x="841236" y="4070628"/>
            <a:ext cx="488513" cy="488513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3159" y="4143375"/>
            <a:ext cx="204668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00" dirty="0"/>
          </a:p>
        </p:txBody>
      </p:sp>
      <p:sp>
        <p:nvSpPr>
          <p:cNvPr id="15" name="Text 12"/>
          <p:cNvSpPr/>
          <p:nvPr/>
        </p:nvSpPr>
        <p:spPr>
          <a:xfrm>
            <a:off x="2279690" y="4043482"/>
            <a:ext cx="2856905" cy="3571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12"/>
              </a:lnSpc>
              <a:buNone/>
            </a:pPr>
            <a:r>
              <a:rPr lang="en-US" sz="225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Unit </a:t>
            </a:r>
            <a:r>
              <a:rPr lang="en-US" sz="2250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Sales and Costs </a:t>
            </a:r>
            <a:endParaRPr lang="en-US" sz="2250" dirty="0"/>
          </a:p>
        </p:txBody>
      </p:sp>
      <p:sp>
        <p:nvSpPr>
          <p:cNvPr id="16" name="Text 13"/>
          <p:cNvSpPr/>
          <p:nvPr/>
        </p:nvSpPr>
        <p:spPr>
          <a:xfrm>
            <a:off x="2279690" y="4530923"/>
            <a:ext cx="7933253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Analyze the number of units sold to understand customer demand and product popularity.</a:t>
            </a:r>
            <a:endParaRPr lang="en-US" sz="1710" dirty="0"/>
          </a:p>
        </p:txBody>
      </p:sp>
      <p:sp>
        <p:nvSpPr>
          <p:cNvPr id="17" name="Shape 14"/>
          <p:cNvSpPr/>
          <p:nvPr/>
        </p:nvSpPr>
        <p:spPr>
          <a:xfrm>
            <a:off x="1329750" y="6126599"/>
            <a:ext cx="759857" cy="43339"/>
          </a:xfrm>
          <a:prstGeom prst="roundRect">
            <a:avLst>
              <a:gd name="adj" fmla="val 225455"/>
            </a:avLst>
          </a:prstGeom>
          <a:solidFill>
            <a:srgbClr val="BBC2DC"/>
          </a:solidFill>
          <a:ln/>
        </p:spPr>
      </p:sp>
      <p:sp>
        <p:nvSpPr>
          <p:cNvPr id="18" name="Shape 15"/>
          <p:cNvSpPr/>
          <p:nvPr/>
        </p:nvSpPr>
        <p:spPr>
          <a:xfrm>
            <a:off x="841236" y="5904071"/>
            <a:ext cx="488513" cy="488513"/>
          </a:xfrm>
          <a:prstGeom prst="roundRect">
            <a:avLst>
              <a:gd name="adj" fmla="val 200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82920" y="5976818"/>
            <a:ext cx="205026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00" dirty="0"/>
          </a:p>
        </p:txBody>
      </p:sp>
      <p:sp>
        <p:nvSpPr>
          <p:cNvPr id="20" name="Text 17"/>
          <p:cNvSpPr/>
          <p:nvPr/>
        </p:nvSpPr>
        <p:spPr>
          <a:xfrm>
            <a:off x="2279689" y="5876925"/>
            <a:ext cx="4329657" cy="3571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12"/>
              </a:lnSpc>
              <a:buNone/>
            </a:pPr>
            <a:r>
              <a:rPr lang="en-US" sz="2250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</a:rPr>
              <a:t>Region and Country Analysis</a:t>
            </a:r>
            <a:endParaRPr lang="en-US" sz="2250" dirty="0"/>
          </a:p>
        </p:txBody>
      </p:sp>
      <p:sp>
        <p:nvSpPr>
          <p:cNvPr id="21" name="Text 18"/>
          <p:cNvSpPr/>
          <p:nvPr/>
        </p:nvSpPr>
        <p:spPr>
          <a:xfrm>
            <a:off x="2279690" y="6364367"/>
            <a:ext cx="7933253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6"/>
              </a:lnSpc>
              <a:buNone/>
            </a:pPr>
            <a:r>
              <a:rPr lang="en-US" sz="171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Monitor </a:t>
            </a:r>
            <a:r>
              <a:rPr lang="en-US" sz="1710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Countries wise customer purchase </a:t>
            </a:r>
            <a:r>
              <a:rPr lang="en-US" sz="171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and retention rates to evaluate marketing strategies.</a:t>
            </a:r>
            <a:endParaRPr lang="en-US" sz="17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790099"/>
            <a:ext cx="6497003" cy="812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95"/>
              </a:lnSpc>
              <a:buNone/>
            </a:pPr>
            <a:r>
              <a:rPr lang="en-US" sz="5116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Insights and Trends</a:t>
            </a:r>
            <a:endParaRPr lang="en-US" sz="5116" u="sng" dirty="0"/>
          </a:p>
        </p:txBody>
      </p:sp>
      <p:sp>
        <p:nvSpPr>
          <p:cNvPr id="6" name="Text 3"/>
          <p:cNvSpPr/>
          <p:nvPr/>
        </p:nvSpPr>
        <p:spPr>
          <a:xfrm>
            <a:off x="864037" y="491001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Sustained Growth</a:t>
            </a:r>
            <a:endParaRPr lang="en-US" sz="2558" dirty="0"/>
          </a:p>
        </p:txBody>
      </p:sp>
      <p:sp>
        <p:nvSpPr>
          <p:cNvPr id="7" name="Text 4"/>
          <p:cNvSpPr/>
          <p:nvPr/>
        </p:nvSpPr>
        <p:spPr>
          <a:xfrm>
            <a:off x="864037" y="5464135"/>
            <a:ext cx="4053840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Amazon has consistently experienced year-over-year growth in sales </a:t>
            </a: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revenue but had a dip in last couple of years , </a:t>
            </a: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with </a:t>
            </a: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 most sales were in month of November 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5288161" y="4910018"/>
            <a:ext cx="324850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Product Popularity</a:t>
            </a:r>
            <a:endParaRPr lang="en-US" sz="2558" dirty="0"/>
          </a:p>
        </p:txBody>
      </p:sp>
      <p:sp>
        <p:nvSpPr>
          <p:cNvPr id="10" name="Text 6"/>
          <p:cNvSpPr/>
          <p:nvPr/>
        </p:nvSpPr>
        <p:spPr>
          <a:xfrm>
            <a:off x="5288161" y="5464135"/>
            <a:ext cx="4053959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Cosmetics </a:t>
            </a:r>
            <a:r>
              <a:rPr lang="en-US" sz="1944" dirty="0" smtClean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,Household, Office Supplies, Cloths and Baby Food  are </a:t>
            </a:r>
            <a:r>
              <a:rPr lang="en-US" sz="1944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among the most popular product categories on Amazon, indicating customer preferences.</a:t>
            </a:r>
            <a:endParaRPr lang="en-US" sz="1944" dirty="0"/>
          </a:p>
        </p:txBody>
      </p:sp>
      <p:sp>
        <p:nvSpPr>
          <p:cNvPr id="12" name="Text 7"/>
          <p:cNvSpPr/>
          <p:nvPr/>
        </p:nvSpPr>
        <p:spPr>
          <a:xfrm>
            <a:off x="9712404" y="4910018"/>
            <a:ext cx="3648551" cy="4060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97"/>
              </a:lnSpc>
              <a:buNone/>
            </a:pPr>
            <a:r>
              <a:rPr lang="en-US" sz="2558" b="1" dirty="0" smtClean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Countries Purchased</a:t>
            </a:r>
            <a:endParaRPr lang="en-US" sz="2558" dirty="0"/>
          </a:p>
        </p:txBody>
      </p:sp>
      <p:sp>
        <p:nvSpPr>
          <p:cNvPr id="13" name="Text 8"/>
          <p:cNvSpPr/>
          <p:nvPr/>
        </p:nvSpPr>
        <p:spPr>
          <a:xfrm>
            <a:off x="9712404" y="5464135"/>
            <a:ext cx="4053959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110"/>
              </a:lnSpc>
            </a:pPr>
            <a:r>
              <a:rPr lang="en-US" sz="1944" dirty="0">
                <a:latin typeface="Sora"/>
                <a:ea typeface="Sora"/>
              </a:rPr>
              <a:t>Honduras, Mexico, and Myanmar are among the countries with the highest number of orders on Amazon.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04" y="2112067"/>
            <a:ext cx="4470996" cy="26498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29" y="2021814"/>
            <a:ext cx="4826892" cy="28303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2112067"/>
            <a:ext cx="4299284" cy="2649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3" name="Shape 1"/>
          <p:cNvSpPr/>
          <p:nvPr/>
        </p:nvSpPr>
        <p:spPr>
          <a:xfrm>
            <a:off x="0" y="1015"/>
            <a:ext cx="14630400" cy="8534400"/>
          </a:xfrm>
          <a:prstGeom prst="rect">
            <a:avLst/>
          </a:prstGeom>
          <a:solidFill>
            <a:srgbClr val="FFFB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5" name="Text 2"/>
          <p:cNvSpPr/>
          <p:nvPr/>
        </p:nvSpPr>
        <p:spPr>
          <a:xfrm>
            <a:off x="4521637" y="979765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37" name="Text 4"/>
          <p:cNvSpPr/>
          <p:nvPr/>
        </p:nvSpPr>
        <p:spPr>
          <a:xfrm>
            <a:off x="6647542" y="2383631"/>
            <a:ext cx="18723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1400" dirty="0"/>
          </a:p>
        </p:txBody>
      </p:sp>
      <p:sp>
        <p:nvSpPr>
          <p:cNvPr id="38" name="Text 5"/>
          <p:cNvSpPr/>
          <p:nvPr/>
        </p:nvSpPr>
        <p:spPr>
          <a:xfrm>
            <a:off x="6342742" y="2917507"/>
            <a:ext cx="2677910" cy="1262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200" kern="0" spc="-39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</p:txBody>
      </p:sp>
      <p:sp>
        <p:nvSpPr>
          <p:cNvPr id="40" name="Text 7"/>
          <p:cNvSpPr/>
          <p:nvPr/>
        </p:nvSpPr>
        <p:spPr>
          <a:xfrm>
            <a:off x="9529524" y="2383631"/>
            <a:ext cx="359818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41" name="Text 8"/>
          <p:cNvSpPr/>
          <p:nvPr/>
        </p:nvSpPr>
        <p:spPr>
          <a:xfrm>
            <a:off x="9529524" y="2917507"/>
            <a:ext cx="3974902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944" dirty="0"/>
          </a:p>
        </p:txBody>
      </p:sp>
      <p:sp>
        <p:nvSpPr>
          <p:cNvPr id="43" name="Text 10"/>
          <p:cNvSpPr/>
          <p:nvPr/>
        </p:nvSpPr>
        <p:spPr>
          <a:xfrm>
            <a:off x="4783693" y="566368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44" name="Text 11"/>
          <p:cNvSpPr/>
          <p:nvPr/>
        </p:nvSpPr>
        <p:spPr>
          <a:xfrm>
            <a:off x="4783693" y="6197560"/>
            <a:ext cx="872061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53" name="TextBox 52"/>
          <p:cNvSpPr txBox="1"/>
          <p:nvPr/>
        </p:nvSpPr>
        <p:spPr>
          <a:xfrm>
            <a:off x="3688514" y="336622"/>
            <a:ext cx="5586115" cy="164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kern="0" spc="-146" dirty="0" smtClean="0">
                <a:solidFill>
                  <a:srgbClr val="000000"/>
                </a:solidFill>
                <a:latin typeface="Alexandria"/>
                <a:ea typeface="Inter" pitchFamily="34" charset="-122"/>
                <a:cs typeface="Inter" pitchFamily="34" charset="-120"/>
              </a:rPr>
              <a:t>   </a:t>
            </a:r>
            <a:r>
              <a:rPr lang="en-US" sz="5120" b="1" u="sng" kern="0" spc="-146" dirty="0" smtClean="0">
                <a:solidFill>
                  <a:srgbClr val="000000"/>
                </a:solidFill>
                <a:latin typeface="Alexandria"/>
                <a:ea typeface="Inter" pitchFamily="34" charset="-122"/>
                <a:cs typeface="Times New Roman" panose="02020603050405020304" pitchFamily="18" charset="0"/>
              </a:rPr>
              <a:t>Dashboard</a:t>
            </a:r>
            <a:r>
              <a:rPr lang="en-US" sz="5000" b="1" u="sng" kern="0" spc="-146" dirty="0" smtClean="0">
                <a:solidFill>
                  <a:srgbClr val="000000"/>
                </a:solidFill>
                <a:latin typeface="Alexandria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sz="5000" b="1" u="sng" kern="0" spc="-146" dirty="0">
                <a:solidFill>
                  <a:srgbClr val="000000"/>
                </a:solidFill>
                <a:latin typeface="Alexandria"/>
                <a:ea typeface="Inter" pitchFamily="34" charset="-122"/>
                <a:cs typeface="Times New Roman" panose="02020603050405020304" pitchFamily="18" charset="0"/>
              </a:rPr>
              <a:t>View</a:t>
            </a:r>
            <a:endParaRPr lang="en-US" sz="5000" u="sng" dirty="0">
              <a:latin typeface="Alexandria"/>
              <a:cs typeface="Times New Roman" panose="02020603050405020304" pitchFamily="18" charset="0"/>
            </a:endParaRPr>
          </a:p>
          <a:p>
            <a:endParaRPr lang="en-IN" sz="5000" dirty="0">
              <a:latin typeface="Alexandria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1" y="1435010"/>
            <a:ext cx="6689932" cy="3734963"/>
          </a:xfrm>
          <a:prstGeom prst="rect">
            <a:avLst/>
          </a:prstGeom>
        </p:spPr>
      </p:pic>
      <p:sp>
        <p:nvSpPr>
          <p:cNvPr id="55" name="Shape 3"/>
          <p:cNvSpPr/>
          <p:nvPr/>
        </p:nvSpPr>
        <p:spPr>
          <a:xfrm>
            <a:off x="371474" y="5663684"/>
            <a:ext cx="3238043" cy="2305939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59" name="Shape 6"/>
          <p:cNvSpPr/>
          <p:nvPr/>
        </p:nvSpPr>
        <p:spPr>
          <a:xfrm>
            <a:off x="4227789" y="5664735"/>
            <a:ext cx="3659309" cy="2304888"/>
          </a:xfrm>
          <a:prstGeom prst="roundRect">
            <a:avLst>
              <a:gd name="adj" fmla="val 3663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4227789" y="5746021"/>
            <a:ext cx="2768067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kern="0" spc="-73" dirty="0">
                <a:solidFill>
                  <a:srgbClr val="272525"/>
                </a:solidFill>
                <a:latin typeface="Sora"/>
                <a:ea typeface="Sora"/>
                <a:cs typeface="Inter" pitchFamily="34" charset="-120"/>
              </a:rPr>
              <a:t>Interactive Visualizations</a:t>
            </a:r>
            <a:endParaRPr lang="en-US" u="sng" dirty="0">
              <a:latin typeface="Sora"/>
              <a:ea typeface="Sor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12274" y="6144325"/>
            <a:ext cx="3330121" cy="149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dashboard will </a:t>
            </a:r>
            <a:r>
              <a:rPr lang="en-US" sz="1920" kern="0" spc="-39" dirty="0">
                <a:solidFill>
                  <a:srgbClr val="272525"/>
                </a:solidFill>
                <a:latin typeface="Sora"/>
                <a:ea typeface="Sora"/>
                <a:cs typeface="Inter" pitchFamily="34" charset="-120"/>
              </a:rPr>
              <a:t>feature</a:t>
            </a:r>
            <a:r>
              <a:rPr lang="en-US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dynamic visualizations that enable users to explore the data, uncover </a:t>
            </a:r>
            <a:r>
              <a:rPr lang="en-US" kern="0" spc="-39" dirty="0">
                <a:solidFill>
                  <a:srgbClr val="272525"/>
                </a:solidFill>
                <a:latin typeface="Sora"/>
                <a:ea typeface="Sora"/>
                <a:cs typeface="Inter" pitchFamily="34" charset="-120"/>
              </a:rPr>
              <a:t>trends</a:t>
            </a:r>
            <a:r>
              <a:rPr lang="en-US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identify opportunities for growth</a:t>
            </a:r>
            <a:endParaRPr lang="en-IN" dirty="0"/>
          </a:p>
        </p:txBody>
      </p:sp>
      <p:sp>
        <p:nvSpPr>
          <p:cNvPr id="62" name="Shape 9"/>
          <p:cNvSpPr/>
          <p:nvPr/>
        </p:nvSpPr>
        <p:spPr>
          <a:xfrm>
            <a:off x="8352038" y="5663685"/>
            <a:ext cx="5988305" cy="2305938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3" name="TextBox 62"/>
          <p:cNvSpPr txBox="1"/>
          <p:nvPr/>
        </p:nvSpPr>
        <p:spPr>
          <a:xfrm>
            <a:off x="8470594" y="5769971"/>
            <a:ext cx="289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kern="0" spc="-73" dirty="0" smtClean="0">
                <a:solidFill>
                  <a:srgbClr val="272525"/>
                </a:solidFill>
                <a:latin typeface="Sora"/>
                <a:ea typeface="Sora"/>
              </a:rPr>
              <a:t>Used Dynamic slicers</a:t>
            </a:r>
            <a:endParaRPr lang="en-US" u="sng" dirty="0">
              <a:latin typeface="Sora"/>
              <a:ea typeface="Sora"/>
            </a:endParaRPr>
          </a:p>
          <a:p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8457515" y="6229952"/>
            <a:ext cx="5820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spc="-39" dirty="0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The dashboard will be designed to allow filtering by cost, revenue, profits, and units sold. This approach will enable effective use of space and create an attractive and user-friendly interface.</a:t>
            </a:r>
            <a:endParaRPr lang="en-IN" dirty="0">
              <a:latin typeface="Inter"/>
              <a:ea typeface="Inter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7909" y="6144325"/>
            <a:ext cx="3238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dashboard will allow users to apply various filters, such as by product category, </a:t>
            </a:r>
            <a:r>
              <a:rPr lang="en-US" kern="0" spc="-39" dirty="0" smtClean="0">
                <a:solidFill>
                  <a:srgbClr val="272525"/>
                </a:solidFill>
                <a:latin typeface="Sora"/>
                <a:ea typeface="Inter" pitchFamily="34" charset="-122"/>
                <a:cs typeface="Inter" pitchFamily="34" charset="-120"/>
              </a:rPr>
              <a:t>profit ,revenue</a:t>
            </a:r>
            <a:r>
              <a:rPr lang="en-US" kern="0" spc="-39" dirty="0" smtClean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Oder priority </a:t>
            </a:r>
            <a:r>
              <a:rPr lang="en-US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gain specific insights tailored to their needs</a:t>
            </a:r>
            <a:endParaRPr lang="en-IN" dirty="0"/>
          </a:p>
        </p:txBody>
      </p:sp>
      <p:sp>
        <p:nvSpPr>
          <p:cNvPr id="68" name="TextBox 67"/>
          <p:cNvSpPr txBox="1"/>
          <p:nvPr/>
        </p:nvSpPr>
        <p:spPr>
          <a:xfrm>
            <a:off x="388101" y="5779869"/>
            <a:ext cx="2370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kern="0" spc="-73" dirty="0" smtClean="0">
                <a:solidFill>
                  <a:srgbClr val="272525"/>
                </a:solidFill>
                <a:latin typeface="Sora"/>
                <a:ea typeface="Sora"/>
                <a:cs typeface="Inter" pitchFamily="34" charset="-120"/>
              </a:rPr>
              <a:t>Customizable </a:t>
            </a:r>
            <a:r>
              <a:rPr lang="en-US" b="1" u="sng" kern="0" spc="-73" dirty="0">
                <a:solidFill>
                  <a:srgbClr val="272525"/>
                </a:solidFill>
                <a:latin typeface="Sora"/>
                <a:ea typeface="Sora"/>
                <a:cs typeface="Inter" pitchFamily="34" charset="-120"/>
              </a:rPr>
              <a:t>Filters</a:t>
            </a:r>
            <a:endParaRPr lang="en-US" u="sng" dirty="0">
              <a:latin typeface="Sora"/>
              <a:ea typeface="Sora"/>
            </a:endParaRPr>
          </a:p>
          <a:p>
            <a:endParaRPr lang="en-IN" u="sng" dirty="0">
              <a:latin typeface="Sora"/>
              <a:ea typeface="Sora"/>
            </a:endParaRPr>
          </a:p>
          <a:p>
            <a:endParaRPr lang="en-IN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885" y="1421386"/>
            <a:ext cx="6663672" cy="37445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588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8307" y="152400"/>
            <a:ext cx="9440466" cy="14401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70"/>
              </a:lnSpc>
              <a:buNone/>
            </a:pPr>
            <a:r>
              <a:rPr lang="en-US" sz="4536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r>
              <a:rPr lang="en-US" sz="453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536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and</a:t>
            </a:r>
            <a:r>
              <a:rPr lang="en-US" sz="4536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 </a:t>
            </a:r>
            <a:r>
              <a:rPr lang="en-US" sz="4536" b="1" u="sng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Recommendations</a:t>
            </a:r>
            <a:endParaRPr lang="en-US" sz="4536" u="sng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4" y="1872168"/>
            <a:ext cx="1094542" cy="17512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96201" y="1766539"/>
            <a:ext cx="2880360" cy="3599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5"/>
              </a:lnSpc>
              <a:buNone/>
            </a:pPr>
            <a:r>
              <a:rPr lang="en-US" sz="2268" b="1" u="sng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Takeaways</a:t>
            </a:r>
            <a:endParaRPr lang="en-US" sz="2268" u="sng" dirty="0"/>
          </a:p>
        </p:txBody>
      </p:sp>
      <p:sp>
        <p:nvSpPr>
          <p:cNvPr id="8" name="Text 4"/>
          <p:cNvSpPr/>
          <p:nvPr/>
        </p:nvSpPr>
        <p:spPr>
          <a:xfrm>
            <a:off x="2153494" y="2230008"/>
            <a:ext cx="8017669" cy="11918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Identified </a:t>
            </a:r>
            <a:r>
              <a:rPr lang="en-US" altLang="en-US" sz="1600" dirty="0">
                <a:latin typeface="Sora"/>
                <a:ea typeface="Sora"/>
              </a:rPr>
              <a:t>which regions and countries contribute the most to sales and profit.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Determined </a:t>
            </a:r>
            <a:r>
              <a:rPr lang="en-US" altLang="en-US" sz="1600" dirty="0">
                <a:latin typeface="Sora"/>
                <a:ea typeface="Sora"/>
              </a:rPr>
              <a:t>which item types generate the most revenue and profit.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Compared </a:t>
            </a:r>
            <a:r>
              <a:rPr lang="en-US" altLang="en-US" sz="1600" dirty="0">
                <a:latin typeface="Sora"/>
                <a:ea typeface="Sora"/>
              </a:rPr>
              <a:t>the performance between online and offline sales channels.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 Analyzed </a:t>
            </a:r>
            <a:r>
              <a:rPr lang="en-US" altLang="en-US" sz="1600" dirty="0">
                <a:latin typeface="Sora"/>
                <a:ea typeface="Sora"/>
              </a:rPr>
              <a:t>how order priority affects sales and profit.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Examined </a:t>
            </a:r>
            <a:r>
              <a:rPr lang="en-US" altLang="en-US" sz="1600" dirty="0">
                <a:latin typeface="Sora"/>
                <a:ea typeface="Sora"/>
              </a:rPr>
              <a:t>how sales and profits vary over time (e.g., by month or year). </a:t>
            </a:r>
            <a:endParaRPr lang="en-US" altLang="en-US" sz="1600" dirty="0" smtClean="0">
              <a:latin typeface="Sora"/>
              <a:ea typeface="Sor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Sora"/>
              <a:ea typeface="Sora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523" y="3776105"/>
            <a:ext cx="1094542" cy="17512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3494" y="3623458"/>
            <a:ext cx="4215516" cy="804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5"/>
              </a:lnSpc>
              <a:buNone/>
            </a:pPr>
            <a:r>
              <a:rPr lang="en-US" sz="2268" b="1" u="sng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Strategic Recommendations</a:t>
            </a:r>
            <a:endParaRPr lang="en-US" sz="2268" u="sng" dirty="0"/>
          </a:p>
        </p:txBody>
      </p:sp>
      <p:sp>
        <p:nvSpPr>
          <p:cNvPr id="11" name="Text 6"/>
          <p:cNvSpPr/>
          <p:nvPr/>
        </p:nvSpPr>
        <p:spPr>
          <a:xfrm>
            <a:off x="2153493" y="3981885"/>
            <a:ext cx="8017670" cy="16710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Invest </a:t>
            </a:r>
            <a:r>
              <a:rPr lang="en-US" altLang="en-US" sz="1600" dirty="0">
                <a:latin typeface="Sora"/>
                <a:ea typeface="Sora"/>
              </a:rPr>
              <a:t>more in marketing and inventory for high-performing regions and top-selling products.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Enhance </a:t>
            </a:r>
            <a:r>
              <a:rPr lang="en-US" altLang="en-US" sz="1600" dirty="0">
                <a:latin typeface="Sora"/>
                <a:ea typeface="Sora"/>
              </a:rPr>
              <a:t>the online sales channel if it underperforms compared to offline sales.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  <a:ea typeface="Sora"/>
              </a:rPr>
              <a:t>Review </a:t>
            </a:r>
            <a:r>
              <a:rPr lang="en-US" altLang="en-US" sz="1600" dirty="0">
                <a:latin typeface="Sora"/>
                <a:ea typeface="Sora"/>
              </a:rPr>
              <a:t>and adjust pricing strategies for low-performing products or regions.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smtClean="0">
                <a:latin typeface="Sora"/>
                <a:ea typeface="Sora"/>
              </a:rPr>
              <a:t>O</a:t>
            </a:r>
            <a:r>
              <a:rPr lang="en-US" altLang="en-US" sz="1600" dirty="0" smtClean="0">
                <a:latin typeface="Sora"/>
                <a:ea typeface="Sora"/>
              </a:rPr>
              <a:t>ther </a:t>
            </a:r>
            <a:r>
              <a:rPr lang="en-US" altLang="en-US" sz="1600" dirty="0">
                <a:latin typeface="Sora"/>
                <a:ea typeface="Sora"/>
              </a:rPr>
              <a:t>impact of different order priorities and adjust strategies to maximize </a:t>
            </a:r>
            <a:r>
              <a:rPr lang="en-US" altLang="en-US" sz="1600" dirty="0" smtClean="0">
                <a:latin typeface="Sora"/>
                <a:ea typeface="Sora"/>
              </a:rPr>
              <a:t>profits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Sora"/>
                <a:ea typeface="Sora"/>
              </a:rPr>
              <a:t>Review and adjust pricing strategies for underperforming products or regions to boost sales.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724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524" y="5979948"/>
            <a:ext cx="1094542" cy="175129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88964" y="5882074"/>
            <a:ext cx="2880360" cy="3599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35"/>
              </a:lnSpc>
              <a:buNone/>
            </a:pPr>
            <a:r>
              <a:rPr lang="en-US" sz="2268" b="1" u="sng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Next Steps</a:t>
            </a:r>
            <a:endParaRPr lang="en-US" sz="2268" u="sng" dirty="0"/>
          </a:p>
        </p:txBody>
      </p:sp>
      <p:sp>
        <p:nvSpPr>
          <p:cNvPr id="14" name="Text 8"/>
          <p:cNvSpPr/>
          <p:nvPr/>
        </p:nvSpPr>
        <p:spPr>
          <a:xfrm>
            <a:off x="2188964" y="6283651"/>
            <a:ext cx="8017670" cy="21306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</a:rPr>
              <a:t>Compare </a:t>
            </a:r>
            <a:r>
              <a:rPr lang="en-US" altLang="en-US" sz="1600" dirty="0">
                <a:latin typeface="Sora"/>
              </a:rPr>
              <a:t>the profitability of online vs. offline sales.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</a:rPr>
              <a:t>Determine which products have the highest sales and profit margins.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</a:rPr>
              <a:t>Perform a time series analysis to identify sales trends over time.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latin typeface="Sora"/>
              </a:rPr>
              <a:t>Develop </a:t>
            </a:r>
            <a:r>
              <a:rPr lang="en-US" altLang="en-US" sz="1600" dirty="0">
                <a:latin typeface="Sora"/>
              </a:rPr>
              <a:t>and implement strategies based on the analysis to improve sales and profitability. </a:t>
            </a:r>
          </a:p>
          <a:p>
            <a:pPr marL="0" indent="0" algn="l">
              <a:lnSpc>
                <a:spcPts val="2758"/>
              </a:lnSpc>
              <a:buNone/>
            </a:pPr>
            <a:endParaRPr lang="en-US" sz="1600" dirty="0">
              <a:latin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646</Words>
  <Application>Microsoft Office PowerPoint</Application>
  <PresentationFormat>Custom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Alexandria</vt:lpstr>
      <vt:lpstr>Arial</vt:lpstr>
      <vt:lpstr>Calibri</vt:lpstr>
      <vt:lpstr>Inter</vt:lpstr>
      <vt:lpstr>Sora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20</cp:revision>
  <dcterms:created xsi:type="dcterms:W3CDTF">2024-06-28T06:56:03Z</dcterms:created>
  <dcterms:modified xsi:type="dcterms:W3CDTF">2024-06-28T18:48:17Z</dcterms:modified>
</cp:coreProperties>
</file>