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7"/>
  </p:notesMasterIdLst>
  <p:sldIdLst>
    <p:sldId id="257"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6" r:id="rId17"/>
    <p:sldId id="274" r:id="rId18"/>
    <p:sldId id="275" r:id="rId19"/>
    <p:sldId id="277" r:id="rId20"/>
    <p:sldId id="280" r:id="rId21"/>
    <p:sldId id="279" r:id="rId22"/>
    <p:sldId id="281" r:id="rId23"/>
    <p:sldId id="282"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4" autoAdjust="0"/>
  </p:normalViewPr>
  <p:slideViewPr>
    <p:cSldViewPr snapToGrid="0">
      <p:cViewPr varScale="1">
        <p:scale>
          <a:sx n="83" d="100"/>
          <a:sy n="83" d="100"/>
        </p:scale>
        <p:origin x="686"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8788E-4A70-4A7E-A1F5-44041C2DFF77}" type="datetimeFigureOut">
              <a:rPr lang="en-IN" smtClean="0"/>
              <a:t>18-10-2020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B9D84-2C24-451E-8625-A9FD365FE2B4}" type="slidenum">
              <a:rPr lang="en-IN" smtClean="0"/>
              <a:t>‹#›</a:t>
            </a:fld>
            <a:endParaRPr lang="en-IN" dirty="0"/>
          </a:p>
        </p:txBody>
      </p:sp>
    </p:spTree>
    <p:extLst>
      <p:ext uri="{BB962C8B-B14F-4D97-AF65-F5344CB8AC3E}">
        <p14:creationId xmlns:p14="http://schemas.microsoft.com/office/powerpoint/2010/main" val="43565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DB9D84-2C24-451E-8625-A9FD365FE2B4}" type="slidenum">
              <a:rPr lang="en-IN" smtClean="0"/>
              <a:t>8</a:t>
            </a:fld>
            <a:endParaRPr lang="en-IN" dirty="0"/>
          </a:p>
        </p:txBody>
      </p:sp>
    </p:spTree>
    <p:extLst>
      <p:ext uri="{BB962C8B-B14F-4D97-AF65-F5344CB8AC3E}">
        <p14:creationId xmlns:p14="http://schemas.microsoft.com/office/powerpoint/2010/main" val="419354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000" dirty="0"/>
              <a:t>Edulyt India </a:t>
            </a:r>
            <a:r>
              <a:rPr lang="en-US" sz="7000"/>
              <a:t>Project  </a:t>
            </a:r>
            <a:r>
              <a:rPr lang="en-US" sz="7000" dirty="0"/>
              <a:t>Report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051045"/>
          </a:xfrm>
        </p:spPr>
        <p:txBody>
          <a:bodyPr>
            <a:normAutofit/>
          </a:bodyPr>
          <a:lstStyle/>
          <a:p>
            <a:r>
              <a:rPr lang="en-US" sz="2400" dirty="0">
                <a:solidFill>
                  <a:schemeClr val="tx1">
                    <a:lumMod val="85000"/>
                    <a:lumOff val="15000"/>
                  </a:schemeClr>
                </a:solidFill>
              </a:rPr>
              <a:t>Satwik cheppla</a:t>
            </a:r>
          </a:p>
          <a:p>
            <a:r>
              <a:rPr lang="en-US" dirty="0">
                <a:solidFill>
                  <a:schemeClr val="tx1">
                    <a:lumMod val="85000"/>
                    <a:lumOff val="15000"/>
                  </a:schemeClr>
                </a:solidFill>
              </a:rPr>
              <a:t>Intern id-ei0063</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4F08-A980-4E37-8AA2-F990E876CD07}"/>
              </a:ext>
            </a:extLst>
          </p:cNvPr>
          <p:cNvSpPr>
            <a:spLocks noGrp="1"/>
          </p:cNvSpPr>
          <p:nvPr>
            <p:ph type="title"/>
          </p:nvPr>
        </p:nvSpPr>
        <p:spPr/>
        <p:txBody>
          <a:bodyPr/>
          <a:lstStyle/>
          <a:p>
            <a:r>
              <a:rPr lang="en-IN" sz="4800" dirty="0"/>
              <a:t>Data Preparation</a:t>
            </a:r>
            <a:endParaRPr lang="en-IN" dirty="0"/>
          </a:p>
        </p:txBody>
      </p:sp>
      <p:sp>
        <p:nvSpPr>
          <p:cNvPr id="3" name="Content Placeholder 2">
            <a:extLst>
              <a:ext uri="{FF2B5EF4-FFF2-40B4-BE49-F238E27FC236}">
                <a16:creationId xmlns:a16="http://schemas.microsoft.com/office/drawing/2014/main" id="{C2222AAB-166F-4385-B194-56AEBD079227}"/>
              </a:ext>
            </a:extLst>
          </p:cNvPr>
          <p:cNvSpPr>
            <a:spLocks noGrp="1"/>
          </p:cNvSpPr>
          <p:nvPr>
            <p:ph idx="1"/>
          </p:nvPr>
        </p:nvSpPr>
        <p:spPr/>
        <p:txBody>
          <a:bodyPr>
            <a:normAutofit/>
          </a:bodyPr>
          <a:lstStyle/>
          <a:p>
            <a:pPr>
              <a:buClr>
                <a:schemeClr val="tx1"/>
              </a:buClr>
              <a:buFont typeface="Wingdings" panose="05000000000000000000" pitchFamily="2" charset="2"/>
              <a:buChar char="Ø"/>
            </a:pPr>
            <a:r>
              <a:rPr lang="en-IN" dirty="0"/>
              <a:t>Out of these there are both categorical and  continuous Independent variables</a:t>
            </a:r>
          </a:p>
          <a:p>
            <a:pPr>
              <a:buClr>
                <a:schemeClr val="tx1"/>
              </a:buClr>
              <a:buFont typeface="Wingdings" panose="05000000000000000000" pitchFamily="2" charset="2"/>
              <a:buChar char="v"/>
            </a:pPr>
            <a:r>
              <a:rPr lang="en-IN" dirty="0"/>
              <a:t>categorical variables = </a:t>
            </a:r>
            <a:r>
              <a:rPr lang="en-US" dirty="0"/>
              <a:t>['Sex', 'Marital_Status', 'Qual_var', 'SE', 'Prop_Area’]</a:t>
            </a:r>
          </a:p>
          <a:p>
            <a:pPr>
              <a:buClr>
                <a:schemeClr val="tx1"/>
              </a:buClr>
              <a:buFont typeface="Wingdings" panose="05000000000000000000" pitchFamily="2" charset="2"/>
              <a:buChar char="v"/>
            </a:pPr>
            <a:r>
              <a:rPr lang="en-US" dirty="0"/>
              <a:t>Continuous variables = ['Dependents','App_Income_1','App_Income_2','CPL_Amount','CPL_Term’,'Credit_His’]</a:t>
            </a:r>
          </a:p>
          <a:p>
            <a:pPr>
              <a:buClr>
                <a:schemeClr val="tx1"/>
              </a:buClr>
              <a:buFont typeface="Wingdings" panose="05000000000000000000" pitchFamily="2" charset="2"/>
              <a:buChar char="v"/>
            </a:pPr>
            <a:r>
              <a:rPr lang="en-US" dirty="0"/>
              <a:t>Dependent variable(for classification) = CPL_status</a:t>
            </a:r>
          </a:p>
          <a:p>
            <a:pPr>
              <a:buClr>
                <a:schemeClr val="tx1"/>
              </a:buClr>
              <a:buFont typeface="Wingdings" panose="05000000000000000000" pitchFamily="2" charset="2"/>
              <a:buChar char="Ø"/>
            </a:pPr>
            <a:r>
              <a:rPr lang="en-US" dirty="0"/>
              <a:t>As these are categorical variables have strings as data, but whatever algorithm we apply(except few)would require us to convert into numerical forms</a:t>
            </a:r>
          </a:p>
          <a:p>
            <a:pPr marL="0" indent="0">
              <a:buClr>
                <a:schemeClr val="tx1"/>
              </a:buClr>
              <a:buNone/>
            </a:pPr>
            <a:endParaRPr lang="en-US" dirty="0"/>
          </a:p>
          <a:p>
            <a:pPr marL="0" indent="0">
              <a:buClr>
                <a:schemeClr val="tx1"/>
              </a:buClr>
              <a:buNone/>
            </a:pPr>
            <a:endParaRPr lang="en-IN" dirty="0"/>
          </a:p>
        </p:txBody>
      </p:sp>
    </p:spTree>
    <p:extLst>
      <p:ext uri="{BB962C8B-B14F-4D97-AF65-F5344CB8AC3E}">
        <p14:creationId xmlns:p14="http://schemas.microsoft.com/office/powerpoint/2010/main" val="27767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821F-BE30-4BC2-BA6F-A848EF32223F}"/>
              </a:ext>
            </a:extLst>
          </p:cNvPr>
          <p:cNvSpPr>
            <a:spLocks noGrp="1"/>
          </p:cNvSpPr>
          <p:nvPr>
            <p:ph type="title"/>
          </p:nvPr>
        </p:nvSpPr>
        <p:spPr/>
        <p:txBody>
          <a:bodyPr/>
          <a:lstStyle/>
          <a:p>
            <a:r>
              <a:rPr lang="en-IN" sz="4400" dirty="0"/>
              <a:t>Data Preparation : encoding</a:t>
            </a:r>
            <a:endParaRPr lang="en-IN" dirty="0"/>
          </a:p>
        </p:txBody>
      </p:sp>
      <p:sp>
        <p:nvSpPr>
          <p:cNvPr id="3" name="Content Placeholder 2">
            <a:extLst>
              <a:ext uri="{FF2B5EF4-FFF2-40B4-BE49-F238E27FC236}">
                <a16:creationId xmlns:a16="http://schemas.microsoft.com/office/drawing/2014/main" id="{4F4F0979-39DC-44B7-8498-C65A8139A65F}"/>
              </a:ext>
            </a:extLst>
          </p:cNvPr>
          <p:cNvSpPr>
            <a:spLocks noGrp="1"/>
          </p:cNvSpPr>
          <p:nvPr>
            <p:ph idx="1"/>
          </p:nvPr>
        </p:nvSpPr>
        <p:spPr>
          <a:xfrm>
            <a:off x="1097280" y="2108201"/>
            <a:ext cx="10058400" cy="2870199"/>
          </a:xfrm>
        </p:spPr>
        <p:txBody>
          <a:bodyPr/>
          <a:lstStyle/>
          <a:p>
            <a:pPr>
              <a:buClr>
                <a:schemeClr val="tx1"/>
              </a:buClr>
              <a:buFont typeface="Wingdings" panose="05000000000000000000" pitchFamily="2" charset="2"/>
              <a:buChar char="Ø"/>
            </a:pPr>
            <a:r>
              <a:rPr lang="en-US" dirty="0"/>
              <a:t>So we would be using one hot encoding  on categorical dependent and independent variables using pandas get dummies class.</a:t>
            </a:r>
          </a:p>
          <a:p>
            <a:pPr>
              <a:buClr>
                <a:schemeClr val="tx1"/>
              </a:buClr>
              <a:buFont typeface="Wingdings" panose="05000000000000000000" pitchFamily="2" charset="2"/>
              <a:buChar char="Ø"/>
            </a:pPr>
            <a:r>
              <a:rPr lang="en-US" dirty="0"/>
              <a:t>Also we would be scaling the numerical data for uniformity using  StandardScaler from sklearn  library applied through column transformer.</a:t>
            </a:r>
          </a:p>
          <a:p>
            <a:pPr>
              <a:buClr>
                <a:schemeClr val="tx1"/>
              </a:buClr>
              <a:buFont typeface="Wingdings" panose="05000000000000000000" pitchFamily="2" charset="2"/>
              <a:buChar char="Ø"/>
            </a:pPr>
            <a:r>
              <a:rPr lang="en-US" dirty="0"/>
              <a:t>After The transformations we get the final dataset which can be used to send through machine learning pipelines</a:t>
            </a:r>
          </a:p>
          <a:p>
            <a:pPr>
              <a:buClr>
                <a:schemeClr val="tx1"/>
              </a:buClr>
              <a:buFont typeface="Wingdings" panose="05000000000000000000" pitchFamily="2" charset="2"/>
              <a:buChar char="Ø"/>
            </a:pPr>
            <a:endParaRPr lang="en-US" dirty="0"/>
          </a:p>
          <a:p>
            <a:pPr>
              <a:buClr>
                <a:schemeClr val="tx1"/>
              </a:buClr>
              <a:buFont typeface="Wingdings" panose="05000000000000000000" pitchFamily="2" charset="2"/>
              <a:buChar char="Ø"/>
            </a:pPr>
            <a:endParaRPr lang="en-US" dirty="0"/>
          </a:p>
          <a:p>
            <a:pPr>
              <a:buClr>
                <a:schemeClr val="tx1"/>
              </a:buClr>
              <a:buFont typeface="Wingdings" panose="05000000000000000000" pitchFamily="2" charset="2"/>
              <a:buChar char="Ø"/>
            </a:pPr>
            <a:endParaRPr lang="en-US" dirty="0"/>
          </a:p>
          <a:p>
            <a:pPr>
              <a:buClr>
                <a:schemeClr val="tx1"/>
              </a:buClr>
              <a:buFont typeface="Wingdings" panose="05000000000000000000" pitchFamily="2" charset="2"/>
              <a:buChar char="Ø"/>
            </a:pPr>
            <a:endParaRPr lang="en-US" dirty="0"/>
          </a:p>
        </p:txBody>
      </p:sp>
    </p:spTree>
    <p:extLst>
      <p:ext uri="{BB962C8B-B14F-4D97-AF65-F5344CB8AC3E}">
        <p14:creationId xmlns:p14="http://schemas.microsoft.com/office/powerpoint/2010/main" val="352999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D3BC-E2E8-425E-862B-C8F53D46ED1A}"/>
              </a:ext>
            </a:extLst>
          </p:cNvPr>
          <p:cNvSpPr>
            <a:spLocks noGrp="1"/>
          </p:cNvSpPr>
          <p:nvPr>
            <p:ph type="title"/>
          </p:nvPr>
        </p:nvSpPr>
        <p:spPr/>
        <p:txBody>
          <a:bodyPr/>
          <a:lstStyle/>
          <a:p>
            <a:r>
              <a:rPr lang="en-IN" sz="4800" dirty="0"/>
              <a:t>Data Preparation : </a:t>
            </a:r>
            <a:r>
              <a:rPr lang="en-IN" dirty="0"/>
              <a:t>Correlation </a:t>
            </a:r>
          </a:p>
        </p:txBody>
      </p:sp>
      <p:sp>
        <p:nvSpPr>
          <p:cNvPr id="4" name="Content Placeholder 3">
            <a:extLst>
              <a:ext uri="{FF2B5EF4-FFF2-40B4-BE49-F238E27FC236}">
                <a16:creationId xmlns:a16="http://schemas.microsoft.com/office/drawing/2014/main" id="{17DB2075-F989-42C4-96E9-C0B49C359398}"/>
              </a:ext>
            </a:extLst>
          </p:cNvPr>
          <p:cNvSpPr>
            <a:spLocks noGrp="1"/>
          </p:cNvSpPr>
          <p:nvPr>
            <p:ph sz="half" idx="2"/>
          </p:nvPr>
        </p:nvSpPr>
        <p:spPr/>
        <p:txBody>
          <a:bodyPr/>
          <a:lstStyle/>
          <a:p>
            <a:r>
              <a:rPr lang="en-IN" dirty="0"/>
              <a:t>We have to find correlation between different features with dependent feature for better understanding of data .The correlation plot which is heat map is mapped using seaborn library. from the heatmap it can be observed that proper area and credit history has a significant  correlation with the dependent variable.</a:t>
            </a:r>
          </a:p>
        </p:txBody>
      </p:sp>
      <p:pic>
        <p:nvPicPr>
          <p:cNvPr id="4098" name="Picture 2">
            <a:extLst>
              <a:ext uri="{FF2B5EF4-FFF2-40B4-BE49-F238E27FC236}">
                <a16:creationId xmlns:a16="http://schemas.microsoft.com/office/drawing/2014/main" id="{788F8F44-50B5-411B-A76A-0E986D4B777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05832" y="2120900"/>
            <a:ext cx="4422523" cy="374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32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86B7-07F0-45AC-976D-F13931274413}"/>
              </a:ext>
            </a:extLst>
          </p:cNvPr>
          <p:cNvSpPr>
            <a:spLocks noGrp="1"/>
          </p:cNvSpPr>
          <p:nvPr>
            <p:ph type="title"/>
          </p:nvPr>
        </p:nvSpPr>
        <p:spPr/>
        <p:txBody>
          <a:bodyPr>
            <a:normAutofit/>
          </a:bodyPr>
          <a:lstStyle/>
          <a:p>
            <a:r>
              <a:rPr lang="en-IN" sz="4000" dirty="0"/>
              <a:t>Data Preparation :Feature Importance</a:t>
            </a:r>
          </a:p>
        </p:txBody>
      </p:sp>
      <p:sp>
        <p:nvSpPr>
          <p:cNvPr id="4" name="Content Placeholder 3">
            <a:extLst>
              <a:ext uri="{FF2B5EF4-FFF2-40B4-BE49-F238E27FC236}">
                <a16:creationId xmlns:a16="http://schemas.microsoft.com/office/drawing/2014/main" id="{78525899-E44C-4A0B-A372-D966A02234F7}"/>
              </a:ext>
            </a:extLst>
          </p:cNvPr>
          <p:cNvSpPr>
            <a:spLocks noGrp="1"/>
          </p:cNvSpPr>
          <p:nvPr>
            <p:ph sz="half" idx="2"/>
          </p:nvPr>
        </p:nvSpPr>
        <p:spPr/>
        <p:txBody>
          <a:bodyPr/>
          <a:lstStyle/>
          <a:p>
            <a:r>
              <a:rPr lang="en-IN" dirty="0"/>
              <a:t>Feature importance is a important analysis which describes  how important are the independent features and how much are they contributing to the classification of final dependent feature .Here we have used feature_importances_ property from RandomForestClassifier class using scikit learn library. Here we can observe that credit_His,CPL_Amount,App_Income_1 are important features for classification of CPL_status_Y.</a:t>
            </a:r>
          </a:p>
        </p:txBody>
      </p:sp>
      <p:pic>
        <p:nvPicPr>
          <p:cNvPr id="5122" name="Picture 2">
            <a:extLst>
              <a:ext uri="{FF2B5EF4-FFF2-40B4-BE49-F238E27FC236}">
                <a16:creationId xmlns:a16="http://schemas.microsoft.com/office/drawing/2014/main" id="{A85A7608-DA62-4356-A374-A6F66E085E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2" y="2721952"/>
            <a:ext cx="5206771" cy="285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87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50D6-7250-4D7B-84D8-6A99A24B0E1A}"/>
              </a:ext>
            </a:extLst>
          </p:cNvPr>
          <p:cNvSpPr>
            <a:spLocks noGrp="1"/>
          </p:cNvSpPr>
          <p:nvPr>
            <p:ph type="title"/>
          </p:nvPr>
        </p:nvSpPr>
        <p:spPr/>
        <p:txBody>
          <a:bodyPr>
            <a:normAutofit/>
          </a:bodyPr>
          <a:lstStyle/>
          <a:p>
            <a:r>
              <a:rPr lang="en-IN" sz="4000" dirty="0"/>
              <a:t>Applying Machine Learning Algorithms</a:t>
            </a:r>
          </a:p>
        </p:txBody>
      </p:sp>
      <p:sp>
        <p:nvSpPr>
          <p:cNvPr id="3" name="Content Placeholder 2">
            <a:extLst>
              <a:ext uri="{FF2B5EF4-FFF2-40B4-BE49-F238E27FC236}">
                <a16:creationId xmlns:a16="http://schemas.microsoft.com/office/drawing/2014/main" id="{D69FBB25-2F40-4C04-BB56-FB1276FBF27D}"/>
              </a:ext>
            </a:extLst>
          </p:cNvPr>
          <p:cNvSpPr>
            <a:spLocks noGrp="1"/>
          </p:cNvSpPr>
          <p:nvPr>
            <p:ph idx="1"/>
          </p:nvPr>
        </p:nvSpPr>
        <p:spPr>
          <a:xfrm>
            <a:off x="1097280" y="1976583"/>
            <a:ext cx="10058400" cy="3892510"/>
          </a:xfrm>
        </p:spPr>
        <p:txBody>
          <a:bodyPr>
            <a:normAutofit/>
          </a:bodyPr>
          <a:lstStyle/>
          <a:p>
            <a:pPr>
              <a:buFont typeface="Wingdings" panose="05000000000000000000" pitchFamily="2" charset="2"/>
              <a:buChar char="Ø"/>
            </a:pPr>
            <a:r>
              <a:rPr lang="en-IN" dirty="0"/>
              <a:t>We have processed data and  gained  important insights from the data</a:t>
            </a:r>
          </a:p>
          <a:p>
            <a:pPr>
              <a:buFont typeface="Wingdings" panose="05000000000000000000" pitchFamily="2" charset="2"/>
              <a:buChar char="Ø"/>
            </a:pPr>
            <a:r>
              <a:rPr lang="en-IN" dirty="0"/>
              <a:t>We have to repeat the process for given  test data set as well, But the catch is here we have to assign the dependent variable values to test data set after predicting the test values through algorithms </a:t>
            </a:r>
          </a:p>
          <a:p>
            <a:pPr>
              <a:buFont typeface="Wingdings" panose="05000000000000000000" pitchFamily="2" charset="2"/>
              <a:buChar char="Ø"/>
            </a:pPr>
            <a:r>
              <a:rPr lang="en-IN" dirty="0"/>
              <a:t>Now we have to Apply following Machine learning algorithms to the processed training data </a:t>
            </a:r>
          </a:p>
          <a:p>
            <a:pPr>
              <a:buClrTx/>
              <a:buFont typeface="Wingdings" panose="05000000000000000000" pitchFamily="2" charset="2"/>
              <a:buChar char="ü"/>
            </a:pPr>
            <a:r>
              <a:rPr lang="en-IN" dirty="0"/>
              <a:t>Logistic Regression</a:t>
            </a:r>
          </a:p>
          <a:p>
            <a:pPr>
              <a:buClrTx/>
              <a:buFont typeface="Wingdings" panose="05000000000000000000" pitchFamily="2" charset="2"/>
              <a:buChar char="ü"/>
            </a:pPr>
            <a:r>
              <a:rPr lang="en-IN" dirty="0"/>
              <a:t>Support Vector Classifier</a:t>
            </a:r>
          </a:p>
          <a:p>
            <a:pPr>
              <a:buClrTx/>
              <a:buFont typeface="Wingdings" panose="05000000000000000000" pitchFamily="2" charset="2"/>
              <a:buChar char="ü"/>
            </a:pPr>
            <a:r>
              <a:rPr lang="en-IN" dirty="0"/>
              <a:t>K-nearest Neighbours</a:t>
            </a:r>
          </a:p>
          <a:p>
            <a:pPr marL="0" indent="0">
              <a:buClrTx/>
              <a:buNone/>
            </a:pPr>
            <a:endParaRPr lang="en-IN" dirty="0"/>
          </a:p>
          <a:p>
            <a:pPr marL="0" indent="0">
              <a:buClrTx/>
              <a:buNone/>
            </a:pPr>
            <a:endParaRPr lang="en-IN" dirty="0"/>
          </a:p>
          <a:p>
            <a:pPr marL="0" indent="0">
              <a:buClrTx/>
              <a:buNone/>
            </a:pPr>
            <a:endParaRPr lang="en-IN" dirty="0"/>
          </a:p>
          <a:p>
            <a:pPr marL="514350" indent="-514350">
              <a:buClrTx/>
              <a:buFont typeface="+mj-lt"/>
              <a:buAutoNum type="romanUcPeriod"/>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12216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D50F-7BEA-427D-B63C-D6A3BB02C3EE}"/>
              </a:ext>
            </a:extLst>
          </p:cNvPr>
          <p:cNvSpPr>
            <a:spLocks noGrp="1"/>
          </p:cNvSpPr>
          <p:nvPr>
            <p:ph type="title"/>
          </p:nvPr>
        </p:nvSpPr>
        <p:spPr/>
        <p:txBody>
          <a:bodyPr>
            <a:normAutofit/>
          </a:bodyPr>
          <a:lstStyle/>
          <a:p>
            <a:r>
              <a:rPr lang="en-IN" sz="4000" dirty="0"/>
              <a:t>Applying Machine Learning Algorithms</a:t>
            </a:r>
          </a:p>
        </p:txBody>
      </p:sp>
      <p:sp>
        <p:nvSpPr>
          <p:cNvPr id="3" name="Content Placeholder 2">
            <a:extLst>
              <a:ext uri="{FF2B5EF4-FFF2-40B4-BE49-F238E27FC236}">
                <a16:creationId xmlns:a16="http://schemas.microsoft.com/office/drawing/2014/main" id="{D6F4E11C-824F-4318-ABCD-AE9063B28544}"/>
              </a:ext>
            </a:extLst>
          </p:cNvPr>
          <p:cNvSpPr>
            <a:spLocks noGrp="1"/>
          </p:cNvSpPr>
          <p:nvPr>
            <p:ph idx="1"/>
          </p:nvPr>
        </p:nvSpPr>
        <p:spPr>
          <a:xfrm>
            <a:off x="1066800" y="2108201"/>
            <a:ext cx="10058400" cy="3760891"/>
          </a:xfrm>
        </p:spPr>
        <p:txBody>
          <a:bodyPr/>
          <a:lstStyle/>
          <a:p>
            <a:pPr marL="0" indent="0">
              <a:buNone/>
            </a:pPr>
            <a:endParaRPr lang="en-IN" dirty="0"/>
          </a:p>
          <a:p>
            <a:pPr>
              <a:buClrTx/>
              <a:buFont typeface="Wingdings" panose="05000000000000000000" pitchFamily="2" charset="2"/>
              <a:buChar char="ü"/>
            </a:pPr>
            <a:r>
              <a:rPr lang="en-IN" dirty="0"/>
              <a:t>Decision Tree classifier</a:t>
            </a:r>
          </a:p>
          <a:p>
            <a:pPr>
              <a:buClrTx/>
              <a:buFont typeface="Wingdings" panose="05000000000000000000" pitchFamily="2" charset="2"/>
              <a:buChar char="ü"/>
            </a:pPr>
            <a:r>
              <a:rPr lang="en-IN" dirty="0"/>
              <a:t>Naive Bayes classifier</a:t>
            </a:r>
          </a:p>
          <a:p>
            <a:pPr>
              <a:buClrTx/>
              <a:buFont typeface="Wingdings" panose="05000000000000000000" pitchFamily="2" charset="2"/>
              <a:buChar char="ü"/>
            </a:pPr>
            <a:r>
              <a:rPr lang="en-IN" dirty="0"/>
              <a:t>Random Forest Classifier</a:t>
            </a:r>
          </a:p>
          <a:p>
            <a:pPr>
              <a:buClrTx/>
              <a:buFont typeface="Wingdings" panose="05000000000000000000" pitchFamily="2" charset="2"/>
              <a:buChar char="ü"/>
            </a:pPr>
            <a:r>
              <a:rPr lang="en-IN" dirty="0"/>
              <a:t>ADABoost classifier(Adaptive Boosting Algorithm)</a:t>
            </a:r>
          </a:p>
          <a:p>
            <a:pPr>
              <a:buClrTx/>
              <a:buFont typeface="Wingdings" panose="05000000000000000000" pitchFamily="2" charset="2"/>
              <a:buChar char="ü"/>
            </a:pPr>
            <a:r>
              <a:rPr lang="en-IN" dirty="0"/>
              <a:t>XGBoost classifier(Extreme Gradient boosting algorithm)</a:t>
            </a:r>
          </a:p>
          <a:p>
            <a:pPr>
              <a:buClrTx/>
              <a:buFont typeface="Wingdings" panose="05000000000000000000" pitchFamily="2" charset="2"/>
              <a:buChar char="ü"/>
            </a:pPr>
            <a:endParaRPr lang="en-IN" dirty="0"/>
          </a:p>
        </p:txBody>
      </p:sp>
    </p:spTree>
    <p:extLst>
      <p:ext uri="{BB962C8B-B14F-4D97-AF65-F5344CB8AC3E}">
        <p14:creationId xmlns:p14="http://schemas.microsoft.com/office/powerpoint/2010/main" val="319001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4C3D-C372-4C31-96C0-C9D9D0739853}"/>
              </a:ext>
            </a:extLst>
          </p:cNvPr>
          <p:cNvSpPr>
            <a:spLocks noGrp="1"/>
          </p:cNvSpPr>
          <p:nvPr>
            <p:ph type="title"/>
          </p:nvPr>
        </p:nvSpPr>
        <p:spPr>
          <a:xfrm>
            <a:off x="803564" y="101600"/>
            <a:ext cx="10352116" cy="1635760"/>
          </a:xfrm>
        </p:spPr>
        <p:txBody>
          <a:bodyPr>
            <a:normAutofit fontScale="90000"/>
          </a:bodyPr>
          <a:lstStyle/>
          <a:p>
            <a:r>
              <a:rPr lang="en-IN" sz="2200" dirty="0"/>
              <a:t> </a:t>
            </a:r>
            <a:br>
              <a:rPr lang="en-IN" sz="2200" dirty="0"/>
            </a:br>
            <a:r>
              <a:rPr lang="en-IN" sz="2200" dirty="0"/>
              <a:t>Evaluation of a classification algorithm performance is measured by the Confusion</a:t>
            </a:r>
            <a:br>
              <a:rPr lang="en-IN" sz="2200" dirty="0"/>
            </a:br>
            <a:br>
              <a:rPr lang="en-IN" sz="2200" dirty="0"/>
            </a:br>
            <a:r>
              <a:rPr lang="en-IN" sz="2200" dirty="0"/>
              <a:t> Matrix which contains information about the actual and the predicted class.</a:t>
            </a:r>
            <a:br>
              <a:rPr lang="en-IN" dirty="0"/>
            </a:br>
            <a:endParaRPr lang="en-IN" dirty="0"/>
          </a:p>
        </p:txBody>
      </p:sp>
      <p:pic>
        <p:nvPicPr>
          <p:cNvPr id="4" name="Content Placeholder 3">
            <a:extLst>
              <a:ext uri="{FF2B5EF4-FFF2-40B4-BE49-F238E27FC236}">
                <a16:creationId xmlns:a16="http://schemas.microsoft.com/office/drawing/2014/main" id="{70F1B71D-CBB7-4999-816D-6F59DA35143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1927" y="2336800"/>
            <a:ext cx="8405091" cy="2783841"/>
          </a:xfrm>
          <a:prstGeom prst="rect">
            <a:avLst/>
          </a:prstGeom>
          <a:noFill/>
          <a:ln>
            <a:noFill/>
          </a:ln>
        </p:spPr>
      </p:pic>
    </p:spTree>
    <p:extLst>
      <p:ext uri="{BB962C8B-B14F-4D97-AF65-F5344CB8AC3E}">
        <p14:creationId xmlns:p14="http://schemas.microsoft.com/office/powerpoint/2010/main" val="150038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7154-D504-48DE-99DD-BDB8D2CDB44E}"/>
              </a:ext>
            </a:extLst>
          </p:cNvPr>
          <p:cNvSpPr>
            <a:spLocks noGrp="1"/>
          </p:cNvSpPr>
          <p:nvPr>
            <p:ph type="title"/>
          </p:nvPr>
        </p:nvSpPr>
        <p:spPr/>
        <p:txBody>
          <a:bodyPr/>
          <a:lstStyle/>
          <a:p>
            <a:r>
              <a:rPr lang="en-IN" dirty="0"/>
              <a:t>Logistic Regression</a:t>
            </a:r>
          </a:p>
        </p:txBody>
      </p:sp>
      <p:pic>
        <p:nvPicPr>
          <p:cNvPr id="6146" name="Picture 2">
            <a:extLst>
              <a:ext uri="{FF2B5EF4-FFF2-40B4-BE49-F238E27FC236}">
                <a16:creationId xmlns:a16="http://schemas.microsoft.com/office/drawing/2014/main" id="{A53F1D0E-2CF8-4F69-8E1C-CA8AFB11EAE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96963" y="2404486"/>
            <a:ext cx="4640262" cy="31809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5C8E7E43-CB73-406D-8B23-E5F9894E8060}"/>
              </a:ext>
            </a:extLst>
          </p:cNvPr>
          <p:cNvSpPr>
            <a:spLocks noGrp="1"/>
          </p:cNvSpPr>
          <p:nvPr>
            <p:ph sz="half" idx="2"/>
          </p:nvPr>
        </p:nvSpPr>
        <p:spPr/>
        <p:txBody>
          <a:bodyPr>
            <a:normAutofit fontScale="92500" lnSpcReduction="10000"/>
          </a:bodyPr>
          <a:lstStyle/>
          <a:p>
            <a:pPr>
              <a:buFont typeface="Wingdings" panose="05000000000000000000" pitchFamily="2" charset="2"/>
              <a:buChar char="Ø"/>
            </a:pPr>
            <a:r>
              <a:rPr lang="en-US" dirty="0"/>
              <a:t> it is a predictive analysis algorithm and based on the concept of probability.</a:t>
            </a:r>
          </a:p>
          <a:p>
            <a:pPr>
              <a:buFont typeface="Wingdings" panose="05000000000000000000" pitchFamily="2" charset="2"/>
              <a:buChar char="Ø"/>
            </a:pPr>
            <a:r>
              <a:rPr lang="en-IN" dirty="0"/>
              <a:t>Here we would be using Binary Logistic Regression Model in which target or dependent variable have two possible types 1 or 0</a:t>
            </a:r>
          </a:p>
          <a:p>
            <a:pPr>
              <a:buFont typeface="Wingdings" panose="05000000000000000000" pitchFamily="2" charset="2"/>
              <a:buChar char="Ø"/>
            </a:pPr>
            <a:r>
              <a:rPr lang="en-IN" dirty="0"/>
              <a:t>We use LogisticRegression class from sklearn</a:t>
            </a:r>
          </a:p>
          <a:p>
            <a:pPr>
              <a:buFont typeface="Wingdings" panose="05000000000000000000" pitchFamily="2" charset="2"/>
              <a:buChar char="Ø"/>
            </a:pPr>
            <a:r>
              <a:rPr lang="en-IN" dirty="0"/>
              <a:t>On applying to the Training data set for classification of CPL_status  by logistic regression we get score of 80.29% using accuracy_score function </a:t>
            </a:r>
          </a:p>
        </p:txBody>
      </p:sp>
    </p:spTree>
    <p:extLst>
      <p:ext uri="{BB962C8B-B14F-4D97-AF65-F5344CB8AC3E}">
        <p14:creationId xmlns:p14="http://schemas.microsoft.com/office/powerpoint/2010/main" val="91951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D83B-AF54-45E7-B7D6-B4E195ADBE7C}"/>
              </a:ext>
            </a:extLst>
          </p:cNvPr>
          <p:cNvSpPr>
            <a:spLocks noGrp="1"/>
          </p:cNvSpPr>
          <p:nvPr>
            <p:ph type="title"/>
          </p:nvPr>
        </p:nvSpPr>
        <p:spPr/>
        <p:txBody>
          <a:bodyPr/>
          <a:lstStyle/>
          <a:p>
            <a:r>
              <a:rPr lang="en-IN" dirty="0"/>
              <a:t>Support Vector Classifier</a:t>
            </a:r>
          </a:p>
        </p:txBody>
      </p:sp>
      <p:sp>
        <p:nvSpPr>
          <p:cNvPr id="4" name="Content Placeholder 3">
            <a:extLst>
              <a:ext uri="{FF2B5EF4-FFF2-40B4-BE49-F238E27FC236}">
                <a16:creationId xmlns:a16="http://schemas.microsoft.com/office/drawing/2014/main" id="{563AB0EB-2A25-4E5C-BBEE-EEBE9D282C59}"/>
              </a:ext>
            </a:extLst>
          </p:cNvPr>
          <p:cNvSpPr>
            <a:spLocks noGrp="1"/>
          </p:cNvSpPr>
          <p:nvPr>
            <p:ph sz="half" idx="2"/>
          </p:nvPr>
        </p:nvSpPr>
        <p:spPr/>
        <p:txBody>
          <a:bodyPr>
            <a:normAutofit lnSpcReduction="10000"/>
          </a:bodyPr>
          <a:lstStyle/>
          <a:p>
            <a:pPr>
              <a:buFont typeface="Wingdings" panose="05000000000000000000" pitchFamily="2" charset="2"/>
              <a:buChar char="Ø"/>
            </a:pPr>
            <a:r>
              <a:rPr lang="en-US" dirty="0"/>
              <a:t>In the SVM algorithm, we plot each data item as a point in n-dimensional space (where n is number of features you have) with the value of each feature being the value of a particular coordinate</a:t>
            </a:r>
          </a:p>
          <a:p>
            <a:pPr>
              <a:buFont typeface="Wingdings" panose="05000000000000000000" pitchFamily="2" charset="2"/>
              <a:buChar char="Ø"/>
            </a:pPr>
            <a:r>
              <a:rPr lang="en-US" dirty="0"/>
              <a:t>We use LinearSVC class from sklearn library.</a:t>
            </a:r>
          </a:p>
          <a:p>
            <a:pPr>
              <a:buFont typeface="Wingdings" panose="05000000000000000000" pitchFamily="2" charset="2"/>
              <a:buChar char="Ø"/>
            </a:pPr>
            <a:r>
              <a:rPr lang="en-IN" dirty="0"/>
              <a:t>On applying to the Training data set for classification of CPL_status by SVC we get score of 80.29% using accuracy_score function </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pic>
        <p:nvPicPr>
          <p:cNvPr id="7170" name="Picture 2">
            <a:extLst>
              <a:ext uri="{FF2B5EF4-FFF2-40B4-BE49-F238E27FC236}">
                <a16:creationId xmlns:a16="http://schemas.microsoft.com/office/drawing/2014/main" id="{6BBB9D18-6A4E-4C29-9B11-6292C1460A3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404486"/>
            <a:ext cx="4640262" cy="318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55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ED6F-0279-43AD-9F36-B756097027A0}"/>
              </a:ext>
            </a:extLst>
          </p:cNvPr>
          <p:cNvSpPr>
            <a:spLocks noGrp="1"/>
          </p:cNvSpPr>
          <p:nvPr>
            <p:ph type="title"/>
          </p:nvPr>
        </p:nvSpPr>
        <p:spPr>
          <a:xfrm>
            <a:off x="1163782" y="849745"/>
            <a:ext cx="10629207" cy="1709651"/>
          </a:xfrm>
        </p:spPr>
        <p:txBody>
          <a:bodyPr>
            <a:normAutofit fontScale="90000"/>
          </a:bodyPr>
          <a:lstStyle/>
          <a:p>
            <a:pPr fontAlgn="base"/>
            <a:r>
              <a:rPr lang="en-IN" dirty="0"/>
              <a:t>K-Nearest Neighbours</a:t>
            </a:r>
            <a:br>
              <a:rPr lang="en-IN" dirty="0"/>
            </a:br>
            <a:br>
              <a:rPr lang="en-IN" dirty="0"/>
            </a:br>
            <a:endParaRPr lang="en-IN" dirty="0"/>
          </a:p>
        </p:txBody>
      </p:sp>
      <p:sp>
        <p:nvSpPr>
          <p:cNvPr id="4" name="Content Placeholder 3">
            <a:extLst>
              <a:ext uri="{FF2B5EF4-FFF2-40B4-BE49-F238E27FC236}">
                <a16:creationId xmlns:a16="http://schemas.microsoft.com/office/drawing/2014/main" id="{5414A136-DE46-4193-A6E3-AED71AC4F44B}"/>
              </a:ext>
            </a:extLst>
          </p:cNvPr>
          <p:cNvSpPr>
            <a:spLocks noGrp="1"/>
          </p:cNvSpPr>
          <p:nvPr>
            <p:ph sz="half" idx="2"/>
          </p:nvPr>
        </p:nvSpPr>
        <p:spPr/>
        <p:txBody>
          <a:bodyPr>
            <a:normAutofit lnSpcReduction="10000"/>
          </a:bodyPr>
          <a:lstStyle/>
          <a:p>
            <a:pPr lvl="1">
              <a:buFont typeface="Wingdings" panose="05000000000000000000" pitchFamily="2" charset="2"/>
              <a:buChar char="Ø"/>
            </a:pPr>
            <a:r>
              <a:rPr lang="en-US" dirty="0"/>
              <a:t>KNN works on principle that given an unclassified point, we can assign it to a group by observing what group its nearest neighbors belong to.</a:t>
            </a:r>
          </a:p>
          <a:p>
            <a:pPr lvl="1">
              <a:buFont typeface="Wingdings" panose="05000000000000000000" pitchFamily="2" charset="2"/>
              <a:buChar char="Ø"/>
            </a:pPr>
            <a:r>
              <a:rPr lang="en-US" dirty="0"/>
              <a:t>KNN uses ‘feature similarity’ to predict the values of new datapoints.</a:t>
            </a:r>
          </a:p>
          <a:p>
            <a:pPr lvl="1">
              <a:buFont typeface="Wingdings" panose="05000000000000000000" pitchFamily="2" charset="2"/>
              <a:buChar char="Ø"/>
            </a:pPr>
            <a:r>
              <a:rPr lang="en-IN" dirty="0"/>
              <a:t>We use KNeighborsClassifier class from sklearn library .</a:t>
            </a:r>
          </a:p>
          <a:p>
            <a:pPr lvl="1">
              <a:buFont typeface="Wingdings" panose="05000000000000000000" pitchFamily="2" charset="2"/>
              <a:buChar char="Ø"/>
            </a:pPr>
            <a:r>
              <a:rPr lang="en-IN" dirty="0"/>
              <a:t>We selected the value of n_neighbours by plotting error vs different n_neighbour values .</a:t>
            </a:r>
          </a:p>
          <a:p>
            <a:pPr lvl="1">
              <a:buFont typeface="Wingdings" panose="05000000000000000000" pitchFamily="2" charset="2"/>
              <a:buChar char="Ø"/>
            </a:pPr>
            <a:r>
              <a:rPr lang="en-IN" dirty="0"/>
              <a:t>On applying to the Training data set for classification of CPL_status by KNN we get score of 80.94% using accuracy_score function </a:t>
            </a:r>
          </a:p>
          <a:p>
            <a:pPr lvl="1">
              <a:buFont typeface="Wingdings" panose="05000000000000000000" pitchFamily="2" charset="2"/>
              <a:buChar char="Ø"/>
            </a:pPr>
            <a:endParaRPr lang="en-IN" dirty="0"/>
          </a:p>
        </p:txBody>
      </p:sp>
      <p:pic>
        <p:nvPicPr>
          <p:cNvPr id="8194" name="Picture 2">
            <a:extLst>
              <a:ext uri="{FF2B5EF4-FFF2-40B4-BE49-F238E27FC236}">
                <a16:creationId xmlns:a16="http://schemas.microsoft.com/office/drawing/2014/main" id="{B943446C-08D8-4AA9-A331-A6B3294A9D9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404486"/>
            <a:ext cx="4640262" cy="318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9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A062-B1A7-444C-877A-7E78820E0C3E}"/>
              </a:ext>
            </a:extLst>
          </p:cNvPr>
          <p:cNvSpPr>
            <a:spLocks noGrp="1"/>
          </p:cNvSpPr>
          <p:nvPr>
            <p:ph type="title"/>
          </p:nvPr>
        </p:nvSpPr>
        <p:spPr>
          <a:xfrm>
            <a:off x="1097280" y="286603"/>
            <a:ext cx="10058400" cy="1093789"/>
          </a:xfrm>
        </p:spPr>
        <p:txBody>
          <a:bodyPr/>
          <a:lstStyle/>
          <a:p>
            <a:r>
              <a:rPr lang="en-IN" dirty="0"/>
              <a:t>Acknowledgement</a:t>
            </a:r>
          </a:p>
        </p:txBody>
      </p:sp>
      <p:sp>
        <p:nvSpPr>
          <p:cNvPr id="3" name="Content Placeholder 2">
            <a:extLst>
              <a:ext uri="{FF2B5EF4-FFF2-40B4-BE49-F238E27FC236}">
                <a16:creationId xmlns:a16="http://schemas.microsoft.com/office/drawing/2014/main" id="{568FF12A-FB67-4830-9A89-0012DB4E1E65}"/>
              </a:ext>
            </a:extLst>
          </p:cNvPr>
          <p:cNvSpPr>
            <a:spLocks noGrp="1"/>
          </p:cNvSpPr>
          <p:nvPr>
            <p:ph idx="1"/>
          </p:nvPr>
        </p:nvSpPr>
        <p:spPr>
          <a:xfrm>
            <a:off x="1097280" y="2074985"/>
            <a:ext cx="10027920" cy="3794107"/>
          </a:xfrm>
        </p:spPr>
        <p:txBody>
          <a:bodyPr/>
          <a:lstStyle/>
          <a:p>
            <a:pPr marL="0" indent="0">
              <a:buNone/>
            </a:pPr>
            <a:r>
              <a:rPr lang="en-US" dirty="0"/>
              <a:t> </a:t>
            </a:r>
          </a:p>
          <a:p>
            <a:pPr marL="0" indent="0">
              <a:buNone/>
            </a:pPr>
            <a:r>
              <a:rPr lang="en-US" dirty="0"/>
              <a:t>With great pleasure, I would like to express my sincere gratitude and thanks to Edulyt India For giving me a wonderful opportunity of learning Data science in a more practical way that gives exposure to solving real-world problems. The Intern helped me to profoundly increase my interest in the field of data science and Machine Learning. I  would also extend my gratitude to Training and Placement Cell of NIT Rourkela for effectively bridging the gap between Company and students.</a:t>
            </a:r>
            <a:endParaRPr lang="en-IN" dirty="0"/>
          </a:p>
        </p:txBody>
      </p:sp>
    </p:spTree>
    <p:extLst>
      <p:ext uri="{BB962C8B-B14F-4D97-AF65-F5344CB8AC3E}">
        <p14:creationId xmlns:p14="http://schemas.microsoft.com/office/powerpoint/2010/main" val="23060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021A-F739-4288-B0B8-ED8373FBBB2D}"/>
              </a:ext>
            </a:extLst>
          </p:cNvPr>
          <p:cNvSpPr>
            <a:spLocks noGrp="1"/>
          </p:cNvSpPr>
          <p:nvPr>
            <p:ph type="title"/>
          </p:nvPr>
        </p:nvSpPr>
        <p:spPr/>
        <p:txBody>
          <a:bodyPr/>
          <a:lstStyle/>
          <a:p>
            <a:r>
              <a:rPr lang="en-IN" dirty="0"/>
              <a:t>Decision Tree</a:t>
            </a:r>
          </a:p>
        </p:txBody>
      </p:sp>
      <p:sp>
        <p:nvSpPr>
          <p:cNvPr id="4" name="Content Placeholder 3">
            <a:extLst>
              <a:ext uri="{FF2B5EF4-FFF2-40B4-BE49-F238E27FC236}">
                <a16:creationId xmlns:a16="http://schemas.microsoft.com/office/drawing/2014/main" id="{E887ED05-F6C8-453B-A4DC-CFE67A53EC72}"/>
              </a:ext>
            </a:extLst>
          </p:cNvPr>
          <p:cNvSpPr>
            <a:spLocks noGrp="1"/>
          </p:cNvSpPr>
          <p:nvPr>
            <p:ph sz="half" idx="2"/>
          </p:nvPr>
        </p:nvSpPr>
        <p:spPr/>
        <p:txBody>
          <a:bodyPr>
            <a:normAutofit/>
          </a:bodyPr>
          <a:lstStyle/>
          <a:p>
            <a:pPr>
              <a:buFont typeface="Wingdings" panose="05000000000000000000" pitchFamily="2" charset="2"/>
              <a:buChar char="Ø"/>
            </a:pPr>
            <a:r>
              <a:rPr lang="en-US" sz="1700" dirty="0"/>
              <a:t>In Decision Trees, for predicting a class label for a record we start from the </a:t>
            </a:r>
            <a:r>
              <a:rPr lang="en-US" sz="1700" b="1" dirty="0"/>
              <a:t>root</a:t>
            </a:r>
            <a:r>
              <a:rPr lang="en-US" sz="1700" dirty="0"/>
              <a:t> of the tree. We compare the values of the root attribute with the record’s attribute. On the basis of comparison, we follow the branch corresponding to that value and jump to the next node.</a:t>
            </a:r>
          </a:p>
          <a:p>
            <a:pPr>
              <a:buFont typeface="Wingdings" panose="05000000000000000000" pitchFamily="2" charset="2"/>
              <a:buChar char="Ø"/>
            </a:pPr>
            <a:r>
              <a:rPr lang="en-US" sz="1700" dirty="0"/>
              <a:t>We use DecisionTreeClassifier from sklearn.tree </a:t>
            </a:r>
          </a:p>
          <a:p>
            <a:pPr>
              <a:buFont typeface="Wingdings" panose="05000000000000000000" pitchFamily="2" charset="2"/>
              <a:buChar char="Ø"/>
            </a:pPr>
            <a:r>
              <a:rPr lang="en-IN" sz="1700" dirty="0"/>
              <a:t>On applying to the Training data set for classification of CPL_status with Decision tree we get score of 81.43% using accuracy_score function </a:t>
            </a:r>
          </a:p>
          <a:p>
            <a:pPr>
              <a:buFont typeface="Wingdings" panose="05000000000000000000" pitchFamily="2" charset="2"/>
              <a:buChar char="Ø"/>
            </a:pPr>
            <a:endParaRPr lang="en-US" sz="1700" dirty="0"/>
          </a:p>
          <a:p>
            <a:pPr>
              <a:buFont typeface="Wingdings" panose="05000000000000000000" pitchFamily="2" charset="2"/>
              <a:buChar char="Ø"/>
            </a:pPr>
            <a:endParaRPr lang="en-US" sz="1700" dirty="0"/>
          </a:p>
          <a:p>
            <a:pPr>
              <a:buFont typeface="Wingdings" panose="05000000000000000000" pitchFamily="2" charset="2"/>
              <a:buChar char="Ø"/>
            </a:pPr>
            <a:endParaRPr lang="en-US" sz="1700" dirty="0"/>
          </a:p>
          <a:p>
            <a:pPr>
              <a:buFont typeface="Wingdings" panose="05000000000000000000" pitchFamily="2" charset="2"/>
              <a:buChar char="Ø"/>
            </a:pPr>
            <a:endParaRPr lang="en-IN" sz="1700" dirty="0"/>
          </a:p>
        </p:txBody>
      </p:sp>
      <p:pic>
        <p:nvPicPr>
          <p:cNvPr id="9218" name="Picture 2">
            <a:extLst>
              <a:ext uri="{FF2B5EF4-FFF2-40B4-BE49-F238E27FC236}">
                <a16:creationId xmlns:a16="http://schemas.microsoft.com/office/drawing/2014/main" id="{B0F940FE-AB96-4736-B8A5-79B543667D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404486"/>
            <a:ext cx="4640262" cy="318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79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178D-80EE-4068-A045-93E854EB5410}"/>
              </a:ext>
            </a:extLst>
          </p:cNvPr>
          <p:cNvSpPr>
            <a:spLocks noGrp="1"/>
          </p:cNvSpPr>
          <p:nvPr>
            <p:ph type="title"/>
          </p:nvPr>
        </p:nvSpPr>
        <p:spPr/>
        <p:txBody>
          <a:bodyPr/>
          <a:lstStyle/>
          <a:p>
            <a:r>
              <a:rPr lang="en-IN" dirty="0"/>
              <a:t>Naive Bayes classifier</a:t>
            </a:r>
          </a:p>
        </p:txBody>
      </p:sp>
      <p:sp>
        <p:nvSpPr>
          <p:cNvPr id="5" name="Content Placeholder 4">
            <a:extLst>
              <a:ext uri="{FF2B5EF4-FFF2-40B4-BE49-F238E27FC236}">
                <a16:creationId xmlns:a16="http://schemas.microsoft.com/office/drawing/2014/main" id="{4F18F3E7-07D7-4C28-83CB-E73BE693BCA1}"/>
              </a:ext>
            </a:extLst>
          </p:cNvPr>
          <p:cNvSpPr>
            <a:spLocks noGrp="1"/>
          </p:cNvSpPr>
          <p:nvPr>
            <p:ph sz="half" idx="2"/>
          </p:nvPr>
        </p:nvSpPr>
        <p:spPr/>
        <p:txBody>
          <a:bodyPr>
            <a:normAutofit fontScale="92500" lnSpcReduction="20000"/>
          </a:bodyPr>
          <a:lstStyle/>
          <a:p>
            <a:pPr>
              <a:buFont typeface="Wingdings" panose="05000000000000000000" pitchFamily="2" charset="2"/>
              <a:buChar char="Ø"/>
            </a:pPr>
            <a:r>
              <a:rPr lang="en-US" dirty="0"/>
              <a:t>A Naive Bayes classifier is a probabilistic machine learning model that’s used for classification task. The crux of the classifier is based on the Bayes theorem.</a:t>
            </a:r>
          </a:p>
          <a:p>
            <a:pPr>
              <a:buFont typeface="Wingdings" panose="05000000000000000000" pitchFamily="2" charset="2"/>
              <a:buChar char="Ø"/>
            </a:pPr>
            <a:r>
              <a:rPr lang="en-US" dirty="0"/>
              <a:t>It assumes that features are independent to each other</a:t>
            </a:r>
          </a:p>
          <a:p>
            <a:pPr>
              <a:buFont typeface="Wingdings" panose="05000000000000000000" pitchFamily="2" charset="2"/>
              <a:buChar char="Ø"/>
            </a:pPr>
            <a:r>
              <a:rPr lang="en-US" dirty="0"/>
              <a:t>We use GaussianNB class from sklearn.naive_bayes for classification</a:t>
            </a:r>
          </a:p>
          <a:p>
            <a:pPr>
              <a:buFont typeface="Wingdings" panose="05000000000000000000" pitchFamily="2" charset="2"/>
              <a:buChar char="Ø"/>
            </a:pPr>
            <a:r>
              <a:rPr lang="en-IN" sz="2000" dirty="0"/>
              <a:t>On applying to the Training data set for classification of CPL_status with Naïve-Bayes we get score of 78.99% using accuracy_score function </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pic>
        <p:nvPicPr>
          <p:cNvPr id="10242" name="Picture 2">
            <a:extLst>
              <a:ext uri="{FF2B5EF4-FFF2-40B4-BE49-F238E27FC236}">
                <a16:creationId xmlns:a16="http://schemas.microsoft.com/office/drawing/2014/main" id="{D1921CC2-2B14-474C-A40C-8C253D61ECA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404486"/>
            <a:ext cx="4640262" cy="318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08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0997-A6B1-4B53-86F0-0F598CEFADA9}"/>
              </a:ext>
            </a:extLst>
          </p:cNvPr>
          <p:cNvSpPr>
            <a:spLocks noGrp="1"/>
          </p:cNvSpPr>
          <p:nvPr>
            <p:ph type="title"/>
          </p:nvPr>
        </p:nvSpPr>
        <p:spPr/>
        <p:txBody>
          <a:bodyPr/>
          <a:lstStyle/>
          <a:p>
            <a:r>
              <a:rPr lang="en-IN" dirty="0"/>
              <a:t>Random Forest classifier</a:t>
            </a:r>
          </a:p>
        </p:txBody>
      </p:sp>
      <p:sp>
        <p:nvSpPr>
          <p:cNvPr id="4" name="Content Placeholder 3">
            <a:extLst>
              <a:ext uri="{FF2B5EF4-FFF2-40B4-BE49-F238E27FC236}">
                <a16:creationId xmlns:a16="http://schemas.microsoft.com/office/drawing/2014/main" id="{BEE2871F-EBF7-4D7E-B3D1-AEF28C061213}"/>
              </a:ext>
            </a:extLst>
          </p:cNvPr>
          <p:cNvSpPr>
            <a:spLocks noGrp="1"/>
          </p:cNvSpPr>
          <p:nvPr>
            <p:ph sz="half" idx="2"/>
          </p:nvPr>
        </p:nvSpPr>
        <p:spPr>
          <a:xfrm>
            <a:off x="6515944" y="2120899"/>
            <a:ext cx="4639736" cy="4261427"/>
          </a:xfrm>
        </p:spPr>
        <p:txBody>
          <a:bodyPr>
            <a:normAutofit lnSpcReduction="10000"/>
          </a:bodyPr>
          <a:lstStyle/>
          <a:p>
            <a:pPr>
              <a:buFont typeface="Wingdings" panose="05000000000000000000" pitchFamily="2" charset="2"/>
              <a:buChar char="Ø"/>
            </a:pPr>
            <a:r>
              <a:rPr lang="en-IN" sz="1600" dirty="0"/>
              <a:t>As an alternative to limiting the depth of the tree, which reduces variance (good) and increases bias (bad), we can combine many decision trees into a single ensemble model known as the random forest.</a:t>
            </a:r>
          </a:p>
          <a:p>
            <a:pPr>
              <a:buFont typeface="Wingdings" panose="05000000000000000000" pitchFamily="2" charset="2"/>
              <a:buChar char="Ø"/>
            </a:pPr>
            <a:r>
              <a:rPr lang="en-IN" sz="1600" dirty="0"/>
              <a:t>The random forest combines hundreds or thousands of decision trees, trains each one on a slightly different set of the observations, splitting nodes in each tree considering a limited number of the features. These generally trade higher bias for lower variance.</a:t>
            </a:r>
          </a:p>
          <a:p>
            <a:pPr>
              <a:buFont typeface="Wingdings" panose="05000000000000000000" pitchFamily="2" charset="2"/>
              <a:buChar char="Ø"/>
            </a:pPr>
            <a:r>
              <a:rPr lang="en-IN" sz="1600" dirty="0"/>
              <a:t>We use RandomForestClassifier from sklearn.ensemble</a:t>
            </a:r>
          </a:p>
          <a:p>
            <a:pPr>
              <a:buFont typeface="Wingdings" panose="05000000000000000000" pitchFamily="2" charset="2"/>
              <a:buChar char="Ø"/>
            </a:pPr>
            <a:r>
              <a:rPr lang="en-IN" sz="1600" dirty="0"/>
              <a:t>Using RandomForest on Training, set we get an accuracy of 81.27%</a:t>
            </a:r>
          </a:p>
          <a:p>
            <a:pPr>
              <a:buFont typeface="Wingdings" panose="05000000000000000000" pitchFamily="2" charset="2"/>
              <a:buChar char="Ø"/>
            </a:pPr>
            <a:endParaRPr lang="en-IN" dirty="0"/>
          </a:p>
          <a:p>
            <a:endParaRPr lang="en-IN" dirty="0"/>
          </a:p>
        </p:txBody>
      </p:sp>
      <p:pic>
        <p:nvPicPr>
          <p:cNvPr id="11266" name="Picture 2">
            <a:extLst>
              <a:ext uri="{FF2B5EF4-FFF2-40B4-BE49-F238E27FC236}">
                <a16:creationId xmlns:a16="http://schemas.microsoft.com/office/drawing/2014/main" id="{51000ED2-C5B1-4487-8917-28FFDAF934D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404486"/>
            <a:ext cx="4640262" cy="318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721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75E1-DB4C-4A36-B05E-BDA9E262C940}"/>
              </a:ext>
            </a:extLst>
          </p:cNvPr>
          <p:cNvSpPr>
            <a:spLocks noGrp="1"/>
          </p:cNvSpPr>
          <p:nvPr>
            <p:ph type="title"/>
          </p:nvPr>
        </p:nvSpPr>
        <p:spPr/>
        <p:txBody>
          <a:bodyPr>
            <a:normAutofit fontScale="90000"/>
          </a:bodyPr>
          <a:lstStyle/>
          <a:p>
            <a:br>
              <a:rPr lang="en-IN" dirty="0">
                <a:latin typeface="+mn-lt"/>
              </a:rPr>
            </a:br>
            <a:br>
              <a:rPr lang="en-IN" dirty="0">
                <a:latin typeface="+mn-lt"/>
              </a:rPr>
            </a:br>
            <a:br>
              <a:rPr lang="en-IN" dirty="0">
                <a:latin typeface="+mn-lt"/>
              </a:rPr>
            </a:br>
            <a:br>
              <a:rPr lang="en-IN" dirty="0">
                <a:latin typeface="+mn-lt"/>
              </a:rPr>
            </a:br>
            <a:br>
              <a:rPr lang="en-IN" dirty="0">
                <a:latin typeface="+mn-lt"/>
              </a:rPr>
            </a:br>
            <a:br>
              <a:rPr lang="en-IN" dirty="0">
                <a:latin typeface="+mn-lt"/>
              </a:rPr>
            </a:br>
            <a:br>
              <a:rPr lang="en-IN" dirty="0">
                <a:latin typeface="+mn-lt"/>
              </a:rPr>
            </a:br>
            <a:br>
              <a:rPr lang="en-IN" dirty="0">
                <a:latin typeface="+mn-lt"/>
              </a:rPr>
            </a:br>
            <a:br>
              <a:rPr lang="en-IN" dirty="0">
                <a:latin typeface="+mn-lt"/>
              </a:rPr>
            </a:br>
            <a:br>
              <a:rPr lang="en-IN" dirty="0">
                <a:latin typeface="+mn-lt"/>
              </a:rPr>
            </a:br>
            <a:br>
              <a:rPr lang="en-IN" dirty="0">
                <a:latin typeface="+mn-lt"/>
              </a:rPr>
            </a:br>
            <a:br>
              <a:rPr lang="en-IN" dirty="0">
                <a:latin typeface="+mn-lt"/>
              </a:rPr>
            </a:br>
            <a:br>
              <a:rPr lang="en-IN" dirty="0">
                <a:latin typeface="+mn-lt"/>
              </a:rPr>
            </a:br>
            <a:br>
              <a:rPr lang="en-IN" dirty="0">
                <a:latin typeface="+mn-lt"/>
              </a:rPr>
            </a:br>
            <a:br>
              <a:rPr lang="en-IN" b="1" dirty="0"/>
            </a:br>
            <a:r>
              <a:rPr lang="en-IN" dirty="0"/>
              <a:t>ADABoost classifier</a:t>
            </a:r>
          </a:p>
        </p:txBody>
      </p:sp>
      <p:sp>
        <p:nvSpPr>
          <p:cNvPr id="4" name="Content Placeholder 3">
            <a:extLst>
              <a:ext uri="{FF2B5EF4-FFF2-40B4-BE49-F238E27FC236}">
                <a16:creationId xmlns:a16="http://schemas.microsoft.com/office/drawing/2014/main" id="{A6F402F4-0AC2-4DCE-8130-A6E08DF7EE69}"/>
              </a:ext>
            </a:extLst>
          </p:cNvPr>
          <p:cNvSpPr>
            <a:spLocks noGrp="1"/>
          </p:cNvSpPr>
          <p:nvPr>
            <p:ph sz="half" idx="2"/>
          </p:nvPr>
        </p:nvSpPr>
        <p:spPr>
          <a:xfrm>
            <a:off x="6515944" y="2120899"/>
            <a:ext cx="4639736" cy="4039755"/>
          </a:xfrm>
        </p:spPr>
        <p:txBody>
          <a:bodyPr>
            <a:normAutofit fontScale="92500" lnSpcReduction="20000"/>
          </a:bodyPr>
          <a:lstStyle/>
          <a:p>
            <a:pPr>
              <a:buFont typeface="Wingdings" panose="05000000000000000000" pitchFamily="2" charset="2"/>
              <a:buChar char="Ø"/>
            </a:pPr>
            <a:r>
              <a:rPr lang="en-IN" dirty="0"/>
              <a:t>One  way for a new predictor to correct its predecessor is to pay bit more attention to training instances the predecessor underfitted. AdaBoost uses this method.</a:t>
            </a:r>
          </a:p>
          <a:p>
            <a:pPr>
              <a:buFont typeface="Wingdings" panose="05000000000000000000" pitchFamily="2" charset="2"/>
              <a:buChar char="Ø"/>
            </a:pPr>
            <a:r>
              <a:rPr lang="en-IN" dirty="0"/>
              <a:t>It weighs data points hard to predict</a:t>
            </a:r>
          </a:p>
          <a:p>
            <a:pPr>
              <a:buFont typeface="Wingdings" panose="05000000000000000000" pitchFamily="2" charset="2"/>
              <a:buChar char="Ø"/>
            </a:pPr>
            <a:r>
              <a:rPr lang="en-IN" dirty="0"/>
              <a:t>Scikit-Learn uses a multiclass version of AdaBoost(Stage wise Additive Modelling using Multi class Exponential loss function)</a:t>
            </a:r>
          </a:p>
          <a:p>
            <a:pPr>
              <a:buFont typeface="Wingdings" panose="05000000000000000000" pitchFamily="2" charset="2"/>
              <a:buChar char="Ø"/>
            </a:pPr>
            <a:r>
              <a:rPr lang="en-IN" dirty="0"/>
              <a:t>As we can see model is overfitting the training data.</a:t>
            </a:r>
          </a:p>
          <a:p>
            <a:pPr>
              <a:buFont typeface="Wingdings" panose="05000000000000000000" pitchFamily="2" charset="2"/>
              <a:buChar char="Ø"/>
            </a:pPr>
            <a:r>
              <a:rPr lang="en-IN" sz="2000" dirty="0"/>
              <a:t>Using ADABoost on Training, set we get an accuracy of 100%</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pic>
        <p:nvPicPr>
          <p:cNvPr id="12290" name="Picture 2">
            <a:extLst>
              <a:ext uri="{FF2B5EF4-FFF2-40B4-BE49-F238E27FC236}">
                <a16:creationId xmlns:a16="http://schemas.microsoft.com/office/drawing/2014/main" id="{3F924E49-012B-4706-BFFD-E2667C688AF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404486"/>
            <a:ext cx="4640262" cy="318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640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3EBD-ED90-448E-B990-3490C16B6603}"/>
              </a:ext>
            </a:extLst>
          </p:cNvPr>
          <p:cNvSpPr>
            <a:spLocks noGrp="1"/>
          </p:cNvSpPr>
          <p:nvPr>
            <p:ph type="title"/>
          </p:nvPr>
        </p:nvSpPr>
        <p:spPr>
          <a:xfrm>
            <a:off x="1096963" y="261216"/>
            <a:ext cx="11446914" cy="2022764"/>
          </a:xfrm>
        </p:spPr>
        <p:txBody>
          <a:bodyPr>
            <a:normAutofit fontScale="90000"/>
          </a:bodyPr>
          <a:lstStyle/>
          <a:p>
            <a:br>
              <a:rPr lang="en-IN" dirty="0"/>
            </a:br>
            <a:br>
              <a:rPr lang="en-IN" dirty="0"/>
            </a:br>
            <a:br>
              <a:rPr lang="en-IN" sz="3900" dirty="0"/>
            </a:br>
            <a:br>
              <a:rPr lang="en-IN" sz="3900" dirty="0"/>
            </a:br>
            <a:br>
              <a:rPr lang="en-IN" sz="3900" dirty="0"/>
            </a:br>
            <a:br>
              <a:rPr lang="en-IN" sz="3900" dirty="0"/>
            </a:br>
            <a:br>
              <a:rPr lang="en-IN" sz="3900" dirty="0"/>
            </a:br>
            <a:br>
              <a:rPr lang="en-IN" sz="3900" dirty="0"/>
            </a:br>
            <a:r>
              <a:rPr lang="en-IN" sz="3900" dirty="0"/>
              <a:t>XGBoost(Extreme gradient boosting) </a:t>
            </a:r>
            <a:br>
              <a:rPr lang="en-IN" dirty="0"/>
            </a:br>
            <a:endParaRPr lang="en-IN" dirty="0">
              <a:latin typeface="+mn-lt"/>
            </a:endParaRPr>
          </a:p>
        </p:txBody>
      </p:sp>
      <p:sp>
        <p:nvSpPr>
          <p:cNvPr id="4" name="Content Placeholder 3">
            <a:extLst>
              <a:ext uri="{FF2B5EF4-FFF2-40B4-BE49-F238E27FC236}">
                <a16:creationId xmlns:a16="http://schemas.microsoft.com/office/drawing/2014/main" id="{DC4C685F-8967-4224-B302-28B385AA4F50}"/>
              </a:ext>
            </a:extLst>
          </p:cNvPr>
          <p:cNvSpPr>
            <a:spLocks noGrp="1"/>
          </p:cNvSpPr>
          <p:nvPr>
            <p:ph sz="half" idx="2"/>
          </p:nvPr>
        </p:nvSpPr>
        <p:spPr/>
        <p:txBody>
          <a:bodyPr/>
          <a:lstStyle/>
          <a:p>
            <a:pPr>
              <a:buFont typeface="Wingdings" panose="05000000000000000000" pitchFamily="2" charset="2"/>
              <a:buChar char="Ø"/>
            </a:pPr>
            <a:r>
              <a:rPr lang="en-US" sz="1500" dirty="0">
                <a:solidFill>
                  <a:schemeClr val="tx1"/>
                </a:solidFill>
              </a:rPr>
              <a:t>Boosting is an ensemble technique where new models are added to correct the errors made by existing models. Models are added sequentially until no further improvements can be made. </a:t>
            </a:r>
          </a:p>
          <a:p>
            <a:pPr>
              <a:buFont typeface="Wingdings" panose="05000000000000000000" pitchFamily="2" charset="2"/>
              <a:buChar char="Ø"/>
            </a:pPr>
            <a:r>
              <a:rPr lang="en-US" sz="1500" dirty="0">
                <a:solidFill>
                  <a:schemeClr val="tx1"/>
                </a:solidFill>
              </a:rPr>
              <a:t>Gradient Boosting tries to fit new predictor to residual errors made by previous predictor. It uses gradient descent to avoid losses when adding new algorithms</a:t>
            </a:r>
          </a:p>
          <a:p>
            <a:pPr>
              <a:buFont typeface="Wingdings" panose="05000000000000000000" pitchFamily="2" charset="2"/>
              <a:buChar char="Ø"/>
            </a:pPr>
            <a:r>
              <a:rPr lang="en-IN" sz="1600" dirty="0">
                <a:solidFill>
                  <a:schemeClr val="tx1"/>
                </a:solidFill>
              </a:rPr>
              <a:t>XGBoost is a fastest of all gradient boosting algorithms, it is a parallel tree boosting algorithm</a:t>
            </a:r>
          </a:p>
          <a:p>
            <a:pPr>
              <a:buFont typeface="Wingdings" panose="05000000000000000000" pitchFamily="2" charset="2"/>
              <a:buChar char="Ø"/>
            </a:pPr>
            <a:r>
              <a:rPr lang="en-IN" sz="1600" dirty="0">
                <a:solidFill>
                  <a:schemeClr val="tx1"/>
                </a:solidFill>
              </a:rPr>
              <a:t>we used XGBClassifier class from xgboost library</a:t>
            </a:r>
          </a:p>
          <a:p>
            <a:pPr>
              <a:buFont typeface="Wingdings" panose="05000000000000000000" pitchFamily="2" charset="2"/>
              <a:buChar char="Ø"/>
            </a:pPr>
            <a:r>
              <a:rPr lang="en-IN" sz="1600" dirty="0">
                <a:solidFill>
                  <a:schemeClr val="tx1"/>
                </a:solidFill>
              </a:rPr>
              <a:t>Using XGBoost we achieved an accuracy of 84.69%</a:t>
            </a:r>
          </a:p>
        </p:txBody>
      </p:sp>
      <p:pic>
        <p:nvPicPr>
          <p:cNvPr id="13314" name="Picture 2">
            <a:extLst>
              <a:ext uri="{FF2B5EF4-FFF2-40B4-BE49-F238E27FC236}">
                <a16:creationId xmlns:a16="http://schemas.microsoft.com/office/drawing/2014/main" id="{DD941854-8817-4242-9084-AD8CA89FAD5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404486"/>
            <a:ext cx="4640262" cy="318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79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F1DB98-B742-4BF3-91EC-D0F2F6F8C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007" y="674255"/>
            <a:ext cx="8069502" cy="5218545"/>
          </a:xfrm>
          <a:prstGeom prst="rect">
            <a:avLst/>
          </a:prstGeom>
        </p:spPr>
      </p:pic>
    </p:spTree>
    <p:extLst>
      <p:ext uri="{BB962C8B-B14F-4D97-AF65-F5344CB8AC3E}">
        <p14:creationId xmlns:p14="http://schemas.microsoft.com/office/powerpoint/2010/main" val="288982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4E29-C0F6-4799-A34B-3DF4157EE37E}"/>
              </a:ext>
            </a:extLst>
          </p:cNvPr>
          <p:cNvSpPr>
            <a:spLocks noGrp="1"/>
          </p:cNvSpPr>
          <p:nvPr>
            <p:ph type="title"/>
          </p:nvPr>
        </p:nvSpPr>
        <p:spPr>
          <a:xfrm>
            <a:off x="1097280" y="286604"/>
            <a:ext cx="10058400" cy="1098852"/>
          </a:xfrm>
        </p:spPr>
        <p:txBody>
          <a:bodyPr/>
          <a:lstStyle/>
          <a:p>
            <a:r>
              <a:rPr lang="en-IN" dirty="0"/>
              <a:t>Frame-work</a:t>
            </a:r>
          </a:p>
        </p:txBody>
      </p:sp>
      <p:sp>
        <p:nvSpPr>
          <p:cNvPr id="3" name="Content Placeholder 2">
            <a:extLst>
              <a:ext uri="{FF2B5EF4-FFF2-40B4-BE49-F238E27FC236}">
                <a16:creationId xmlns:a16="http://schemas.microsoft.com/office/drawing/2014/main" id="{F4D061F4-7928-414B-B626-DF0BD3FC078A}"/>
              </a:ext>
            </a:extLst>
          </p:cNvPr>
          <p:cNvSpPr>
            <a:spLocks noGrp="1"/>
          </p:cNvSpPr>
          <p:nvPr>
            <p:ph idx="1"/>
          </p:nvPr>
        </p:nvSpPr>
        <p:spPr/>
        <p:txBody>
          <a:bodyPr/>
          <a:lstStyle/>
          <a:p>
            <a:pPr marL="514350" indent="-514350">
              <a:buClr>
                <a:schemeClr val="tx1"/>
              </a:buClr>
              <a:buFont typeface="+mj-lt"/>
              <a:buAutoNum type="romanUcPeriod"/>
            </a:pPr>
            <a:r>
              <a:rPr lang="en-IN" b="1" dirty="0">
                <a:solidFill>
                  <a:schemeClr val="tx1"/>
                </a:solidFill>
              </a:rPr>
              <a:t>Gathering and Understanding Data</a:t>
            </a:r>
          </a:p>
          <a:p>
            <a:pPr marL="514350" indent="-514350">
              <a:buClr>
                <a:schemeClr val="tx1"/>
              </a:buClr>
              <a:buFont typeface="+mj-lt"/>
              <a:buAutoNum type="romanUcPeriod"/>
            </a:pPr>
            <a:r>
              <a:rPr lang="en-IN" b="1" dirty="0">
                <a:solidFill>
                  <a:schemeClr val="tx1"/>
                </a:solidFill>
              </a:rPr>
              <a:t>Data preparation</a:t>
            </a:r>
          </a:p>
          <a:p>
            <a:pPr marL="514350" indent="-514350">
              <a:buClr>
                <a:schemeClr val="tx1"/>
              </a:buClr>
              <a:buFont typeface="+mj-lt"/>
              <a:buAutoNum type="romanUcPeriod"/>
            </a:pPr>
            <a:r>
              <a:rPr lang="en-IN" b="1" dirty="0">
                <a:solidFill>
                  <a:schemeClr val="tx1"/>
                </a:solidFill>
              </a:rPr>
              <a:t>Training</a:t>
            </a:r>
          </a:p>
          <a:p>
            <a:pPr marL="514350" indent="-514350">
              <a:buClr>
                <a:schemeClr val="tx1"/>
              </a:buClr>
              <a:buFont typeface="+mj-lt"/>
              <a:buAutoNum type="romanUcPeriod"/>
            </a:pPr>
            <a:r>
              <a:rPr lang="en-IN" b="1" dirty="0">
                <a:solidFill>
                  <a:schemeClr val="tx1"/>
                </a:solidFill>
              </a:rPr>
              <a:t>Evaluation</a:t>
            </a:r>
          </a:p>
          <a:p>
            <a:pPr marL="514350" indent="-514350">
              <a:buClr>
                <a:schemeClr val="tx1"/>
              </a:buClr>
              <a:buFont typeface="+mj-lt"/>
              <a:buAutoNum type="romanUcPeriod"/>
            </a:pPr>
            <a:r>
              <a:rPr lang="en-IN" b="1" dirty="0">
                <a:solidFill>
                  <a:schemeClr val="tx1"/>
                </a:solidFill>
              </a:rPr>
              <a:t>Parameter Tuning</a:t>
            </a:r>
          </a:p>
          <a:p>
            <a:pPr marL="514350" indent="-514350">
              <a:buClr>
                <a:schemeClr val="tx1"/>
              </a:buClr>
              <a:buFont typeface="+mj-lt"/>
              <a:buAutoNum type="romanUcPeriod"/>
            </a:pPr>
            <a:r>
              <a:rPr lang="en-IN" b="1" dirty="0">
                <a:solidFill>
                  <a:schemeClr val="tx1"/>
                </a:solidFill>
              </a:rPr>
              <a:t>Prediction</a:t>
            </a:r>
          </a:p>
          <a:p>
            <a:pPr marL="0" indent="0">
              <a:buClr>
                <a:schemeClr val="tx1"/>
              </a:buClr>
              <a:buNone/>
            </a:pPr>
            <a:endParaRPr lang="en-IN" b="1" dirty="0">
              <a:solidFill>
                <a:schemeClr val="tx1"/>
              </a:solidFill>
            </a:endParaRPr>
          </a:p>
        </p:txBody>
      </p:sp>
    </p:spTree>
    <p:extLst>
      <p:ext uri="{BB962C8B-B14F-4D97-AF65-F5344CB8AC3E}">
        <p14:creationId xmlns:p14="http://schemas.microsoft.com/office/powerpoint/2010/main" val="110332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786A-7717-454C-999E-86D85EE39CE3}"/>
              </a:ext>
            </a:extLst>
          </p:cNvPr>
          <p:cNvSpPr>
            <a:spLocks noGrp="1"/>
          </p:cNvSpPr>
          <p:nvPr>
            <p:ph type="title"/>
          </p:nvPr>
        </p:nvSpPr>
        <p:spPr/>
        <p:txBody>
          <a:bodyPr>
            <a:normAutofit/>
          </a:bodyPr>
          <a:lstStyle/>
          <a:p>
            <a:r>
              <a:rPr lang="en-IN" sz="4000" dirty="0"/>
              <a:t>Gathering and understanding Data</a:t>
            </a:r>
          </a:p>
        </p:txBody>
      </p:sp>
      <p:sp>
        <p:nvSpPr>
          <p:cNvPr id="3" name="Content Placeholder 2">
            <a:extLst>
              <a:ext uri="{FF2B5EF4-FFF2-40B4-BE49-F238E27FC236}">
                <a16:creationId xmlns:a16="http://schemas.microsoft.com/office/drawing/2014/main" id="{447F0CB6-4943-4A31-911E-246C58A5A5EE}"/>
              </a:ext>
            </a:extLst>
          </p:cNvPr>
          <p:cNvSpPr>
            <a:spLocks noGrp="1"/>
          </p:cNvSpPr>
          <p:nvPr>
            <p:ph idx="1"/>
          </p:nvPr>
        </p:nvSpPr>
        <p:spPr>
          <a:xfrm>
            <a:off x="923636" y="2108201"/>
            <a:ext cx="10232044" cy="3760891"/>
          </a:xfrm>
        </p:spPr>
        <p:txBody>
          <a:bodyPr/>
          <a:lstStyle/>
          <a:p>
            <a:pPr>
              <a:buFont typeface="Arial" panose="020B0604020202020204" pitchFamily="34" charset="0"/>
              <a:buChar char="•"/>
            </a:pPr>
            <a:r>
              <a:rPr lang="en-IN" dirty="0"/>
              <a:t>The  data is  given by Edulyt India shared through a google drive</a:t>
            </a:r>
          </a:p>
          <a:p>
            <a:pPr>
              <a:buFont typeface="Arial" panose="020B0604020202020204" pitchFamily="34" charset="0"/>
              <a:buChar char="•"/>
            </a:pPr>
            <a:r>
              <a:rPr lang="en-IN" dirty="0">
                <a:solidFill>
                  <a:schemeClr val="tx1"/>
                </a:solidFill>
              </a:rPr>
              <a:t>The data describes different parameters as features that will be considered for modelling a Machine learning Pipeline used for classifying the status of Customer Personal loan status as approved or not.</a:t>
            </a:r>
          </a:p>
          <a:p>
            <a:pPr>
              <a:buFont typeface="Arial" panose="020B0604020202020204" pitchFamily="34" charset="0"/>
              <a:buChar char="•"/>
            </a:pPr>
            <a:r>
              <a:rPr lang="en-IN" dirty="0">
                <a:solidFill>
                  <a:schemeClr val="tx1"/>
                </a:solidFill>
              </a:rPr>
              <a:t>The following describes the features given in the data</a:t>
            </a:r>
          </a:p>
          <a:p>
            <a:pPr marL="514350" indent="-514350">
              <a:buFont typeface="+mj-lt"/>
              <a:buAutoNum type="romanUcPeriod"/>
            </a:pPr>
            <a:r>
              <a:rPr lang="en-IN" dirty="0">
                <a:solidFill>
                  <a:schemeClr val="tx1"/>
                </a:solidFill>
              </a:rPr>
              <a:t>Loanapp_ID  : It gives the application ID Number of applicant</a:t>
            </a:r>
          </a:p>
          <a:p>
            <a:pPr marL="514350" indent="-514350">
              <a:buFont typeface="+mj-lt"/>
              <a:buAutoNum type="romanUcPeriod"/>
            </a:pPr>
            <a:r>
              <a:rPr lang="en-IN" dirty="0">
                <a:solidFill>
                  <a:schemeClr val="tx1"/>
                </a:solidFill>
              </a:rPr>
              <a:t>Sex  : It describes the gender of applicant </a:t>
            </a:r>
          </a:p>
          <a:p>
            <a:pPr marL="514350" indent="-514350">
              <a:buFont typeface="+mj-lt"/>
              <a:buAutoNum type="romanUcPeriod"/>
            </a:pPr>
            <a:r>
              <a:rPr lang="en-IN" dirty="0">
                <a:solidFill>
                  <a:schemeClr val="tx1"/>
                </a:solidFill>
              </a:rPr>
              <a:t>Marital_Status : It categorizes if the applicant is married or unmarried</a:t>
            </a:r>
          </a:p>
          <a:p>
            <a:pPr marL="514350" indent="-514350">
              <a:buFont typeface="+mj-lt"/>
              <a:buAutoNum type="romanUcPeriod"/>
            </a:pPr>
            <a:endParaRPr lang="en-IN" dirty="0">
              <a:solidFill>
                <a:schemeClr val="tx1"/>
              </a:solidFill>
            </a:endParaRPr>
          </a:p>
          <a:p>
            <a:pPr marL="514350" indent="-514350">
              <a:buFont typeface="+mj-lt"/>
              <a:buAutoNum type="romanUcPeriod"/>
            </a:pPr>
            <a:endParaRPr lang="en-IN" dirty="0">
              <a:solidFill>
                <a:schemeClr val="tx1"/>
              </a:solidFill>
            </a:endParaRPr>
          </a:p>
          <a:p>
            <a:pPr marL="514350" indent="-514350">
              <a:buFont typeface="+mj-lt"/>
              <a:buAutoNum type="romanUcPeriod"/>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295464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6E6C-0C97-49EE-968E-2EC76D6BA7E0}"/>
              </a:ext>
            </a:extLst>
          </p:cNvPr>
          <p:cNvSpPr>
            <a:spLocks noGrp="1"/>
          </p:cNvSpPr>
          <p:nvPr>
            <p:ph type="title"/>
          </p:nvPr>
        </p:nvSpPr>
        <p:spPr>
          <a:xfrm>
            <a:off x="1097280" y="286603"/>
            <a:ext cx="10058400" cy="1145033"/>
          </a:xfrm>
        </p:spPr>
        <p:txBody>
          <a:bodyPr>
            <a:normAutofit/>
          </a:bodyPr>
          <a:lstStyle/>
          <a:p>
            <a:r>
              <a:rPr lang="en-IN" sz="3200" dirty="0"/>
              <a:t>Gathering and understanding Data </a:t>
            </a:r>
          </a:p>
        </p:txBody>
      </p:sp>
      <p:sp>
        <p:nvSpPr>
          <p:cNvPr id="3" name="Content Placeholder 2">
            <a:extLst>
              <a:ext uri="{FF2B5EF4-FFF2-40B4-BE49-F238E27FC236}">
                <a16:creationId xmlns:a16="http://schemas.microsoft.com/office/drawing/2014/main" id="{37E73778-F8A6-4D80-AD6A-9344C208C063}"/>
              </a:ext>
            </a:extLst>
          </p:cNvPr>
          <p:cNvSpPr>
            <a:spLocks noGrp="1"/>
          </p:cNvSpPr>
          <p:nvPr>
            <p:ph idx="1"/>
          </p:nvPr>
        </p:nvSpPr>
        <p:spPr>
          <a:xfrm>
            <a:off x="655782" y="2161309"/>
            <a:ext cx="10499898" cy="3842327"/>
          </a:xfrm>
        </p:spPr>
        <p:txBody>
          <a:bodyPr>
            <a:normAutofit lnSpcReduction="10000"/>
          </a:bodyPr>
          <a:lstStyle/>
          <a:p>
            <a:pPr marL="514350" indent="-514350">
              <a:buClr>
                <a:schemeClr val="tx1"/>
              </a:buClr>
              <a:buFont typeface="+mj-lt"/>
              <a:buAutoNum type="romanUcPeriod"/>
            </a:pPr>
            <a:r>
              <a:rPr lang="en-IN" dirty="0"/>
              <a:t> first_name : First name of applicant </a:t>
            </a:r>
          </a:p>
          <a:p>
            <a:pPr marL="514350" indent="-514350">
              <a:buClr>
                <a:schemeClr val="tx1"/>
              </a:buClr>
              <a:buFont typeface="+mj-lt"/>
              <a:buAutoNum type="romanUcPeriod"/>
            </a:pPr>
            <a:r>
              <a:rPr lang="en-IN" dirty="0"/>
              <a:t>last_name  : Last name of applicant</a:t>
            </a:r>
          </a:p>
          <a:p>
            <a:pPr marL="514350" indent="-514350">
              <a:buClr>
                <a:schemeClr val="tx1"/>
              </a:buClr>
              <a:buFont typeface="+mj-lt"/>
              <a:buAutoNum type="romanUcPeriod"/>
            </a:pPr>
            <a:r>
              <a:rPr lang="en-IN" dirty="0"/>
              <a:t>email : Email ID of applicant</a:t>
            </a:r>
          </a:p>
          <a:p>
            <a:pPr marL="514350" indent="-514350">
              <a:buClr>
                <a:schemeClr val="tx1"/>
              </a:buClr>
              <a:buFont typeface="+mj-lt"/>
              <a:buAutoNum type="romanUcPeriod"/>
            </a:pPr>
            <a:r>
              <a:rPr lang="en-IN" dirty="0"/>
              <a:t>address : Address of Applicant </a:t>
            </a:r>
          </a:p>
          <a:p>
            <a:pPr marL="514350" indent="-514350">
              <a:buClr>
                <a:schemeClr val="tx1"/>
              </a:buClr>
              <a:buFont typeface="+mj-lt"/>
              <a:buAutoNum type="romanUcPeriod"/>
            </a:pPr>
            <a:r>
              <a:rPr lang="en-IN" dirty="0"/>
              <a:t>Dependents :Number of persons dependent on the applicant</a:t>
            </a:r>
          </a:p>
          <a:p>
            <a:pPr marL="514350" indent="-514350">
              <a:buClr>
                <a:schemeClr val="tx1"/>
              </a:buClr>
              <a:buFont typeface="+mj-lt"/>
              <a:buAutoNum type="romanUcPeriod"/>
            </a:pPr>
            <a:r>
              <a:rPr lang="en-IN" dirty="0"/>
              <a:t>Qual_var : Qualification status, whether the applicant is graduated or not</a:t>
            </a:r>
          </a:p>
          <a:p>
            <a:pPr marL="514350" indent="-514350">
              <a:buClr>
                <a:schemeClr val="tx1"/>
              </a:buClr>
              <a:buFont typeface="+mj-lt"/>
              <a:buAutoNum type="romanUcPeriod"/>
            </a:pPr>
            <a:r>
              <a:rPr lang="en-IN" dirty="0"/>
              <a:t>SE : Whether Applicant is Self-Employed or Not</a:t>
            </a:r>
          </a:p>
          <a:p>
            <a:pPr marL="514350" indent="-514350">
              <a:buClr>
                <a:schemeClr val="tx1"/>
              </a:buClr>
              <a:buFont typeface="+mj-lt"/>
              <a:buAutoNum type="romanUcPeriod"/>
            </a:pPr>
            <a:r>
              <a:rPr lang="en-IN" dirty="0"/>
              <a:t>App_Income_1 :The Income of applicant 2</a:t>
            </a:r>
          </a:p>
          <a:p>
            <a:pPr marL="514350" indent="-514350">
              <a:buClr>
                <a:schemeClr val="tx1"/>
              </a:buClr>
              <a:buFont typeface="+mj-lt"/>
              <a:buAutoNum type="romanUcPeriod"/>
            </a:pPr>
            <a:endParaRPr lang="en-IN" dirty="0"/>
          </a:p>
        </p:txBody>
      </p:sp>
    </p:spTree>
    <p:extLst>
      <p:ext uri="{BB962C8B-B14F-4D97-AF65-F5344CB8AC3E}">
        <p14:creationId xmlns:p14="http://schemas.microsoft.com/office/powerpoint/2010/main" val="164162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BF44-3DF4-4539-8A21-F9666FC74DF7}"/>
              </a:ext>
            </a:extLst>
          </p:cNvPr>
          <p:cNvSpPr>
            <a:spLocks noGrp="1"/>
          </p:cNvSpPr>
          <p:nvPr>
            <p:ph type="title"/>
          </p:nvPr>
        </p:nvSpPr>
        <p:spPr>
          <a:xfrm>
            <a:off x="1097280" y="286604"/>
            <a:ext cx="10058400" cy="1108088"/>
          </a:xfrm>
        </p:spPr>
        <p:txBody>
          <a:bodyPr>
            <a:normAutofit/>
          </a:bodyPr>
          <a:lstStyle/>
          <a:p>
            <a:r>
              <a:rPr lang="en-IN" sz="3200" dirty="0"/>
              <a:t>Gathering and understanding Data </a:t>
            </a:r>
          </a:p>
        </p:txBody>
      </p:sp>
      <p:sp>
        <p:nvSpPr>
          <p:cNvPr id="3" name="Content Placeholder 2">
            <a:extLst>
              <a:ext uri="{FF2B5EF4-FFF2-40B4-BE49-F238E27FC236}">
                <a16:creationId xmlns:a16="http://schemas.microsoft.com/office/drawing/2014/main" id="{53C3989C-3A7A-411A-80CD-A15C6F5BCCFE}"/>
              </a:ext>
            </a:extLst>
          </p:cNvPr>
          <p:cNvSpPr>
            <a:spLocks noGrp="1"/>
          </p:cNvSpPr>
          <p:nvPr>
            <p:ph idx="1"/>
          </p:nvPr>
        </p:nvSpPr>
        <p:spPr/>
        <p:txBody>
          <a:bodyPr/>
          <a:lstStyle/>
          <a:p>
            <a:pPr marL="514350" indent="-514350">
              <a:buClr>
                <a:schemeClr val="tx1"/>
              </a:buClr>
              <a:buFont typeface="+mj-lt"/>
              <a:buAutoNum type="romanUcPeriod"/>
            </a:pPr>
            <a:r>
              <a:rPr lang="en-IN" dirty="0"/>
              <a:t>App_Income_2 : Income of Applicant 2(Applicable if there are 2 applicants, generally done  to increase the loan amount)</a:t>
            </a:r>
          </a:p>
          <a:p>
            <a:pPr marL="514350" indent="-514350">
              <a:buClr>
                <a:schemeClr val="tx1"/>
              </a:buClr>
              <a:buFont typeface="+mj-lt"/>
              <a:buAutoNum type="romanUcPeriod"/>
            </a:pPr>
            <a:r>
              <a:rPr lang="en-IN" dirty="0"/>
              <a:t>CPL_Amount : customer personal loan amount describes the total amount of loan taken by applicant</a:t>
            </a:r>
          </a:p>
          <a:p>
            <a:pPr marL="514350" indent="-514350">
              <a:buClr>
                <a:schemeClr val="tx1"/>
              </a:buClr>
              <a:buFont typeface="+mj-lt"/>
              <a:buAutoNum type="romanUcPeriod"/>
            </a:pPr>
            <a:r>
              <a:rPr lang="en-IN" dirty="0"/>
              <a:t>CPL_Term :The  loan </a:t>
            </a:r>
            <a:r>
              <a:rPr lang="en-US" dirty="0"/>
              <a:t>is repaid in regular payments over a set period of time, This period is term of loan</a:t>
            </a:r>
          </a:p>
          <a:p>
            <a:pPr marL="514350" indent="-514350">
              <a:buClr>
                <a:schemeClr val="tx1"/>
              </a:buClr>
              <a:buFont typeface="+mj-lt"/>
              <a:buAutoNum type="romanUcPeriod"/>
            </a:pPr>
            <a:r>
              <a:rPr lang="en-IN" dirty="0"/>
              <a:t>Credit_His :It is a categorical variable which explains if we know the credit history of customer.</a:t>
            </a:r>
          </a:p>
          <a:p>
            <a:pPr marL="514350" indent="-514350">
              <a:buClr>
                <a:schemeClr val="tx1"/>
              </a:buClr>
              <a:buFont typeface="+mj-lt"/>
              <a:buAutoNum type="romanUcPeriod"/>
            </a:pPr>
            <a:r>
              <a:rPr lang="en-IN" dirty="0"/>
              <a:t>Prop_Area : It is a categorical variable which  divides if the customer is living in urban/rural/semi urban</a:t>
            </a:r>
          </a:p>
        </p:txBody>
      </p:sp>
    </p:spTree>
    <p:extLst>
      <p:ext uri="{BB962C8B-B14F-4D97-AF65-F5344CB8AC3E}">
        <p14:creationId xmlns:p14="http://schemas.microsoft.com/office/powerpoint/2010/main" val="224979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A5E9-6998-43CC-A37A-9B37F416BE13}"/>
              </a:ext>
            </a:extLst>
          </p:cNvPr>
          <p:cNvSpPr>
            <a:spLocks noGrp="1"/>
          </p:cNvSpPr>
          <p:nvPr>
            <p:ph type="title"/>
          </p:nvPr>
        </p:nvSpPr>
        <p:spPr>
          <a:xfrm>
            <a:off x="1066800" y="203477"/>
            <a:ext cx="10058400" cy="1385178"/>
          </a:xfrm>
        </p:spPr>
        <p:txBody>
          <a:bodyPr>
            <a:normAutofit/>
          </a:bodyPr>
          <a:lstStyle/>
          <a:p>
            <a:r>
              <a:rPr lang="en-IN" sz="3200" dirty="0"/>
              <a:t>Data Preparation</a:t>
            </a:r>
          </a:p>
        </p:txBody>
      </p:sp>
      <p:sp>
        <p:nvSpPr>
          <p:cNvPr id="3" name="Content Placeholder 2">
            <a:extLst>
              <a:ext uri="{FF2B5EF4-FFF2-40B4-BE49-F238E27FC236}">
                <a16:creationId xmlns:a16="http://schemas.microsoft.com/office/drawing/2014/main" id="{35AF3DDE-07EB-40AF-AB64-E1EAD457CFCB}"/>
              </a:ext>
            </a:extLst>
          </p:cNvPr>
          <p:cNvSpPr>
            <a:spLocks noGrp="1"/>
          </p:cNvSpPr>
          <p:nvPr>
            <p:ph idx="1"/>
          </p:nvPr>
        </p:nvSpPr>
        <p:spPr/>
        <p:txBody>
          <a:bodyPr/>
          <a:lstStyle/>
          <a:p>
            <a:pPr>
              <a:buClr>
                <a:schemeClr val="tx1"/>
              </a:buClr>
              <a:buFont typeface="Wingdings" panose="05000000000000000000" pitchFamily="2" charset="2"/>
              <a:buChar char="Ø"/>
            </a:pPr>
            <a:r>
              <a:rPr lang="en-IN" dirty="0"/>
              <a:t> The data Is given in a excel format.(.xls).</a:t>
            </a:r>
          </a:p>
          <a:p>
            <a:pPr>
              <a:buClr>
                <a:schemeClr val="tx1"/>
              </a:buClr>
              <a:buFont typeface="Wingdings" panose="05000000000000000000" pitchFamily="2" charset="2"/>
              <a:buChar char="Ø"/>
            </a:pPr>
            <a:r>
              <a:rPr lang="en-IN" dirty="0"/>
              <a:t>All the  operations of  data preparation are done using pandas library  in python taking  jupyter  notebook  environment from Anaconda distribution.</a:t>
            </a:r>
          </a:p>
          <a:p>
            <a:pPr>
              <a:buClr>
                <a:schemeClr val="tx1"/>
              </a:buClr>
              <a:buFont typeface="Wingdings" panose="05000000000000000000" pitchFamily="2" charset="2"/>
              <a:buChar char="Ø"/>
            </a:pPr>
            <a:r>
              <a:rPr lang="en-IN" dirty="0"/>
              <a:t> There are two data files given namely Training and testing.</a:t>
            </a:r>
          </a:p>
          <a:p>
            <a:pPr>
              <a:buClr>
                <a:schemeClr val="tx1"/>
              </a:buClr>
              <a:buFont typeface="Wingdings" panose="05000000000000000000" pitchFamily="2" charset="2"/>
              <a:buChar char="Ø"/>
            </a:pPr>
            <a:r>
              <a:rPr lang="en-IN" dirty="0"/>
              <a:t>Initially training data is taken and studied and following  observations are made</a:t>
            </a:r>
          </a:p>
          <a:p>
            <a:pPr>
              <a:buClr>
                <a:schemeClr val="tx1"/>
              </a:buClr>
              <a:buFont typeface="Wingdings" panose="05000000000000000000" pitchFamily="2" charset="2"/>
              <a:buChar char="v"/>
            </a:pPr>
            <a:r>
              <a:rPr lang="en-IN" dirty="0"/>
              <a:t>The training data set contains 614 rows and 20 columns</a:t>
            </a:r>
          </a:p>
          <a:p>
            <a:pPr>
              <a:buClr>
                <a:schemeClr val="tx1"/>
              </a:buClr>
              <a:buFont typeface="Wingdings" panose="05000000000000000000" pitchFamily="2" charset="2"/>
              <a:buChar char="v"/>
            </a:pPr>
            <a:r>
              <a:rPr lang="en-IN" dirty="0"/>
              <a:t>These are the null values for each feature</a:t>
            </a:r>
          </a:p>
          <a:p>
            <a:pPr marL="0" indent="0">
              <a:buClr>
                <a:schemeClr val="tx1"/>
              </a:buClr>
              <a:buNone/>
            </a:pPr>
            <a:endParaRPr lang="en-IN" dirty="0"/>
          </a:p>
          <a:p>
            <a:pPr>
              <a:buClr>
                <a:schemeClr val="tx1"/>
              </a:buClr>
              <a:buFont typeface="Wingdings" panose="05000000000000000000" pitchFamily="2" charset="2"/>
              <a:buChar char="v"/>
            </a:pPr>
            <a:endParaRPr lang="en-IN" dirty="0"/>
          </a:p>
          <a:p>
            <a:pPr marL="0" indent="0">
              <a:buClr>
                <a:schemeClr val="tx1"/>
              </a:buClr>
              <a:buNone/>
            </a:pPr>
            <a:endParaRPr lang="en-IN" dirty="0"/>
          </a:p>
        </p:txBody>
      </p:sp>
      <p:sp>
        <p:nvSpPr>
          <p:cNvPr id="4" name="Rectangle 1">
            <a:extLst>
              <a:ext uri="{FF2B5EF4-FFF2-40B4-BE49-F238E27FC236}">
                <a16:creationId xmlns:a16="http://schemas.microsoft.com/office/drawing/2014/main" id="{5E975A88-6192-491C-A678-70CAE856424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Sex 13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77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CEE7-7A85-4CDD-82EE-C00DA0D7601A}"/>
              </a:ext>
            </a:extLst>
          </p:cNvPr>
          <p:cNvSpPr>
            <a:spLocks noGrp="1"/>
          </p:cNvSpPr>
          <p:nvPr>
            <p:ph type="title"/>
          </p:nvPr>
        </p:nvSpPr>
        <p:spPr/>
        <p:txBody>
          <a:bodyPr/>
          <a:lstStyle/>
          <a:p>
            <a:r>
              <a:rPr lang="en-IN" sz="4800" dirty="0"/>
              <a:t>Data Preparation</a:t>
            </a:r>
            <a:endParaRPr lang="en-IN" dirty="0"/>
          </a:p>
        </p:txBody>
      </p:sp>
      <p:pic>
        <p:nvPicPr>
          <p:cNvPr id="5" name="Content Placeholder 4">
            <a:extLst>
              <a:ext uri="{FF2B5EF4-FFF2-40B4-BE49-F238E27FC236}">
                <a16:creationId xmlns:a16="http://schemas.microsoft.com/office/drawing/2014/main" id="{C9255655-D81D-4B35-A242-1DBC948F8C6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359941" y="2120900"/>
            <a:ext cx="2114306" cy="3748088"/>
          </a:xfrm>
        </p:spPr>
      </p:pic>
      <p:sp>
        <p:nvSpPr>
          <p:cNvPr id="6" name="Content Placeholder 5">
            <a:extLst>
              <a:ext uri="{FF2B5EF4-FFF2-40B4-BE49-F238E27FC236}">
                <a16:creationId xmlns:a16="http://schemas.microsoft.com/office/drawing/2014/main" id="{695FB849-6AB1-47BC-9ECE-2AF191BCF731}"/>
              </a:ext>
            </a:extLst>
          </p:cNvPr>
          <p:cNvSpPr>
            <a:spLocks noGrp="1"/>
          </p:cNvSpPr>
          <p:nvPr>
            <p:ph sz="half" idx="2"/>
          </p:nvPr>
        </p:nvSpPr>
        <p:spPr>
          <a:xfrm>
            <a:off x="4682836" y="2120900"/>
            <a:ext cx="6472844" cy="3748194"/>
          </a:xfrm>
        </p:spPr>
        <p:txBody>
          <a:bodyPr>
            <a:normAutofit lnSpcReduction="10000"/>
          </a:bodyPr>
          <a:lstStyle/>
          <a:p>
            <a:pPr>
              <a:buClr>
                <a:schemeClr val="tx1"/>
              </a:buClr>
              <a:buFont typeface="Wingdings" panose="05000000000000000000" pitchFamily="2" charset="2"/>
              <a:buChar char="v"/>
            </a:pPr>
            <a:r>
              <a:rPr lang="en-IN" dirty="0"/>
              <a:t>We have approval percentage and declined percentage of 68.1 and 31.2 respectively.</a:t>
            </a:r>
          </a:p>
          <a:p>
            <a:pPr>
              <a:buClr>
                <a:schemeClr val="tx1"/>
              </a:buClr>
              <a:buFont typeface="Wingdings" panose="05000000000000000000" pitchFamily="2" charset="2"/>
              <a:buChar char="v"/>
            </a:pPr>
            <a:r>
              <a:rPr lang="en-IN" dirty="0"/>
              <a:t>As we can see these  are null values and we have to work on them for efficient  application of machine learning algorithms</a:t>
            </a:r>
          </a:p>
          <a:p>
            <a:pPr>
              <a:buClr>
                <a:schemeClr val="tx1"/>
              </a:buClr>
              <a:buFont typeface="Wingdings" panose="05000000000000000000" pitchFamily="2" charset="2"/>
              <a:buChar char="v"/>
            </a:pPr>
            <a:r>
              <a:rPr lang="en-IN" dirty="0"/>
              <a:t>Before that unnecessary features like ['Loanapp_ID','first_name','last_name','email','address', 'INT_ID','Prev_ID','AGT_ID’  ] are removed as they don’t add any value for classification </a:t>
            </a:r>
          </a:p>
          <a:p>
            <a:pPr>
              <a:buClr>
                <a:schemeClr val="tx1"/>
              </a:buClr>
              <a:buFont typeface="Wingdings" panose="05000000000000000000" pitchFamily="2" charset="2"/>
              <a:buChar char="v"/>
            </a:pPr>
            <a:r>
              <a:rPr lang="en-IN" dirty="0"/>
              <a:t>The dataframe is converted into array for applying methods for removing null values.</a:t>
            </a:r>
          </a:p>
          <a:p>
            <a:pPr marL="0" indent="0">
              <a:buClr>
                <a:schemeClr val="tx1"/>
              </a:buClr>
              <a:buNone/>
            </a:pPr>
            <a:endParaRPr lang="en-IN" dirty="0"/>
          </a:p>
        </p:txBody>
      </p:sp>
    </p:spTree>
    <p:extLst>
      <p:ext uri="{BB962C8B-B14F-4D97-AF65-F5344CB8AC3E}">
        <p14:creationId xmlns:p14="http://schemas.microsoft.com/office/powerpoint/2010/main" val="263168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0AD6-2AC0-4341-8DBC-9AC5A4FC65D1}"/>
              </a:ext>
            </a:extLst>
          </p:cNvPr>
          <p:cNvSpPr>
            <a:spLocks noGrp="1"/>
          </p:cNvSpPr>
          <p:nvPr>
            <p:ph type="title"/>
          </p:nvPr>
        </p:nvSpPr>
        <p:spPr/>
        <p:txBody>
          <a:bodyPr>
            <a:normAutofit/>
          </a:bodyPr>
          <a:lstStyle/>
          <a:p>
            <a:r>
              <a:rPr lang="en-IN" sz="4000" dirty="0"/>
              <a:t>Data Preparation : dealing with null values</a:t>
            </a:r>
          </a:p>
        </p:txBody>
      </p:sp>
      <p:sp>
        <p:nvSpPr>
          <p:cNvPr id="3" name="Content Placeholder 2">
            <a:extLst>
              <a:ext uri="{FF2B5EF4-FFF2-40B4-BE49-F238E27FC236}">
                <a16:creationId xmlns:a16="http://schemas.microsoft.com/office/drawing/2014/main" id="{649D9365-8173-4B8B-9C6C-E0CC9E322826}"/>
              </a:ext>
            </a:extLst>
          </p:cNvPr>
          <p:cNvSpPr>
            <a:spLocks noGrp="1"/>
          </p:cNvSpPr>
          <p:nvPr>
            <p:ph idx="1"/>
          </p:nvPr>
        </p:nvSpPr>
        <p:spPr/>
        <p:txBody>
          <a:bodyPr/>
          <a:lstStyle/>
          <a:p>
            <a:pPr>
              <a:buClr>
                <a:schemeClr val="tx1"/>
              </a:buClr>
              <a:buFont typeface="Wingdings" panose="05000000000000000000" pitchFamily="2" charset="2"/>
              <a:buChar char="Ø"/>
            </a:pPr>
            <a:r>
              <a:rPr lang="en-IN" dirty="0">
                <a:solidFill>
                  <a:schemeClr val="tx1"/>
                </a:solidFill>
              </a:rPr>
              <a:t>We would be using  simple imputer taken from scikit-learn for  categorical data which operates on the  background of taking mode values </a:t>
            </a:r>
          </a:p>
          <a:p>
            <a:pPr>
              <a:buClr>
                <a:schemeClr val="tx1"/>
              </a:buClr>
              <a:buFont typeface="Wingdings" panose="05000000000000000000" pitchFamily="2" charset="2"/>
              <a:buChar char="Ø"/>
            </a:pPr>
            <a:r>
              <a:rPr lang="en-IN" dirty="0">
                <a:solidFill>
                  <a:schemeClr val="tx1"/>
                </a:solidFill>
              </a:rPr>
              <a:t>We would be using KNN imputer taken from scikit-learn library for numerical data which operates by taking k nearest neighbours as a function</a:t>
            </a:r>
          </a:p>
          <a:p>
            <a:pPr>
              <a:buClr>
                <a:schemeClr val="tx1"/>
              </a:buClr>
              <a:buFont typeface="Wingdings" panose="05000000000000000000" pitchFamily="2" charset="2"/>
              <a:buChar char="Ø"/>
            </a:pPr>
            <a:r>
              <a:rPr lang="en-IN" dirty="0">
                <a:solidFill>
                  <a:schemeClr val="tx1"/>
                </a:solidFill>
              </a:rPr>
              <a:t>So now there are no  null values in the data.</a:t>
            </a:r>
          </a:p>
          <a:p>
            <a:pPr>
              <a:buClr>
                <a:schemeClr val="tx1"/>
              </a:buClr>
              <a:buFont typeface="Wingdings" panose="05000000000000000000" pitchFamily="2" charset="2"/>
              <a:buChar char="Ø"/>
            </a:pPr>
            <a:r>
              <a:rPr lang="en-IN" dirty="0">
                <a:solidFill>
                  <a:schemeClr val="tx1"/>
                </a:solidFill>
              </a:rPr>
              <a:t>The following are the Independent variables to be used in classification</a:t>
            </a:r>
          </a:p>
          <a:p>
            <a:pPr>
              <a:buClr>
                <a:schemeClr val="tx1"/>
              </a:buClr>
              <a:buFont typeface="Wingdings" panose="05000000000000000000" pitchFamily="2" charset="2"/>
              <a:buChar char="v"/>
            </a:pPr>
            <a:r>
              <a:rPr lang="en-IN" dirty="0">
                <a:solidFill>
                  <a:schemeClr val="tx1"/>
                </a:solidFill>
              </a:rPr>
              <a:t>Checking columns = ['Sex', 'Marital_Status', 'Qual_var', 'SE', 'Prop_Area','Dependents','App_Income_1','App_Income_2','CPL_Amount','CPL_Term','Credit_His']</a:t>
            </a:r>
          </a:p>
          <a:p>
            <a:pPr>
              <a:buClr>
                <a:schemeClr val="tx1"/>
              </a:buClr>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215177665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{0629337F-45EF-400C-ADCF-52BDB3E5CA21}tf56160789</Template>
  <TotalTime>0</TotalTime>
  <Words>1829</Words>
  <Application>Microsoft Office PowerPoint</Application>
  <PresentationFormat>Widescreen</PresentationFormat>
  <Paragraphs>137</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 Unicode MS</vt:lpstr>
      <vt:lpstr>Arial</vt:lpstr>
      <vt:lpstr>Bookman Old Style</vt:lpstr>
      <vt:lpstr>Calibri</vt:lpstr>
      <vt:lpstr>Franklin Gothic Book</vt:lpstr>
      <vt:lpstr>Wingdings</vt:lpstr>
      <vt:lpstr>1_RetrospectVTI</vt:lpstr>
      <vt:lpstr>Edulyt India Project  Report </vt:lpstr>
      <vt:lpstr>Acknowledgement</vt:lpstr>
      <vt:lpstr>Frame-work</vt:lpstr>
      <vt:lpstr>Gathering and understanding Data</vt:lpstr>
      <vt:lpstr>Gathering and understanding Data </vt:lpstr>
      <vt:lpstr>Gathering and understanding Data </vt:lpstr>
      <vt:lpstr>Data Preparation</vt:lpstr>
      <vt:lpstr>Data Preparation</vt:lpstr>
      <vt:lpstr>Data Preparation : dealing with null values</vt:lpstr>
      <vt:lpstr>Data Preparation</vt:lpstr>
      <vt:lpstr>Data Preparation : encoding</vt:lpstr>
      <vt:lpstr>Data Preparation : Correlation </vt:lpstr>
      <vt:lpstr>Data Preparation :Feature Importance</vt:lpstr>
      <vt:lpstr>Applying Machine Learning Algorithms</vt:lpstr>
      <vt:lpstr>Applying Machine Learning Algorithms</vt:lpstr>
      <vt:lpstr>  Evaluation of a classification algorithm performance is measured by the Confusion   Matrix which contains information about the actual and the predicted class. </vt:lpstr>
      <vt:lpstr>Logistic Regression</vt:lpstr>
      <vt:lpstr>Support Vector Classifier</vt:lpstr>
      <vt:lpstr>K-Nearest Neighbours  </vt:lpstr>
      <vt:lpstr>Decision Tree</vt:lpstr>
      <vt:lpstr>Naive Bayes classifier</vt:lpstr>
      <vt:lpstr>Random Forest classifier</vt:lpstr>
      <vt:lpstr>               ADABoost classifier</vt:lpstr>
      <vt:lpstr>        XGBoost(Extreme gradient boosting)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2020-06-27T07:20:57Z</dcterms:created>
  <dcterms:modified xsi:type="dcterms:W3CDTF">2020-10-18T12:21:06Z</dcterms:modified>
</cp:coreProperties>
</file>