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7" r:id="rId8"/>
    <p:sldId id="261" r:id="rId9"/>
    <p:sldId id="268" r:id="rId10"/>
    <p:sldId id="262" r:id="rId11"/>
    <p:sldId id="269" r:id="rId12"/>
    <p:sldId id="263" r:id="rId13"/>
    <p:sldId id="270" r:id="rId14"/>
    <p:sldId id="264"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94660"/>
  </p:normalViewPr>
  <p:slideViewPr>
    <p:cSldViewPr snapToGrid="0">
      <p:cViewPr varScale="1">
        <p:scale>
          <a:sx n="73" d="100"/>
          <a:sy n="73" d="100"/>
        </p:scale>
        <p:origin x="2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ECC0-E873-A3EB-A4CB-6B8D60409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1266C3-9E86-6032-C8CA-FE4BF574D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375B88-A171-6478-D479-E324C63C40D8}"/>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5" name="Footer Placeholder 4">
            <a:extLst>
              <a:ext uri="{FF2B5EF4-FFF2-40B4-BE49-F238E27FC236}">
                <a16:creationId xmlns:a16="http://schemas.microsoft.com/office/drawing/2014/main" id="{EA52894C-6207-3BF9-0601-3F44EE372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3187B-E231-9CF8-97BD-CD321860A7F3}"/>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93347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FF33-73E9-DF58-E500-93898E08BA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8DBB78-0249-F6CC-2210-E2BE8C326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5092C-BD1C-251A-6DAE-92F56C1A78E9}"/>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5" name="Footer Placeholder 4">
            <a:extLst>
              <a:ext uri="{FF2B5EF4-FFF2-40B4-BE49-F238E27FC236}">
                <a16:creationId xmlns:a16="http://schemas.microsoft.com/office/drawing/2014/main" id="{197D8D14-9BD9-86CC-5D5C-7439DCEB7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98D9A-7913-A339-EAD2-D35F84289D1D}"/>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379552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448EF6-802E-BD1A-5186-EE1E9BB7D0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8E67CB-D599-9E0E-B004-3D97B3AE1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9AE58B-E9B6-CE86-7188-288C88BE58BB}"/>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5" name="Footer Placeholder 4">
            <a:extLst>
              <a:ext uri="{FF2B5EF4-FFF2-40B4-BE49-F238E27FC236}">
                <a16:creationId xmlns:a16="http://schemas.microsoft.com/office/drawing/2014/main" id="{E24D64F1-A6E0-2F71-231F-49C2BA5F1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034FD-ACD1-2FD4-00E2-2A8565E7C036}"/>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103124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0F67-93EE-4822-678F-D37152972D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17D56D-B813-0EEA-A35C-2C705C961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A39B2-847A-826D-B25A-FED750C0E70C}"/>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5" name="Footer Placeholder 4">
            <a:extLst>
              <a:ext uri="{FF2B5EF4-FFF2-40B4-BE49-F238E27FC236}">
                <a16:creationId xmlns:a16="http://schemas.microsoft.com/office/drawing/2014/main" id="{B7ECDCD2-0C3C-9F3D-6668-117DDDC107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A1A27B-4E93-259C-142B-985FFA5AB406}"/>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35643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196E-D075-90A4-EE40-DF4864694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1BAEB3-BFE4-CCE3-AD16-27C9A1E72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027193-4FD3-1909-A50D-A93A2F39627E}"/>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5" name="Footer Placeholder 4">
            <a:extLst>
              <a:ext uri="{FF2B5EF4-FFF2-40B4-BE49-F238E27FC236}">
                <a16:creationId xmlns:a16="http://schemas.microsoft.com/office/drawing/2014/main" id="{E260AC72-FD1F-2ED9-C5D2-EE9524443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F842D-99BA-6618-B42E-2F58CA2A5063}"/>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370849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7F59-BD6E-5568-EBCD-C735F6999D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0EE87-2C46-CC95-5436-FAEA01330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BE13B0-756A-8C82-651E-EEE942CEF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B1E739-80EA-5BB7-5302-7DFA2B2A8EAF}"/>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6" name="Footer Placeholder 5">
            <a:extLst>
              <a:ext uri="{FF2B5EF4-FFF2-40B4-BE49-F238E27FC236}">
                <a16:creationId xmlns:a16="http://schemas.microsoft.com/office/drawing/2014/main" id="{25E2C5C1-4B14-9E5C-3886-4D93644E23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E0585-DE73-D309-4D9D-86E794AC4D91}"/>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169768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3E8-B15F-6CF9-954F-B94B839D18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052086-C647-57CF-C057-98BAB207E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792C11-3649-59DC-1D5B-4FA5DB3013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7A26C4-EDFC-5C62-C1AD-469836F43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DEFE2-86C3-665C-5DA3-658F60725D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450EAF-9A66-49EB-EF6B-A12784851EEA}"/>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8" name="Footer Placeholder 7">
            <a:extLst>
              <a:ext uri="{FF2B5EF4-FFF2-40B4-BE49-F238E27FC236}">
                <a16:creationId xmlns:a16="http://schemas.microsoft.com/office/drawing/2014/main" id="{2F3315E3-6779-1155-30B4-62A04A2B5E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526AC-27F0-560E-0477-F6CA87EB2BB5}"/>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284875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35EA-5D8B-3BDB-3970-E6EFD80FBD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B76FCF-4BDB-DCFC-ADF6-8D196151BA55}"/>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4" name="Footer Placeholder 3">
            <a:extLst>
              <a:ext uri="{FF2B5EF4-FFF2-40B4-BE49-F238E27FC236}">
                <a16:creationId xmlns:a16="http://schemas.microsoft.com/office/drawing/2014/main" id="{2DBACDC8-4884-FF97-559D-E8E1FED27E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5E6BCD-BE73-BE32-ADC8-907D41632FF9}"/>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289454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E6760-6435-D111-71C5-4DE871460EBF}"/>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3" name="Footer Placeholder 2">
            <a:extLst>
              <a:ext uri="{FF2B5EF4-FFF2-40B4-BE49-F238E27FC236}">
                <a16:creationId xmlns:a16="http://schemas.microsoft.com/office/drawing/2014/main" id="{7CF22AA2-BCFD-D9F4-32EC-C884CCC491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CFE58-68F9-9FFB-0E77-4A0D6A6394B8}"/>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77084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E12C-23B2-2F62-41EC-578A2E4FB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CBDE6D-719F-6251-9E8C-6B5EC6BA1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83A611-AFAB-BD2C-03DD-8C2DE4F07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26232-F656-8077-1E27-DBA547418025}"/>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6" name="Footer Placeholder 5">
            <a:extLst>
              <a:ext uri="{FF2B5EF4-FFF2-40B4-BE49-F238E27FC236}">
                <a16:creationId xmlns:a16="http://schemas.microsoft.com/office/drawing/2014/main" id="{E1C84A84-5D31-F06F-4307-F9A92052C3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F3A8A1-A617-C75A-6D26-6A3A27170621}"/>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177962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A381-66EA-C51D-990E-71FD12948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46AEA7-AD30-01EC-80C5-74AA388DD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EF2FF7-C9B3-4467-4897-3F60FE5F1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A3C4F-279F-F45A-3B41-6839E916D141}"/>
              </a:ext>
            </a:extLst>
          </p:cNvPr>
          <p:cNvSpPr>
            <a:spLocks noGrp="1"/>
          </p:cNvSpPr>
          <p:nvPr>
            <p:ph type="dt" sz="half" idx="10"/>
          </p:nvPr>
        </p:nvSpPr>
        <p:spPr/>
        <p:txBody>
          <a:bodyPr/>
          <a:lstStyle/>
          <a:p>
            <a:fld id="{77A6F47F-9A15-4C2A-BA38-11D873709E40}" type="datetimeFigureOut">
              <a:rPr lang="en-IN" smtClean="0"/>
              <a:t>10-04-2023</a:t>
            </a:fld>
            <a:endParaRPr lang="en-IN"/>
          </a:p>
        </p:txBody>
      </p:sp>
      <p:sp>
        <p:nvSpPr>
          <p:cNvPr id="6" name="Footer Placeholder 5">
            <a:extLst>
              <a:ext uri="{FF2B5EF4-FFF2-40B4-BE49-F238E27FC236}">
                <a16:creationId xmlns:a16="http://schemas.microsoft.com/office/drawing/2014/main" id="{CC4FA45C-5F1E-7B88-9DB3-B8849D73DC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4CDDC-2EEB-F0D9-9EC6-B47F2548765A}"/>
              </a:ext>
            </a:extLst>
          </p:cNvPr>
          <p:cNvSpPr>
            <a:spLocks noGrp="1"/>
          </p:cNvSpPr>
          <p:nvPr>
            <p:ph type="sldNum" sz="quarter" idx="12"/>
          </p:nvPr>
        </p:nvSpPr>
        <p:spPr/>
        <p:txBody>
          <a:bodyPr/>
          <a:lstStyle/>
          <a:p>
            <a:fld id="{58F2EB52-310D-4D68-833D-280A691C7ABF}" type="slidenum">
              <a:rPr lang="en-IN" smtClean="0"/>
              <a:t>‹#›</a:t>
            </a:fld>
            <a:endParaRPr lang="en-IN"/>
          </a:p>
        </p:txBody>
      </p:sp>
    </p:spTree>
    <p:extLst>
      <p:ext uri="{BB962C8B-B14F-4D97-AF65-F5344CB8AC3E}">
        <p14:creationId xmlns:p14="http://schemas.microsoft.com/office/powerpoint/2010/main" val="99533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4D2D1-1864-ED7C-922F-0AD576D6C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B6354E-DDF9-DC63-0AB9-74685CD83D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EA0F0-5662-F9B6-2A7D-A62D45DF5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6F47F-9A15-4C2A-BA38-11D873709E40}" type="datetimeFigureOut">
              <a:rPr lang="en-IN" smtClean="0"/>
              <a:t>10-04-2023</a:t>
            </a:fld>
            <a:endParaRPr lang="en-IN"/>
          </a:p>
        </p:txBody>
      </p:sp>
      <p:sp>
        <p:nvSpPr>
          <p:cNvPr id="5" name="Footer Placeholder 4">
            <a:extLst>
              <a:ext uri="{FF2B5EF4-FFF2-40B4-BE49-F238E27FC236}">
                <a16:creationId xmlns:a16="http://schemas.microsoft.com/office/drawing/2014/main" id="{A9EDFFA4-4B8B-0A80-2F9E-3A4C31511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227D9-C5AD-D6D5-5F93-FC4CAB5194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2EB52-310D-4D68-833D-280A691C7ABF}" type="slidenum">
              <a:rPr lang="en-IN" smtClean="0"/>
              <a:t>‹#›</a:t>
            </a:fld>
            <a:endParaRPr lang="en-IN"/>
          </a:p>
        </p:txBody>
      </p:sp>
    </p:spTree>
    <p:extLst>
      <p:ext uri="{BB962C8B-B14F-4D97-AF65-F5344CB8AC3E}">
        <p14:creationId xmlns:p14="http://schemas.microsoft.com/office/powerpoint/2010/main" val="324083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C2F4-D775-7B85-22AC-A9EB19399590}"/>
              </a:ext>
            </a:extLst>
          </p:cNvPr>
          <p:cNvSpPr>
            <a:spLocks noGrp="1"/>
          </p:cNvSpPr>
          <p:nvPr>
            <p:ph type="ctrTitle"/>
          </p:nvPr>
        </p:nvSpPr>
        <p:spPr/>
        <p:txBody>
          <a:bodyPr>
            <a:normAutofit fontScale="90000"/>
          </a:bodyPr>
          <a:lstStyle/>
          <a:p>
            <a:pPr algn="l"/>
            <a:r>
              <a:rPr lang="en-IN" sz="3600" b="1" dirty="0"/>
              <a:t>			Global Internet Users </a:t>
            </a:r>
            <a:br>
              <a:rPr lang="en-IN" sz="1800" dirty="0"/>
            </a:br>
            <a:r>
              <a:rPr lang="en-IN" sz="1800" dirty="0"/>
              <a:t>Name: Saurabh Pandey</a:t>
            </a:r>
            <a:br>
              <a:rPr lang="en-IN" sz="1800" dirty="0"/>
            </a:br>
            <a:r>
              <a:rPr lang="en-IN" sz="1800" dirty="0"/>
              <a:t>Registration No : 12017578</a:t>
            </a:r>
            <a:br>
              <a:rPr lang="en-IN" sz="1800" dirty="0"/>
            </a:br>
            <a:r>
              <a:rPr lang="en-IN" sz="1800" dirty="0"/>
              <a:t>Evaluation: CA3</a:t>
            </a:r>
            <a:br>
              <a:rPr lang="en-IN" sz="1800" dirty="0"/>
            </a:br>
            <a:r>
              <a:rPr lang="en-IN" sz="1800" dirty="0"/>
              <a:t>Roll no : 27</a:t>
            </a:r>
            <a:br>
              <a:rPr lang="en-IN" sz="1800" dirty="0"/>
            </a:br>
            <a:r>
              <a:rPr lang="en-IN" sz="1800" dirty="0"/>
              <a:t>Course: INT233 Data Visualization</a:t>
            </a:r>
            <a:br>
              <a:rPr lang="en-IN" dirty="0"/>
            </a:br>
            <a:endParaRPr lang="en-IN" dirty="0"/>
          </a:p>
        </p:txBody>
      </p:sp>
    </p:spTree>
    <p:extLst>
      <p:ext uri="{BB962C8B-B14F-4D97-AF65-F5344CB8AC3E}">
        <p14:creationId xmlns:p14="http://schemas.microsoft.com/office/powerpoint/2010/main" val="3039636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5FCB-6626-C6BF-3BCC-EAA8B89967D4}"/>
              </a:ext>
            </a:extLst>
          </p:cNvPr>
          <p:cNvSpPr>
            <a:spLocks noGrp="1"/>
          </p:cNvSpPr>
          <p:nvPr>
            <p:ph type="title"/>
          </p:nvPr>
        </p:nvSpPr>
        <p:spPr/>
        <p:txBody>
          <a:bodyPr/>
          <a:lstStyle/>
          <a:p>
            <a:r>
              <a:rPr lang="en-IN" dirty="0"/>
              <a:t>					IV</a:t>
            </a:r>
          </a:p>
        </p:txBody>
      </p:sp>
      <p:sp>
        <p:nvSpPr>
          <p:cNvPr id="3" name="Content Placeholder 2">
            <a:extLst>
              <a:ext uri="{FF2B5EF4-FFF2-40B4-BE49-F238E27FC236}">
                <a16:creationId xmlns:a16="http://schemas.microsoft.com/office/drawing/2014/main" id="{4F8492C1-50A0-53C3-A282-8C0639415009}"/>
              </a:ext>
            </a:extLst>
          </p:cNvPr>
          <p:cNvSpPr>
            <a:spLocks noGrp="1"/>
          </p:cNvSpPr>
          <p:nvPr>
            <p:ph idx="1"/>
          </p:nvPr>
        </p:nvSpPr>
        <p:spPr/>
        <p:txBody>
          <a:bodyPr/>
          <a:lstStyle/>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Top 10 countries with most no of broadband subscriptions.</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In this visualization we will talk about top 10 countries with most no. of broadband subscription, we can clearly say that Monaco is with most no. of broadband subscription.</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We used pie chart to show this with top 10 filter and showing the percentage by using quick table calculations.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1968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CA8E-05E3-5BD9-FA98-8741DB5AB60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FD57F0-143A-6B8D-BF31-7B5C24EF3E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01" y="-118533"/>
            <a:ext cx="13200003" cy="7399866"/>
          </a:xfrm>
        </p:spPr>
      </p:pic>
    </p:spTree>
    <p:extLst>
      <p:ext uri="{BB962C8B-B14F-4D97-AF65-F5344CB8AC3E}">
        <p14:creationId xmlns:p14="http://schemas.microsoft.com/office/powerpoint/2010/main" val="385291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7507-BCC0-1DB7-8684-229FAD43D741}"/>
              </a:ext>
            </a:extLst>
          </p:cNvPr>
          <p:cNvSpPr>
            <a:spLocks noGrp="1"/>
          </p:cNvSpPr>
          <p:nvPr>
            <p:ph type="title"/>
          </p:nvPr>
        </p:nvSpPr>
        <p:spPr/>
        <p:txBody>
          <a:bodyPr/>
          <a:lstStyle/>
          <a:p>
            <a:r>
              <a:rPr lang="en-IN" dirty="0"/>
              <a:t>					V</a:t>
            </a:r>
          </a:p>
        </p:txBody>
      </p:sp>
      <p:sp>
        <p:nvSpPr>
          <p:cNvPr id="3" name="Content Placeholder 2">
            <a:extLst>
              <a:ext uri="{FF2B5EF4-FFF2-40B4-BE49-F238E27FC236}">
                <a16:creationId xmlns:a16="http://schemas.microsoft.com/office/drawing/2014/main" id="{D631AFEB-15BB-2721-631B-CD2210CFE142}"/>
              </a:ext>
            </a:extLst>
          </p:cNvPr>
          <p:cNvSpPr>
            <a:spLocks noGrp="1"/>
          </p:cNvSpPr>
          <p:nvPr>
            <p:ph idx="1"/>
          </p:nvPr>
        </p:nvSpPr>
        <p:spPr/>
        <p:txBody>
          <a:bodyPr/>
          <a:lstStyle/>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Most % of Internet users per year.</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In this visualization we will show that most % of internet users per year, we can clearly see the hike from 2010 in each country and countries like India show exponential hike after 2013 onward.</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We use Area chart with top 10 filters and using color option showing year wise internet user’s hike.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755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B5F4-A677-E10E-ED41-74904AA17BC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E47F48D-D878-310F-5B24-702388781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22" y="-1"/>
            <a:ext cx="12125678" cy="6976533"/>
          </a:xfrm>
        </p:spPr>
      </p:pic>
    </p:spTree>
    <p:extLst>
      <p:ext uri="{BB962C8B-B14F-4D97-AF65-F5344CB8AC3E}">
        <p14:creationId xmlns:p14="http://schemas.microsoft.com/office/powerpoint/2010/main" val="241963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BB70-72BE-1D02-115A-DCD369919FFE}"/>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The Dashboard of Global Internet Users.</a:t>
            </a:r>
            <a:br>
              <a:rPr lang="en-IN" sz="44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8A10D969-EB27-A856-23DD-B1DF615156C9}"/>
              </a:ext>
            </a:extLst>
          </p:cNvPr>
          <p:cNvSpPr>
            <a:spLocks noGrp="1"/>
          </p:cNvSpPr>
          <p:nvPr>
            <p:ph idx="1"/>
          </p:nvPr>
        </p:nvSpPr>
        <p:spPr/>
        <p:txBody>
          <a:bodyPr/>
          <a:lstStyle/>
          <a:p>
            <a:pPr>
              <a:lnSpc>
                <a:spcPct val="150000"/>
              </a:lnSpc>
              <a:spcAft>
                <a:spcPts val="1000"/>
              </a:spcAft>
            </a:pPr>
            <a:r>
              <a:rPr lang="en-US" sz="1800" b="1" dirty="0">
                <a:solidFill>
                  <a:srgbClr val="FF0000"/>
                </a:solidFill>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To better understand the data, several visualizations were created using Tableau software. Dashboard includes a variety of visualizations, including filters various charts including bar charts. The visualizations highlight trends and patterns in the data and provide a clear representation of the internet usage across different countries.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51588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0C2E-5EC5-1E78-14D5-0D1F49D1E69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78A827E-9376-22E8-3BCC-6E88594F25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67" y="72760"/>
            <a:ext cx="11785600" cy="6785239"/>
          </a:xfrm>
        </p:spPr>
      </p:pic>
    </p:spTree>
    <p:extLst>
      <p:ext uri="{BB962C8B-B14F-4D97-AF65-F5344CB8AC3E}">
        <p14:creationId xmlns:p14="http://schemas.microsoft.com/office/powerpoint/2010/main" val="361622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F998-3C55-9D9B-DADF-09379E646F6B}"/>
              </a:ext>
            </a:extLst>
          </p:cNvPr>
          <p:cNvSpPr>
            <a:spLocks noGrp="1"/>
          </p:cNvSpPr>
          <p:nvPr>
            <p:ph type="title"/>
          </p:nvPr>
        </p:nvSpPr>
        <p:spPr/>
        <p:txBody>
          <a:bodyPr>
            <a:normAutofit fontScale="90000"/>
          </a:bodyPr>
          <a:lstStyle/>
          <a:p>
            <a:pPr algn="ctr"/>
            <a:br>
              <a:rPr lang="en-IN" sz="6600" b="1" dirty="0">
                <a:latin typeface="Algerian" panose="04020705040A02060702" pitchFamily="82" charset="0"/>
              </a:rPr>
            </a:br>
            <a:br>
              <a:rPr lang="en-IN" sz="6600" b="1" dirty="0">
                <a:latin typeface="Algerian" panose="04020705040A02060702" pitchFamily="82" charset="0"/>
              </a:rPr>
            </a:br>
            <a:br>
              <a:rPr lang="en-IN" sz="6600" b="1" dirty="0">
                <a:latin typeface="Algerian" panose="04020705040A02060702" pitchFamily="82" charset="0"/>
              </a:rPr>
            </a:br>
            <a:br>
              <a:rPr lang="en-IN" sz="6600" b="1" dirty="0">
                <a:latin typeface="Algerian" panose="04020705040A02060702" pitchFamily="82" charset="0"/>
              </a:rPr>
            </a:br>
            <a:br>
              <a:rPr lang="en-IN" sz="6600" b="1" dirty="0">
                <a:latin typeface="Algerian" panose="04020705040A02060702" pitchFamily="82" charset="0"/>
              </a:rPr>
            </a:br>
            <a:r>
              <a:rPr lang="en-IN" sz="6600" b="1" dirty="0">
                <a:latin typeface="Algerian" panose="04020705040A02060702" pitchFamily="82" charset="0"/>
              </a:rPr>
              <a:t>THANK YOU</a:t>
            </a:r>
          </a:p>
        </p:txBody>
      </p:sp>
    </p:spTree>
    <p:extLst>
      <p:ext uri="{BB962C8B-B14F-4D97-AF65-F5344CB8AC3E}">
        <p14:creationId xmlns:p14="http://schemas.microsoft.com/office/powerpoint/2010/main" val="159544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71AB7-7B6E-8A0E-9241-BB8132663669}"/>
              </a:ext>
            </a:extLst>
          </p:cNvPr>
          <p:cNvSpPr>
            <a:spLocks noGrp="1"/>
          </p:cNvSpPr>
          <p:nvPr>
            <p:ph idx="1"/>
          </p:nvPr>
        </p:nvSpPr>
        <p:spPr/>
        <p:txBody>
          <a:bodyPr/>
          <a:lstStyle/>
          <a:p>
            <a:pPr algn="ctr">
              <a:lnSpc>
                <a:spcPct val="150000"/>
              </a:lnSpc>
              <a:spcAft>
                <a:spcPts val="1000"/>
              </a:spcAft>
            </a:pPr>
            <a:r>
              <a:rPr lang="en-IN" sz="1800" dirty="0">
                <a:effectLst/>
                <a:latin typeface="Times New Roman" panose="02020603050405020304" pitchFamily="18" charset="0"/>
                <a:ea typeface="Times New Roman" panose="02020603050405020304" pitchFamily="18" charset="0"/>
              </a:rPr>
              <a:t>INTRODUCTION</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This report presents the data visualization of the Global Internet Users dataset, which was obtained from Kaggle. The dataset contains information on the number of internet users in different countries around the world, as well as their corresponding populations. The purpose of this report is to provide an insightful analysis of the dataset through various charts, graphs, and tables.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7967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45AFF-21D7-9B78-2495-8F3F701305B3}"/>
              </a:ext>
            </a:extLst>
          </p:cNvPr>
          <p:cNvSpPr>
            <a:spLocks noGrp="1"/>
          </p:cNvSpPr>
          <p:nvPr>
            <p:ph idx="1"/>
          </p:nvPr>
        </p:nvSpPr>
        <p:spPr/>
        <p:txBody>
          <a:bodyPr/>
          <a:lstStyle/>
          <a:p>
            <a:pPr marL="1828800" indent="457200">
              <a:lnSpc>
                <a:spcPct val="150000"/>
              </a:lnSpc>
              <a:spcAft>
                <a:spcPts val="1000"/>
              </a:spcAft>
            </a:pPr>
            <a:r>
              <a:rPr lang="en-US" sz="1800" b="1" dirty="0">
                <a:effectLst/>
                <a:latin typeface="Times New Roman" panose="02020603050405020304" pitchFamily="18" charset="0"/>
                <a:ea typeface="Calibri" panose="020F0502020204030204" pitchFamily="34" charset="0"/>
              </a:rPr>
              <a:t>Analysis on dataset</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From the visualizations, it is evident that there has been a steady increase in the number of internet users globally, with a particularly rapid growth rate in developing countries. The data also shows that there is a strong correlation between a country's population size and the number of internet users, as well as between a country's income level and internet penetration rate.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81786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9FED-D1A5-3F54-C382-FE7D65065F34}"/>
              </a:ext>
            </a:extLst>
          </p:cNvPr>
          <p:cNvSpPr>
            <a:spLocks noGrp="1"/>
          </p:cNvSpPr>
          <p:nvPr>
            <p:ph type="title"/>
          </p:nvPr>
        </p:nvSpPr>
        <p:spPr/>
        <p:txBody>
          <a:bodyPr/>
          <a:lstStyle/>
          <a:p>
            <a:r>
              <a:rPr lang="en-IN" dirty="0"/>
              <a:t>					I</a:t>
            </a:r>
          </a:p>
        </p:txBody>
      </p:sp>
      <p:sp>
        <p:nvSpPr>
          <p:cNvPr id="3" name="Content Placeholder 2">
            <a:extLst>
              <a:ext uri="{FF2B5EF4-FFF2-40B4-BE49-F238E27FC236}">
                <a16:creationId xmlns:a16="http://schemas.microsoft.com/office/drawing/2014/main" id="{05F8C1B1-2B09-C227-B73D-307B1089F3EF}"/>
              </a:ext>
            </a:extLst>
          </p:cNvPr>
          <p:cNvSpPr>
            <a:spLocks noGrp="1"/>
          </p:cNvSpPr>
          <p:nvPr>
            <p:ph idx="1"/>
          </p:nvPr>
        </p:nvSpPr>
        <p:spPr/>
        <p:txBody>
          <a:bodyPr/>
          <a:lstStyle/>
          <a:p>
            <a:pPr>
              <a:lnSpc>
                <a:spcPct val="150000"/>
              </a:lnSpc>
              <a:spcAft>
                <a:spcPts val="1000"/>
              </a:spcAft>
            </a:pPr>
            <a:r>
              <a:rPr lang="en-US" dirty="0">
                <a:solidFill>
                  <a:srgbClr val="374151"/>
                </a:solidFill>
                <a:latin typeface="Segoe UI" panose="020B0502040204020203" pitchFamily="34" charset="0"/>
                <a:ea typeface="Calibri" panose="020F0502020204030204" pitchFamily="34" charset="0"/>
              </a:rPr>
              <a:t>Top 20 countries with most No. of Internet users:</a:t>
            </a:r>
            <a:endParaRPr lang="en-IN" dirty="0">
              <a:latin typeface="Calibri" panose="020F0502020204030204" pitchFamily="34" charset="0"/>
              <a:ea typeface="Calibri" panose="020F0502020204030204" pitchFamily="34" charset="0"/>
            </a:endParaRPr>
          </a:p>
          <a:p>
            <a:pPr>
              <a:lnSpc>
                <a:spcPct val="150000"/>
              </a:lnSpc>
              <a:spcAft>
                <a:spcPts val="1000"/>
              </a:spcAft>
            </a:pPr>
            <a:r>
              <a:rPr lang="en-US" dirty="0">
                <a:solidFill>
                  <a:srgbClr val="374151"/>
                </a:solidFill>
                <a:latin typeface="Segoe UI" panose="020B0502040204020203" pitchFamily="34" charset="0"/>
                <a:ea typeface="Calibri" panose="020F0502020204030204" pitchFamily="34" charset="0"/>
              </a:rPr>
              <a:t>In this visualization we will analyses the top 20 countries most no of Internet users.</a:t>
            </a:r>
            <a:endParaRPr lang="en-IN" dirty="0">
              <a:latin typeface="Calibri" panose="020F0502020204030204" pitchFamily="34" charset="0"/>
              <a:ea typeface="Calibri" panose="020F0502020204030204" pitchFamily="34" charset="0"/>
            </a:endParaRPr>
          </a:p>
          <a:p>
            <a:pPr>
              <a:lnSpc>
                <a:spcPct val="150000"/>
              </a:lnSpc>
              <a:spcAft>
                <a:spcPts val="1000"/>
              </a:spcAft>
            </a:pPr>
            <a:r>
              <a:rPr lang="en-US" dirty="0">
                <a:solidFill>
                  <a:srgbClr val="374151"/>
                </a:solidFill>
                <a:latin typeface="Segoe UI" panose="020B0502040204020203" pitchFamily="34" charset="0"/>
                <a:ea typeface="Calibri" panose="020F0502020204030204" pitchFamily="34" charset="0"/>
              </a:rPr>
              <a:t>We use colored bar chart for this visualization by filtering top 20 countries </a:t>
            </a:r>
            <a:endParaRPr lang="en-IN" dirty="0">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2143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3F13-EB8E-DFA7-465F-330DAC1D8B5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82C6190-9186-48BC-F992-7D6BB5E06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733" y="365124"/>
            <a:ext cx="11497734" cy="6289675"/>
          </a:xfrm>
        </p:spPr>
      </p:pic>
    </p:spTree>
    <p:extLst>
      <p:ext uri="{BB962C8B-B14F-4D97-AF65-F5344CB8AC3E}">
        <p14:creationId xmlns:p14="http://schemas.microsoft.com/office/powerpoint/2010/main" val="363279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DBB7-6C6C-470B-4318-9E50D7853473}"/>
              </a:ext>
            </a:extLst>
          </p:cNvPr>
          <p:cNvSpPr>
            <a:spLocks noGrp="1"/>
          </p:cNvSpPr>
          <p:nvPr>
            <p:ph type="title"/>
          </p:nvPr>
        </p:nvSpPr>
        <p:spPr/>
        <p:txBody>
          <a:bodyPr/>
          <a:lstStyle/>
          <a:p>
            <a:r>
              <a:rPr lang="en-IN" dirty="0"/>
              <a:t>						II</a:t>
            </a:r>
          </a:p>
        </p:txBody>
      </p:sp>
      <p:sp>
        <p:nvSpPr>
          <p:cNvPr id="3" name="Content Placeholder 2">
            <a:extLst>
              <a:ext uri="{FF2B5EF4-FFF2-40B4-BE49-F238E27FC236}">
                <a16:creationId xmlns:a16="http://schemas.microsoft.com/office/drawing/2014/main" id="{3798CE5E-185E-EBD1-9508-7FA474BC4EBA}"/>
              </a:ext>
            </a:extLst>
          </p:cNvPr>
          <p:cNvSpPr>
            <a:spLocks noGrp="1"/>
          </p:cNvSpPr>
          <p:nvPr>
            <p:ph idx="1"/>
          </p:nvPr>
        </p:nvSpPr>
        <p:spPr/>
        <p:txBody>
          <a:bodyPr/>
          <a:lstStyle/>
          <a:p>
            <a:pPr marL="0" indent="0">
              <a:lnSpc>
                <a:spcPct val="150000"/>
              </a:lnSpc>
              <a:spcAft>
                <a:spcPts val="1000"/>
              </a:spcAft>
              <a:buNone/>
            </a:pPr>
            <a:r>
              <a:rPr lang="en-US" sz="1800" dirty="0">
                <a:solidFill>
                  <a:srgbClr val="374151"/>
                </a:solidFill>
                <a:effectLst/>
                <a:latin typeface="Segoe UI" panose="020B0502040204020203" pitchFamily="34" charset="0"/>
                <a:ea typeface="Calibri" panose="020F0502020204030204" pitchFamily="34" charset="0"/>
              </a:rPr>
              <a:t>Top 20 countries with most no of cellular subscription.</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In this visualization we will analyze top 10 countries with most no of cellular subscription.</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We use horizontal bar chart in this wit top 10 filter.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24352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4794-6057-8BEF-3DC3-B1000E77ACD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26E46FC-CC66-C61E-FDF9-C02CC0C8C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534" y="203200"/>
            <a:ext cx="11633200" cy="6451600"/>
          </a:xfrm>
        </p:spPr>
      </p:pic>
    </p:spTree>
    <p:extLst>
      <p:ext uri="{BB962C8B-B14F-4D97-AF65-F5344CB8AC3E}">
        <p14:creationId xmlns:p14="http://schemas.microsoft.com/office/powerpoint/2010/main" val="70333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569A-5A4F-3622-9954-89E84C790794}"/>
              </a:ext>
            </a:extLst>
          </p:cNvPr>
          <p:cNvSpPr>
            <a:spLocks noGrp="1"/>
          </p:cNvSpPr>
          <p:nvPr>
            <p:ph type="title"/>
          </p:nvPr>
        </p:nvSpPr>
        <p:spPr/>
        <p:txBody>
          <a:bodyPr/>
          <a:lstStyle/>
          <a:p>
            <a:r>
              <a:rPr lang="en-IN" dirty="0"/>
              <a:t>					III</a:t>
            </a:r>
          </a:p>
        </p:txBody>
      </p:sp>
      <p:sp>
        <p:nvSpPr>
          <p:cNvPr id="3" name="Content Placeholder 2">
            <a:extLst>
              <a:ext uri="{FF2B5EF4-FFF2-40B4-BE49-F238E27FC236}">
                <a16:creationId xmlns:a16="http://schemas.microsoft.com/office/drawing/2014/main" id="{6DC3BB6A-D75C-229D-E246-3914CD5C6E7E}"/>
              </a:ext>
            </a:extLst>
          </p:cNvPr>
          <p:cNvSpPr>
            <a:spLocks noGrp="1"/>
          </p:cNvSpPr>
          <p:nvPr>
            <p:ph idx="1"/>
          </p:nvPr>
        </p:nvSpPr>
        <p:spPr/>
        <p:txBody>
          <a:bodyPr/>
          <a:lstStyle/>
          <a:p>
            <a:pPr marL="0" indent="0">
              <a:lnSpc>
                <a:spcPct val="150000"/>
              </a:lnSpc>
              <a:spcAft>
                <a:spcPts val="1000"/>
              </a:spcAft>
              <a:buNone/>
            </a:pPr>
            <a:r>
              <a:rPr lang="en-US" sz="1800" dirty="0">
                <a:solidFill>
                  <a:srgbClr val="374151"/>
                </a:solidFill>
                <a:effectLst/>
                <a:latin typeface="Segoe UI" panose="020B0502040204020203" pitchFamily="34" charset="0"/>
                <a:ea typeface="Calibri" panose="020F0502020204030204" pitchFamily="34" charset="0"/>
              </a:rPr>
              <a:t> Percentage of Internet user each year.</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In this visualization we will show that highest percentage of internet users is in 2017.and there so much hike in percentage of internet users by 2010.</a:t>
            </a:r>
            <a:endParaRPr lang="en-IN" sz="1800" dirty="0">
              <a:effectLst/>
              <a:latin typeface="Calibri" panose="020F0502020204030204" pitchFamily="34" charset="0"/>
              <a:ea typeface="Calibri" panose="020F0502020204030204" pitchFamily="34" charset="0"/>
            </a:endParaRPr>
          </a:p>
          <a:p>
            <a:pPr>
              <a:lnSpc>
                <a:spcPct val="150000"/>
              </a:lnSpc>
              <a:spcAft>
                <a:spcPts val="1000"/>
              </a:spcAft>
            </a:pPr>
            <a:r>
              <a:rPr lang="en-US" sz="1800" dirty="0">
                <a:solidFill>
                  <a:srgbClr val="374151"/>
                </a:solidFill>
                <a:effectLst/>
                <a:latin typeface="Segoe UI" panose="020B0502040204020203" pitchFamily="34" charset="0"/>
                <a:ea typeface="Calibri" panose="020F0502020204030204" pitchFamily="34" charset="0"/>
              </a:rPr>
              <a:t>We used Bubble chart for showing this analysis, various filters and quick table measures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21909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AEC6-1F2A-36F7-DCD1-9595B0CC03F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D0D6A32-BA44-C205-AEB3-73969AA87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00" y="-416719"/>
            <a:ext cx="12560300" cy="7613386"/>
          </a:xfrm>
        </p:spPr>
      </p:pic>
    </p:spTree>
    <p:extLst>
      <p:ext uri="{BB962C8B-B14F-4D97-AF65-F5344CB8AC3E}">
        <p14:creationId xmlns:p14="http://schemas.microsoft.com/office/powerpoint/2010/main" val="3425050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Calibri Light</vt:lpstr>
      <vt:lpstr>Segoe UI</vt:lpstr>
      <vt:lpstr>Times New Roman</vt:lpstr>
      <vt:lpstr>Office Theme</vt:lpstr>
      <vt:lpstr>   Global Internet Users  Name: Saurabh Pandey Registration No : 12017578 Evaluation: CA3 Roll no : 27 Course: INT233 Data Visualization </vt:lpstr>
      <vt:lpstr>PowerPoint Presentation</vt:lpstr>
      <vt:lpstr>PowerPoint Presentation</vt:lpstr>
      <vt:lpstr>     I</vt:lpstr>
      <vt:lpstr>PowerPoint Presentation</vt:lpstr>
      <vt:lpstr>      II</vt:lpstr>
      <vt:lpstr>PowerPoint Presentation</vt:lpstr>
      <vt:lpstr>     III</vt:lpstr>
      <vt:lpstr>PowerPoint Presentation</vt:lpstr>
      <vt:lpstr>     IV</vt:lpstr>
      <vt:lpstr>PowerPoint Presentation</vt:lpstr>
      <vt:lpstr>     V</vt:lpstr>
      <vt:lpstr>PowerPoint Presentation</vt:lpstr>
      <vt:lpstr>The Dashboard of Global Internet Users.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Global Internet Users  Name: Saurabh Pandey Registration No : 12017578 Evaluation: CA3 Roll no : 27 Course: INT233 Data Visualization </dc:title>
  <dc:creator>SAURABH</dc:creator>
  <cp:lastModifiedBy>SAURABH</cp:lastModifiedBy>
  <cp:revision>1</cp:revision>
  <dcterms:created xsi:type="dcterms:W3CDTF">2023-04-10T06:12:00Z</dcterms:created>
  <dcterms:modified xsi:type="dcterms:W3CDTF">2023-04-10T06:12:14Z</dcterms:modified>
</cp:coreProperties>
</file>