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4" r:id="rId7"/>
    <p:sldId id="285" r:id="rId8"/>
    <p:sldId id="286" r:id="rId9"/>
    <p:sldId id="261" r:id="rId10"/>
    <p:sldId id="287" r:id="rId11"/>
    <p:sldId id="288" r:id="rId12"/>
    <p:sldId id="289" r:id="rId13"/>
    <p:sldId id="290" r:id="rId14"/>
    <p:sldId id="264" r:id="rId15"/>
    <p:sldId id="265" r:id="rId16"/>
    <p:sldId id="266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73-0E6F-4C8A-8BD6-E9C3E4969DE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7A93-01E8-4B7B-97EA-315C36D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0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73-0E6F-4C8A-8BD6-E9C3E4969DE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7A93-01E8-4B7B-97EA-315C36D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7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73-0E6F-4C8A-8BD6-E9C3E4969DE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7A93-01E8-4B7B-97EA-315C36D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73-0E6F-4C8A-8BD6-E9C3E4969DE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7A93-01E8-4B7B-97EA-315C36D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73-0E6F-4C8A-8BD6-E9C3E4969DE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7A93-01E8-4B7B-97EA-315C36D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73-0E6F-4C8A-8BD6-E9C3E4969DE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7A93-01E8-4B7B-97EA-315C36D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5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73-0E6F-4C8A-8BD6-E9C3E4969DE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7A93-01E8-4B7B-97EA-315C36D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73-0E6F-4C8A-8BD6-E9C3E4969DE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7A93-01E8-4B7B-97EA-315C36D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6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73-0E6F-4C8A-8BD6-E9C3E4969DE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7A93-01E8-4B7B-97EA-315C36D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73-0E6F-4C8A-8BD6-E9C3E4969DE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7A93-01E8-4B7B-97EA-315C36D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9E73-0E6F-4C8A-8BD6-E9C3E4969DE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7A93-01E8-4B7B-97EA-315C36D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9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D9E73-0E6F-4C8A-8BD6-E9C3E4969DE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7A93-01E8-4B7B-97EA-315C36D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62" y="1306256"/>
            <a:ext cx="9952504" cy="21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406" y="795315"/>
            <a:ext cx="8861303" cy="490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130" y="939811"/>
            <a:ext cx="9697791" cy="42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domain for all variables in the expressions below is the set of real numbers. Determine whether each statement is true or false. Justify your answer.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7" y="3624262"/>
            <a:ext cx="5366898" cy="25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8ABD96D-BDE8-4650-823A-75C1F15A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4" y="710213"/>
            <a:ext cx="11213417" cy="46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9CF8165-36D9-4BBD-830F-316912DE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C06-E2E9-43DE-9243-82DE06686528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A318A1D-C379-4FA7-8E6F-8AE6518D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36525"/>
            <a:ext cx="80867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B34A754-C711-4D6D-B92E-1F2247EA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C06-E2E9-43DE-9243-82DE06686528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FB2F495-1748-48E6-802D-FE1D6A2F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469684"/>
            <a:ext cx="114204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Induction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induction is an extremely important proof technique that can be used to proof mathematical theorems or statements.</a:t>
            </a:r>
          </a:p>
          <a:p>
            <a:r>
              <a:rPr lang="en-US" dirty="0"/>
              <a:t>It is a technique for proving results or establishing statements for natural numbers.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Mathematical Induction is a mathematical technique which is used to prove a statement, a formula or a theorem is true for every natural number.</a:t>
            </a:r>
          </a:p>
          <a:p>
            <a:r>
              <a:rPr lang="en-US" dirty="0"/>
              <a:t>The technique involves two steps to prove a statement, as stated below – </a:t>
            </a:r>
          </a:p>
          <a:p>
            <a:r>
              <a:rPr lang="en-US" dirty="0"/>
              <a:t>To prove a result P(n) using the principle of mathematical induction</a:t>
            </a:r>
          </a:p>
          <a:p>
            <a:pPr marL="0" indent="0">
              <a:buNone/>
            </a:pPr>
            <a:r>
              <a:rPr lang="en-US" dirty="0" smtClean="0"/>
              <a:t>	Step 1 (</a:t>
            </a:r>
            <a:r>
              <a:rPr lang="en-US" b="1" dirty="0"/>
              <a:t>Base step</a:t>
            </a:r>
            <a:r>
              <a:rPr lang="en-US" dirty="0"/>
              <a:t>) − It proves that a statement is true for the initial </a:t>
            </a:r>
            <a:r>
              <a:rPr lang="en-US" dirty="0" smtClean="0"/>
              <a:t>	value. i.e</a:t>
            </a:r>
            <a:r>
              <a:rPr lang="en-US" dirty="0"/>
              <a:t>. prove that P(1) holds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Step 2 (</a:t>
            </a:r>
            <a:r>
              <a:rPr lang="en-US" b="1" dirty="0"/>
              <a:t>Inductive step</a:t>
            </a:r>
            <a:r>
              <a:rPr lang="en-US" dirty="0"/>
              <a:t>) − Then we assume that P(k) holds for some </a:t>
            </a:r>
            <a:r>
              <a:rPr lang="en-US" dirty="0" smtClean="0"/>
              <a:t>	natural </a:t>
            </a:r>
            <a:r>
              <a:rPr lang="en-US" dirty="0"/>
              <a:t>number k, and using this hypothesis, we prove that P (k+ 1) is </a:t>
            </a:r>
            <a:r>
              <a:rPr lang="en-US" dirty="0" smtClean="0"/>
              <a:t>	true</a:t>
            </a:r>
            <a:r>
              <a:rPr lang="en-US" dirty="0"/>
              <a:t>. If P(k+1) holds true, then the statement P(n</a:t>
            </a:r>
            <a:r>
              <a:rPr lang="en-US" dirty="0" smtClean="0"/>
              <a:t>) is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Q. Use mathematical induction to prove that n</a:t>
            </a:r>
            <a:r>
              <a:rPr lang="en-US" baseline="30000" dirty="0" smtClean="0"/>
              <a:t>3</a:t>
            </a:r>
            <a:r>
              <a:rPr lang="en-US" dirty="0" smtClean="0"/>
              <a:t>-n is divisible by 3 where n is a positive integer.</a:t>
            </a:r>
          </a:p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 p(n) denote the proposition:</a:t>
            </a:r>
            <a:r>
              <a:rPr lang="en-US" dirty="0"/>
              <a:t> n</a:t>
            </a:r>
            <a:r>
              <a:rPr lang="en-US" baseline="30000" dirty="0"/>
              <a:t>3</a:t>
            </a:r>
            <a:r>
              <a:rPr lang="en-US" dirty="0"/>
              <a:t>-n is divisible by </a:t>
            </a:r>
            <a:r>
              <a:rPr lang="en-US" dirty="0" smtClean="0"/>
              <a:t>3.</a:t>
            </a:r>
          </a:p>
          <a:p>
            <a:pPr marL="0" indent="0">
              <a:buNone/>
            </a:pPr>
            <a:r>
              <a:rPr lang="en-US" dirty="0" smtClean="0"/>
              <a:t>Base step:	 Let p(n) is true for n=1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i.e. p(1): 1</a:t>
            </a:r>
            <a:r>
              <a:rPr lang="en-US" baseline="30000" dirty="0" smtClean="0"/>
              <a:t>3</a:t>
            </a:r>
            <a:r>
              <a:rPr lang="en-US" dirty="0" smtClean="0"/>
              <a:t>-1=0, is divisible by 3.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and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Predicate Logic</a:t>
            </a:r>
          </a:p>
          <a:p>
            <a:r>
              <a:rPr lang="en-US" i="1" dirty="0" smtClean="0"/>
              <a:t>Predicate logic</a:t>
            </a:r>
            <a:r>
              <a:rPr lang="en-US" dirty="0" smtClean="0"/>
              <a:t> is an extension of propositional logic that permits concisely reasoning about whole </a:t>
            </a:r>
            <a:r>
              <a:rPr lang="en-US" i="1" dirty="0" smtClean="0"/>
              <a:t>classes</a:t>
            </a:r>
            <a:r>
              <a:rPr lang="en-US" dirty="0" smtClean="0"/>
              <a:t> of entities.</a:t>
            </a:r>
            <a:endParaRPr lang="en-US" i="1" dirty="0" smtClean="0"/>
          </a:p>
          <a:p>
            <a:pPr>
              <a:buFontTx/>
              <a:buNone/>
            </a:pPr>
            <a:r>
              <a:rPr lang="en-US" i="1" dirty="0" smtClean="0"/>
              <a:t>		E.g.,	“x</a:t>
            </a:r>
            <a:r>
              <a:rPr lang="en-US" dirty="0" smtClean="0"/>
              <a:t>&gt;1”,  “</a:t>
            </a:r>
            <a:r>
              <a:rPr lang="en-US" i="1" dirty="0" err="1" smtClean="0"/>
              <a:t>x+y</a:t>
            </a:r>
            <a:r>
              <a:rPr lang="en-US" dirty="0" smtClean="0"/>
              <a:t>=10”</a:t>
            </a:r>
          </a:p>
          <a:p>
            <a:r>
              <a:rPr lang="en-US" dirty="0" smtClean="0"/>
              <a:t>Such statements are neither true or false when the values of the variables are not specified.</a:t>
            </a:r>
            <a:r>
              <a:rPr lang="en-US" i="1" dirty="0" smtClean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096"/>
            <a:ext cx="10515600" cy="544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Induction step: </a:t>
            </a:r>
          </a:p>
          <a:p>
            <a:pPr marL="0" indent="0">
              <a:buNone/>
            </a:pPr>
            <a:r>
              <a:rPr lang="en-US" dirty="0"/>
              <a:t>	Let p(n) is true for n=k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i.e</a:t>
            </a:r>
            <a:r>
              <a:rPr lang="en-US" dirty="0"/>
              <a:t>. p(k): k</a:t>
            </a:r>
            <a:r>
              <a:rPr lang="en-US" baseline="30000" dirty="0"/>
              <a:t>3</a:t>
            </a:r>
            <a:r>
              <a:rPr lang="en-US" dirty="0"/>
              <a:t>-k is divisible by 3.(Assumption)</a:t>
            </a:r>
          </a:p>
          <a:p>
            <a:pPr marL="0" indent="0">
              <a:buNone/>
            </a:pPr>
            <a:r>
              <a:rPr lang="en-US" dirty="0"/>
              <a:t>Now, using p(k) we try to show that p(n) is true for n=k+1. </a:t>
            </a:r>
          </a:p>
          <a:p>
            <a:pPr marL="0" indent="0">
              <a:buNone/>
            </a:pPr>
            <a:r>
              <a:rPr lang="en-US" dirty="0"/>
              <a:t>P(k+1)= (k+1)</a:t>
            </a:r>
            <a:r>
              <a:rPr lang="en-US" baseline="30000" dirty="0"/>
              <a:t>3</a:t>
            </a:r>
            <a:r>
              <a:rPr lang="en-US" dirty="0"/>
              <a:t>-(k+1)</a:t>
            </a:r>
          </a:p>
          <a:p>
            <a:pPr marL="0" indent="0">
              <a:buNone/>
            </a:pPr>
            <a:r>
              <a:rPr lang="en-US" dirty="0"/>
              <a:t>	= k</a:t>
            </a:r>
            <a:r>
              <a:rPr lang="en-US" baseline="30000" dirty="0"/>
              <a:t>3</a:t>
            </a:r>
            <a:r>
              <a:rPr lang="en-US" dirty="0"/>
              <a:t>+ 3k</a:t>
            </a:r>
            <a:r>
              <a:rPr lang="en-US" baseline="30000" dirty="0"/>
              <a:t>2</a:t>
            </a:r>
            <a:r>
              <a:rPr lang="en-US" dirty="0"/>
              <a:t>+3k+1-k-1</a:t>
            </a:r>
          </a:p>
          <a:p>
            <a:pPr marL="0" indent="0">
              <a:buNone/>
            </a:pPr>
            <a:r>
              <a:rPr lang="en-US" dirty="0"/>
              <a:t>	= (k</a:t>
            </a:r>
            <a:r>
              <a:rPr lang="en-US" baseline="30000" dirty="0"/>
              <a:t>3</a:t>
            </a:r>
            <a:r>
              <a:rPr lang="en-US" dirty="0"/>
              <a:t>-k)+3(k</a:t>
            </a:r>
            <a:r>
              <a:rPr lang="en-US" baseline="30000" dirty="0"/>
              <a:t>2</a:t>
            </a:r>
            <a:r>
              <a:rPr lang="en-US" dirty="0"/>
              <a:t>+k)</a:t>
            </a:r>
          </a:p>
          <a:p>
            <a:pPr marL="0" indent="0">
              <a:buNone/>
            </a:pPr>
            <a:r>
              <a:rPr lang="en-US" dirty="0"/>
              <a:t>Since, both terms in this sum are divisible by 3.</a:t>
            </a:r>
          </a:p>
          <a:p>
            <a:pPr marL="0" indent="0">
              <a:buNone/>
            </a:pPr>
            <a:r>
              <a:rPr lang="en-US" dirty="0"/>
              <a:t>Therefore, using principle mathematical induction, n</a:t>
            </a:r>
            <a:r>
              <a:rPr lang="en-US" baseline="30000" dirty="0"/>
              <a:t>3</a:t>
            </a:r>
            <a:r>
              <a:rPr lang="en-US" dirty="0"/>
              <a:t>-n is divisible by 3 whenever n is a positive integer.</a:t>
            </a:r>
          </a:p>
        </p:txBody>
      </p:sp>
    </p:spTree>
    <p:extLst>
      <p:ext uri="{BB962C8B-B14F-4D97-AF65-F5344CB8AC3E}">
        <p14:creationId xmlns:p14="http://schemas.microsoft.com/office/powerpoint/2010/main" val="16131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1. Prove that 3 divides n</a:t>
            </a:r>
            <a:r>
              <a:rPr lang="en-US" baseline="30000" dirty="0" smtClean="0"/>
              <a:t>3</a:t>
            </a:r>
            <a:r>
              <a:rPr lang="en-US" dirty="0" smtClean="0"/>
              <a:t>+2n whenever n is a nonnegative integer.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72" y="190632"/>
            <a:ext cx="8602232" cy="291317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36371" y="3206840"/>
            <a:ext cx="8860665" cy="35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707" y="207432"/>
            <a:ext cx="9028090" cy="592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Prove that 1 + 2 + 3 + 4 + 5 + .... + n = n(n+1)/2.</a:t>
            </a:r>
          </a:p>
          <a:p>
            <a:pPr marL="0" indent="0" fontAlgn="base">
              <a:buNone/>
            </a:pPr>
            <a:r>
              <a:rPr lang="en-US" dirty="0"/>
              <a:t>Solution: Suppose P(n): 1 + 2 + 3 + 4 + 5 + .... + n = n(n+1)/2</a:t>
            </a:r>
          </a:p>
          <a:p>
            <a:pPr marL="0" indent="0" fontAlgn="base">
              <a:buNone/>
            </a:pPr>
            <a:r>
              <a:rPr lang="en-US" dirty="0"/>
              <a:t>Base Step: To prove P(1) is true.</a:t>
            </a:r>
          </a:p>
          <a:p>
            <a:pPr marL="0" indent="0" fontAlgn="base">
              <a:buNone/>
            </a:pPr>
            <a:r>
              <a:rPr lang="en-US" dirty="0"/>
              <a:t>For n = 1, LHS = 1</a:t>
            </a:r>
          </a:p>
          <a:p>
            <a:pPr marL="0" indent="0" fontAlgn="base">
              <a:buNone/>
            </a:pPr>
            <a:r>
              <a:rPr lang="en-US" dirty="0"/>
              <a:t>RHS = 1(1+1)/2 = 2/2 = 1</a:t>
            </a:r>
          </a:p>
          <a:p>
            <a:pPr marL="0" indent="0" fontAlgn="base">
              <a:buNone/>
            </a:pPr>
            <a:r>
              <a:rPr lang="en-US" dirty="0"/>
              <a:t>Hence LHS = RHS ⇒ P(1) is true.</a:t>
            </a:r>
          </a:p>
          <a:p>
            <a:pPr marL="0" indent="0" fontAlgn="base">
              <a:buNone/>
            </a:pPr>
            <a:r>
              <a:rPr lang="en-US" dirty="0"/>
              <a:t>Assumption Step: Assume that P(n) holds for n = k, i.e., P(k) is true</a:t>
            </a:r>
          </a:p>
          <a:p>
            <a:pPr marL="0" indent="0" fontAlgn="base">
              <a:buNone/>
            </a:pPr>
            <a:r>
              <a:rPr lang="en-US" dirty="0"/>
              <a:t>⇒ 1 + 2 + 3 + 4 + 5 + .... + k = k(k+1)/2 --- (1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096"/>
            <a:ext cx="10515600" cy="5442867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Induction Step: Now we will prove that P(k+1) is true.</a:t>
            </a:r>
          </a:p>
          <a:p>
            <a:pPr marL="0" indent="0" fontAlgn="base">
              <a:buNone/>
            </a:pPr>
            <a:r>
              <a:rPr lang="en-US" dirty="0"/>
              <a:t>To prove: 1 + 2 + 3 + 4 + ... + (k+1) = (k+1)(k+2)/2</a:t>
            </a:r>
          </a:p>
          <a:p>
            <a:pPr marL="0" indent="0" fontAlgn="base">
              <a:buNone/>
            </a:pPr>
            <a:r>
              <a:rPr lang="en-US" dirty="0"/>
              <a:t>Consider LHS = 1 + 2 + 3 + 4 + ... + (k+1)</a:t>
            </a:r>
          </a:p>
          <a:p>
            <a:pPr marL="0" indent="0" fontAlgn="base">
              <a:buNone/>
            </a:pPr>
            <a:r>
              <a:rPr lang="en-US" dirty="0"/>
              <a:t>= 1 + 2 + 3 + 4 + ... k + (k+1)</a:t>
            </a:r>
          </a:p>
          <a:p>
            <a:pPr marL="0" indent="0" fontAlgn="base">
              <a:buNone/>
            </a:pPr>
            <a:r>
              <a:rPr lang="en-US" dirty="0"/>
              <a:t>= (1 + 2 + 3 + 4 + ... + k) + k+1</a:t>
            </a:r>
          </a:p>
          <a:p>
            <a:pPr marL="0" indent="0" fontAlgn="base">
              <a:buNone/>
            </a:pPr>
            <a:r>
              <a:rPr lang="en-US" dirty="0"/>
              <a:t>= k(k+1)/2 + k+1 [Using (1)]</a:t>
            </a:r>
          </a:p>
          <a:p>
            <a:pPr marL="0" indent="0" fontAlgn="base">
              <a:buNone/>
            </a:pPr>
            <a:r>
              <a:rPr lang="en-US" dirty="0"/>
              <a:t>= [k(k+1) + 2(k+1)]/2</a:t>
            </a:r>
          </a:p>
          <a:p>
            <a:pPr marL="0" indent="0" fontAlgn="base">
              <a:buNone/>
            </a:pPr>
            <a:r>
              <a:rPr lang="en-US" dirty="0"/>
              <a:t>= (k+1)(k+2)/2</a:t>
            </a:r>
          </a:p>
          <a:p>
            <a:pPr marL="0" indent="0" fontAlgn="base">
              <a:buNone/>
            </a:pPr>
            <a:r>
              <a:rPr lang="en-US" dirty="0"/>
              <a:t>= RHS</a:t>
            </a:r>
          </a:p>
          <a:p>
            <a:pPr marL="0" indent="0" fontAlgn="base">
              <a:buNone/>
            </a:pPr>
            <a:r>
              <a:rPr lang="en-US" dirty="0"/>
              <a:t>⇒ P(n) is true for n = k+1</a:t>
            </a:r>
          </a:p>
          <a:p>
            <a:pPr marL="0" indent="0" fontAlgn="base">
              <a:buNone/>
            </a:pPr>
            <a:r>
              <a:rPr lang="en-US" dirty="0"/>
              <a:t>Hence, by the principle of mathematical induction, P(n) is true for all natural numbers 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0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BA05BC5-5713-420F-B864-AA5B8A723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244" y="769557"/>
            <a:ext cx="10248308" cy="48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3F2AA79-83CF-4781-966A-90FB267B9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34" y="708298"/>
            <a:ext cx="11512641" cy="46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106B5AB4-74D3-4917-A56C-40FE4C17E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290" y="916377"/>
            <a:ext cx="10901430" cy="428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689" y="849525"/>
            <a:ext cx="10771216" cy="27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698" y="1690688"/>
            <a:ext cx="8546437" cy="393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124" y="730920"/>
            <a:ext cx="9884707" cy="53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94192F3-39BB-4589-8A43-F160B74CF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759" y="962740"/>
            <a:ext cx="10616145" cy="44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5800</TotalTime>
  <Words>304</Words>
  <Application>Microsoft Office PowerPoint</Application>
  <PresentationFormat>Widescreen</PresentationFormat>
  <Paragraphs>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Discrete Math</vt:lpstr>
      <vt:lpstr>Logic and Induction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Questions:</vt:lpstr>
      <vt:lpstr>PowerPoint Presentation</vt:lpstr>
      <vt:lpstr>PowerPoint Presentation</vt:lpstr>
      <vt:lpstr>PowerPoint Presentation</vt:lpstr>
      <vt:lpstr>Introduction to Induction</vt:lpstr>
      <vt:lpstr>Mathematical Induction</vt:lpstr>
      <vt:lpstr>Example</vt:lpstr>
      <vt:lpstr>PowerPoint Presentation</vt:lpstr>
      <vt:lpstr>Question</vt:lpstr>
      <vt:lpstr>PowerPoint Presentation</vt:lpstr>
      <vt:lpstr>PowerPoint Presentation</vt:lpstr>
      <vt:lpstr>Problem 4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</dc:title>
  <dc:creator>Microsoft account</dc:creator>
  <cp:lastModifiedBy>Microsoft account</cp:lastModifiedBy>
  <cp:revision>22</cp:revision>
  <dcterms:created xsi:type="dcterms:W3CDTF">2022-05-10T05:45:53Z</dcterms:created>
  <dcterms:modified xsi:type="dcterms:W3CDTF">2023-06-30T07:58:18Z</dcterms:modified>
</cp:coreProperties>
</file>