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7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3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167A-5816-4BC0-86F7-F23412170FD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3CEE-CC83-4FC4-8F3E-56504D0F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266" y="1690688"/>
            <a:ext cx="7115734" cy="429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Indirect Proof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 p-&gt;q = ~q-&gt;~</a:t>
            </a:r>
            <a:r>
              <a:rPr lang="en-US" dirty="0"/>
              <a:t>p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Contrapositive and its implication is equivalent.</a:t>
            </a:r>
          </a:p>
          <a:p>
            <a:r>
              <a:rPr lang="en-US" dirty="0" smtClean="0"/>
              <a:t>The implication p-&gt; q can be proved by showing that its contrapositive ~q-&gt; ~p is true.</a:t>
            </a:r>
          </a:p>
          <a:p>
            <a:r>
              <a:rPr lang="en-US" dirty="0"/>
              <a:t>Instead of proving </a:t>
            </a:r>
            <a:r>
              <a:rPr lang="en-US" dirty="0" err="1"/>
              <a:t>p⇒q</a:t>
            </a:r>
            <a:r>
              <a:rPr lang="en-US" dirty="0"/>
              <a:t> directly, it is sometimes easier to prove it indirectly.</a:t>
            </a:r>
          </a:p>
          <a:p>
            <a:r>
              <a:rPr lang="en-US" dirty="0"/>
              <a:t>The </a:t>
            </a:r>
            <a:r>
              <a:rPr lang="en-US" b="1" i="1" dirty="0"/>
              <a:t>proof by contrapositive (form of indirect proof)</a:t>
            </a:r>
            <a:r>
              <a:rPr lang="en-US" dirty="0"/>
              <a:t> is based on the fact that an implication is equivalent to its contrapositive. Therefore, instead of proving </a:t>
            </a:r>
            <a:r>
              <a:rPr lang="en-US" dirty="0" err="1"/>
              <a:t>p⇒q</a:t>
            </a:r>
            <a:r>
              <a:rPr lang="en-US" dirty="0"/>
              <a:t>, we may prove its contrapositive ~q⇒~p. </a:t>
            </a:r>
          </a:p>
        </p:txBody>
      </p:sp>
    </p:spTree>
    <p:extLst>
      <p:ext uri="{BB962C8B-B14F-4D97-AF65-F5344CB8AC3E}">
        <p14:creationId xmlns:p14="http://schemas.microsoft.com/office/powerpoint/2010/main" val="176581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Indirect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Since it is an implication, we could use a direct proof:</a:t>
            </a:r>
          </a:p>
          <a:p>
            <a:r>
              <a:rPr lang="en-US" dirty="0"/>
              <a:t>Assume ~q is true (hence, assume q is false).</a:t>
            </a:r>
          </a:p>
          <a:p>
            <a:r>
              <a:rPr lang="en-US" dirty="0"/>
              <a:t>Show that ~p is true (that is, show that p is false).</a:t>
            </a:r>
          </a:p>
          <a:p>
            <a:r>
              <a:rPr lang="en-US" dirty="0"/>
              <a:t>The proof may proceed as follow:</a:t>
            </a:r>
          </a:p>
          <a:p>
            <a:r>
              <a:rPr lang="en-US" i="1" dirty="0"/>
              <a:t>Proof</a:t>
            </a:r>
            <a:r>
              <a:rPr lang="en-US" dirty="0"/>
              <a:t>: We want to prove the contrapositive of the stated result.</a:t>
            </a:r>
          </a:p>
          <a:p>
            <a:r>
              <a:rPr lang="en-US" dirty="0"/>
              <a:t>Assume q is false, . . 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 . . Therefore p is false.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2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924" y="1316651"/>
            <a:ext cx="7663989" cy="46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0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 </a:t>
            </a:r>
          </a:p>
          <a:p>
            <a:pPr marL="0" indent="0">
              <a:buNone/>
            </a:pPr>
            <a:r>
              <a:rPr lang="en-US" dirty="0"/>
              <a:t>Show that if n</a:t>
            </a:r>
            <a:r>
              <a:rPr lang="en-US" baseline="30000" dirty="0"/>
              <a:t>2</a:t>
            </a:r>
            <a:r>
              <a:rPr lang="en-US" dirty="0"/>
              <a:t> is even, then n is also even where n is integer.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Indirect Proof (Proof by contrapositive) </a:t>
            </a:r>
          </a:p>
          <a:p>
            <a:pPr marL="0" indent="0">
              <a:buNone/>
            </a:pPr>
            <a:r>
              <a:rPr lang="en-US" dirty="0"/>
              <a:t>We want to prove that if n is odd, then n2 is odd. </a:t>
            </a:r>
          </a:p>
          <a:p>
            <a:pPr marL="0" indent="0">
              <a:buNone/>
            </a:pPr>
            <a:r>
              <a:rPr lang="en-US" dirty="0"/>
              <a:t>If n is odd, then n=2k+1 for some integer k. </a:t>
            </a:r>
          </a:p>
          <a:p>
            <a:pPr marL="0" indent="0">
              <a:buNone/>
            </a:pPr>
            <a:r>
              <a:rPr lang="en-US" dirty="0"/>
              <a:t>Hence,</a:t>
            </a:r>
          </a:p>
          <a:p>
            <a:pPr marL="0" indent="0">
              <a:buNone/>
            </a:pPr>
            <a:r>
              <a:rPr lang="en-US" dirty="0"/>
              <a:t>n2=(2k+1)2</a:t>
            </a:r>
          </a:p>
          <a:p>
            <a:pPr marL="0" indent="0">
              <a:buNone/>
            </a:pPr>
            <a:r>
              <a:rPr lang="en-US" dirty="0"/>
              <a:t>    =4k2 + 2k+1 </a:t>
            </a:r>
          </a:p>
          <a:p>
            <a:pPr marL="0" indent="0">
              <a:buNone/>
            </a:pPr>
            <a:r>
              <a:rPr lang="en-US" dirty="0"/>
              <a:t>    =2(2k2 +k) +1</a:t>
            </a:r>
          </a:p>
          <a:p>
            <a:pPr marL="0" indent="0">
              <a:buNone/>
            </a:pPr>
            <a:r>
              <a:rPr lang="en-US" dirty="0"/>
              <a:t>    =odd</a:t>
            </a:r>
          </a:p>
          <a:p>
            <a:pPr marL="0" indent="0">
              <a:buNone/>
            </a:pPr>
            <a:r>
              <a:rPr lang="en-US" dirty="0"/>
              <a:t>This completes the proof.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8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 x be a real number. Prove that if x</a:t>
            </a:r>
            <a:r>
              <a:rPr lang="en-US" baseline="30000" dirty="0"/>
              <a:t>3</a:t>
            </a:r>
            <a:r>
              <a:rPr lang="en-US" dirty="0"/>
              <a:t>−7x</a:t>
            </a:r>
            <a:r>
              <a:rPr lang="en-US" baseline="30000" dirty="0"/>
              <a:t>2</a:t>
            </a:r>
            <a:r>
              <a:rPr lang="en-US" dirty="0"/>
              <a:t>+x−7=0 then x=7.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Assume x≠7, then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/>
              <a:t>−7x</a:t>
            </a:r>
            <a:r>
              <a:rPr lang="en-US" baseline="30000" dirty="0"/>
              <a:t>2</a:t>
            </a:r>
            <a:r>
              <a:rPr lang="en-US" dirty="0"/>
              <a:t>+x−7=0 </a:t>
            </a:r>
          </a:p>
          <a:p>
            <a:pPr marL="0" indent="0">
              <a:buNone/>
            </a:pPr>
            <a:r>
              <a:rPr lang="en-US" dirty="0"/>
              <a:t>=x</a:t>
            </a:r>
            <a:r>
              <a:rPr lang="en-US" baseline="30000" dirty="0"/>
              <a:t>2</a:t>
            </a:r>
            <a:r>
              <a:rPr lang="en-US" dirty="0"/>
              <a:t>(x−7) +(x−7)</a:t>
            </a:r>
          </a:p>
          <a:p>
            <a:pPr marL="0" indent="0">
              <a:buNone/>
            </a:pPr>
            <a:r>
              <a:rPr lang="en-US" dirty="0"/>
              <a:t>=(x</a:t>
            </a:r>
            <a:r>
              <a:rPr lang="en-US" baseline="30000" dirty="0"/>
              <a:t>2</a:t>
            </a:r>
            <a:r>
              <a:rPr lang="en-US" dirty="0"/>
              <a:t>+1) (x−7) ≠ 0</a:t>
            </a:r>
          </a:p>
          <a:p>
            <a:pPr marL="0" indent="0">
              <a:buNone/>
            </a:pPr>
            <a:r>
              <a:rPr lang="en-US" dirty="0"/>
              <a:t>Thus, if x</a:t>
            </a:r>
            <a:r>
              <a:rPr lang="en-US" baseline="30000" dirty="0"/>
              <a:t>3</a:t>
            </a:r>
            <a:r>
              <a:rPr lang="en-US" dirty="0"/>
              <a:t>−7x</a:t>
            </a:r>
            <a:r>
              <a:rPr lang="en-US" baseline="30000" dirty="0"/>
              <a:t>2</a:t>
            </a:r>
            <a:r>
              <a:rPr lang="en-US" dirty="0"/>
              <a:t>+x−7=0, then x=7.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8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Prove that If</a:t>
            </a:r>
            <a:r>
              <a:rPr lang="en-US" dirty="0"/>
              <a:t> x=2, then 3x−5≠10. </a:t>
            </a:r>
          </a:p>
          <a:p>
            <a:pPr marL="0" indent="0">
              <a:buNone/>
            </a:pPr>
            <a:r>
              <a:rPr lang="en-US" dirty="0"/>
              <a:t>In an indirect proof the first thing you do is assume the conclusion of the statement is false. In this case, we will assume the opposite of "If x=2, then 3x−5≠10":</a:t>
            </a:r>
          </a:p>
          <a:p>
            <a:pPr marL="0" indent="0">
              <a:buNone/>
            </a:pPr>
            <a:r>
              <a:rPr lang="en-US" dirty="0"/>
              <a:t>i.e. Assume that 3x-5=10 is true and solve for x.</a:t>
            </a:r>
          </a:p>
          <a:p>
            <a:pPr marL="0" indent="0">
              <a:buNone/>
            </a:pPr>
            <a:r>
              <a:rPr lang="en-US" dirty="0"/>
              <a:t>3x−5=10</a:t>
            </a:r>
          </a:p>
          <a:p>
            <a:pPr marL="0" indent="0">
              <a:buNone/>
            </a:pPr>
            <a:r>
              <a:rPr lang="en-US" dirty="0"/>
              <a:t>3x=15</a:t>
            </a:r>
          </a:p>
          <a:p>
            <a:pPr marL="0" indent="0">
              <a:buNone/>
            </a:pPr>
            <a:r>
              <a:rPr lang="en-US" dirty="0"/>
              <a:t>Therefore, x=5</a:t>
            </a:r>
          </a:p>
          <a:p>
            <a:pPr marL="0" indent="0">
              <a:buNone/>
            </a:pPr>
            <a:r>
              <a:rPr lang="en-US" dirty="0"/>
              <a:t>But x=5 contradicts the given statement that x=2. Hence, our assumption is incorrect and 3x−5≠10 is 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5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inference and proof (covered in chapter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and indirect proof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Direct Proof: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implication p-&gt;q can be proved by showing that if p is true then q must also be true.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carry out such a proof, we assume that hypothesis p is true and using information already available if conclusion q becomes true then argument becomes valid.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32" y="1390571"/>
            <a:ext cx="8358389" cy="45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2" y="1305181"/>
            <a:ext cx="8873543" cy="50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424" y="1442086"/>
            <a:ext cx="8030246" cy="48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449" y="1690687"/>
            <a:ext cx="7358277" cy="44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363" y="1690687"/>
            <a:ext cx="7356969" cy="44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direct proof, prove that for every positive integer n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 + n is even.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8784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117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Mathematical Reasoning</vt:lpstr>
      <vt:lpstr>PowerPoint Presentation</vt:lpstr>
      <vt:lpstr>Direct and indirect proof</vt:lpstr>
      <vt:lpstr>Example-1</vt:lpstr>
      <vt:lpstr>Example-2</vt:lpstr>
      <vt:lpstr>Example -3</vt:lpstr>
      <vt:lpstr>Example-4</vt:lpstr>
      <vt:lpstr>Example-5</vt:lpstr>
      <vt:lpstr>Example-6</vt:lpstr>
      <vt:lpstr>Example-7</vt:lpstr>
      <vt:lpstr>Indirect Proof</vt:lpstr>
      <vt:lpstr>Indirect Proof</vt:lpstr>
      <vt:lpstr>Example</vt:lpstr>
      <vt:lpstr>PowerPoint Presentation</vt:lpstr>
      <vt:lpstr>Example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Reasoning</dc:title>
  <dc:creator>Microsoft account</dc:creator>
  <cp:lastModifiedBy>Microsoft account</cp:lastModifiedBy>
  <cp:revision>11</cp:revision>
  <dcterms:created xsi:type="dcterms:W3CDTF">2022-05-22T15:37:06Z</dcterms:created>
  <dcterms:modified xsi:type="dcterms:W3CDTF">2023-07-04T08:55:44Z</dcterms:modified>
</cp:coreProperties>
</file>