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63" r:id="rId20"/>
    <p:sldId id="279" r:id="rId21"/>
    <p:sldId id="280" r:id="rId22"/>
    <p:sldId id="277" r:id="rId23"/>
    <p:sldId id="264"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34244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9795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367552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1C154-24EB-4DDB-BA0E-30AEEC885212}"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53832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1C154-24EB-4DDB-BA0E-30AEEC885212}"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60774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81C154-24EB-4DDB-BA0E-30AEEC885212}"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33751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81C154-24EB-4DDB-BA0E-30AEEC885212}"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222625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81C154-24EB-4DDB-BA0E-30AEEC885212}"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90661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1C154-24EB-4DDB-BA0E-30AEEC885212}"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394435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1C154-24EB-4DDB-BA0E-30AEEC885212}"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76482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1C154-24EB-4DDB-BA0E-30AEEC885212}"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6021A-9493-4106-B5DC-B4C0E38BDC04}" type="slidenum">
              <a:rPr lang="en-US" smtClean="0"/>
              <a:t>‹#›</a:t>
            </a:fld>
            <a:endParaRPr lang="en-US"/>
          </a:p>
        </p:txBody>
      </p:sp>
    </p:spTree>
    <p:extLst>
      <p:ext uri="{BB962C8B-B14F-4D97-AF65-F5344CB8AC3E}">
        <p14:creationId xmlns:p14="http://schemas.microsoft.com/office/powerpoint/2010/main" val="100903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1C154-24EB-4DDB-BA0E-30AEEC885212}"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6021A-9493-4106-B5DC-B4C0E38BDC04}" type="slidenum">
              <a:rPr lang="en-US" smtClean="0"/>
              <a:t>‹#›</a:t>
            </a:fld>
            <a:endParaRPr lang="en-US"/>
          </a:p>
        </p:txBody>
      </p:sp>
    </p:spTree>
    <p:extLst>
      <p:ext uri="{BB962C8B-B14F-4D97-AF65-F5344CB8AC3E}">
        <p14:creationId xmlns:p14="http://schemas.microsoft.com/office/powerpoint/2010/main" val="263005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Discrete Mathematics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a:t>CIT 104</a:t>
            </a:r>
          </a:p>
        </p:txBody>
      </p:sp>
    </p:spTree>
    <p:extLst>
      <p:ext uri="{BB962C8B-B14F-4D97-AF65-F5344CB8AC3E}">
        <p14:creationId xmlns:p14="http://schemas.microsoft.com/office/powerpoint/2010/main" val="362994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79739" y="1031774"/>
            <a:ext cx="4795314" cy="4089588"/>
          </a:xfrm>
          <a:prstGeom prst="rect">
            <a:avLst/>
          </a:prstGeom>
        </p:spPr>
      </p:pic>
    </p:spTree>
    <p:extLst>
      <p:ext uri="{BB962C8B-B14F-4D97-AF65-F5344CB8AC3E}">
        <p14:creationId xmlns:p14="http://schemas.microsoft.com/office/powerpoint/2010/main" val="159992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Disjunction</a:t>
            </a:r>
            <a:endParaRPr lang="en-US" dirty="0"/>
          </a:p>
        </p:txBody>
      </p:sp>
      <p:sp>
        <p:nvSpPr>
          <p:cNvPr id="3" name="Content Placeholder 2"/>
          <p:cNvSpPr>
            <a:spLocks noGrp="1"/>
          </p:cNvSpPr>
          <p:nvPr>
            <p:ph idx="1"/>
          </p:nvPr>
        </p:nvSpPr>
        <p:spPr/>
        <p:txBody>
          <a:bodyPr/>
          <a:lstStyle/>
          <a:p>
            <a:r>
              <a:rPr lang="en-US" dirty="0" smtClean="0"/>
              <a:t>Let p and q be propositions. The disjunction of p and q, denoted by p ∨ q, is the proposition “p or q.” </a:t>
            </a:r>
          </a:p>
          <a:p>
            <a:r>
              <a:rPr lang="en-US" dirty="0" smtClean="0"/>
              <a:t>The disjunction p ∨ q is false when both p and q are false and is true otherwise.</a:t>
            </a:r>
          </a:p>
          <a:p>
            <a:r>
              <a:rPr lang="en-US" dirty="0" smtClean="0"/>
              <a:t>Translate the statement “Students who have taken calculus or introductory computer science can take this class” in a statement in propositional logic using the propositions p: “A student who has taken calculus can take this class” and q: “A student who has taken introductory computer science can take this class.”</a:t>
            </a:r>
          </a:p>
          <a:p>
            <a:r>
              <a:rPr lang="en-US" dirty="0" err="1" smtClean="0"/>
              <a:t>Solution:p</a:t>
            </a:r>
            <a:r>
              <a:rPr lang="en-US" dirty="0" smtClean="0"/>
              <a:t> ∨ q</a:t>
            </a:r>
            <a:endParaRPr lang="en-US" dirty="0"/>
          </a:p>
        </p:txBody>
      </p:sp>
    </p:spTree>
    <p:extLst>
      <p:ext uri="{BB962C8B-B14F-4D97-AF65-F5344CB8AC3E}">
        <p14:creationId xmlns:p14="http://schemas.microsoft.com/office/powerpoint/2010/main" val="131659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34705" y="1266413"/>
            <a:ext cx="4056311" cy="3485892"/>
          </a:xfrm>
          <a:prstGeom prst="rect">
            <a:avLst/>
          </a:prstGeom>
        </p:spPr>
      </p:pic>
    </p:spTree>
    <p:extLst>
      <p:ext uri="{BB962C8B-B14F-4D97-AF65-F5344CB8AC3E}">
        <p14:creationId xmlns:p14="http://schemas.microsoft.com/office/powerpoint/2010/main" val="23313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Implication</a:t>
            </a:r>
            <a:endParaRPr lang="en-US" dirty="0"/>
          </a:p>
        </p:txBody>
      </p:sp>
      <p:sp>
        <p:nvSpPr>
          <p:cNvPr id="3" name="Content Placeholder 2"/>
          <p:cNvSpPr>
            <a:spLocks noGrp="1"/>
          </p:cNvSpPr>
          <p:nvPr>
            <p:ph idx="1"/>
          </p:nvPr>
        </p:nvSpPr>
        <p:spPr/>
        <p:txBody>
          <a:bodyPr/>
          <a:lstStyle/>
          <a:p>
            <a:r>
              <a:rPr lang="en-US" dirty="0" smtClean="0"/>
              <a:t>Let p and q be propositions. The conditional statement p → q is the proposition “if p, then q.” </a:t>
            </a:r>
          </a:p>
          <a:p>
            <a:r>
              <a:rPr lang="en-US" dirty="0" smtClean="0"/>
              <a:t>The conditional statement p → q is false when p is true and q is false, and true otherwise. </a:t>
            </a:r>
          </a:p>
          <a:p>
            <a:r>
              <a:rPr lang="en-US" dirty="0" smtClean="0"/>
              <a:t>In the conditional statement p → q, p is called the hypothesis (or antecedent or premise) and q is called the conclusion (or consequence).</a:t>
            </a:r>
            <a:endParaRPr lang="en-US" dirty="0"/>
          </a:p>
        </p:txBody>
      </p:sp>
    </p:spTree>
    <p:extLst>
      <p:ext uri="{BB962C8B-B14F-4D97-AF65-F5344CB8AC3E}">
        <p14:creationId xmlns:p14="http://schemas.microsoft.com/office/powerpoint/2010/main" val="157582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54352" y="1355154"/>
            <a:ext cx="4665399" cy="3810931"/>
          </a:xfrm>
          <a:prstGeom prst="rect">
            <a:avLst/>
          </a:prstGeom>
        </p:spPr>
      </p:pic>
    </p:spTree>
    <p:extLst>
      <p:ext uri="{BB962C8B-B14F-4D97-AF65-F5344CB8AC3E}">
        <p14:creationId xmlns:p14="http://schemas.microsoft.com/office/powerpoint/2010/main" val="357653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of implication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“if p, then q”</a:t>
            </a:r>
          </a:p>
          <a:p>
            <a:r>
              <a:rPr lang="en-US" dirty="0" smtClean="0"/>
              <a:t> “p implies q” </a:t>
            </a:r>
          </a:p>
          <a:p>
            <a:r>
              <a:rPr lang="en-US" dirty="0" smtClean="0"/>
              <a:t>“if p, q” </a:t>
            </a:r>
          </a:p>
          <a:p>
            <a:r>
              <a:rPr lang="en-US" dirty="0" smtClean="0"/>
              <a:t>“p only if q” </a:t>
            </a:r>
          </a:p>
          <a:p>
            <a:r>
              <a:rPr lang="en-US" dirty="0" smtClean="0"/>
              <a:t>“p is sufficient for q” </a:t>
            </a:r>
          </a:p>
          <a:p>
            <a:r>
              <a:rPr lang="en-US" dirty="0" smtClean="0"/>
              <a:t>“a sufficient condition for q is p” </a:t>
            </a:r>
          </a:p>
          <a:p>
            <a:r>
              <a:rPr lang="en-US" dirty="0" smtClean="0"/>
              <a:t>“q if p” </a:t>
            </a:r>
          </a:p>
          <a:p>
            <a:r>
              <a:rPr lang="en-US" dirty="0" smtClean="0"/>
              <a:t>“q whenever p” </a:t>
            </a:r>
          </a:p>
          <a:p>
            <a:r>
              <a:rPr lang="en-US" dirty="0" smtClean="0"/>
              <a:t>“q when p” </a:t>
            </a:r>
          </a:p>
          <a:p>
            <a:r>
              <a:rPr lang="en-US" dirty="0" smtClean="0"/>
              <a:t>“q is necessary for p”</a:t>
            </a:r>
          </a:p>
          <a:p>
            <a:r>
              <a:rPr lang="en-US" dirty="0" smtClean="0"/>
              <a:t> “a necessary condition for p is q” </a:t>
            </a:r>
          </a:p>
          <a:p>
            <a:r>
              <a:rPr lang="en-US" dirty="0" smtClean="0"/>
              <a:t>“q follows from p”</a:t>
            </a:r>
          </a:p>
          <a:p>
            <a:r>
              <a:rPr lang="en-US" dirty="0" smtClean="0"/>
              <a:t> “q unless ¬p” </a:t>
            </a:r>
          </a:p>
          <a:p>
            <a:r>
              <a:rPr lang="en-US" dirty="0" smtClean="0"/>
              <a:t>“q provided that p”</a:t>
            </a:r>
            <a:endParaRPr lang="en-US" dirty="0"/>
          </a:p>
        </p:txBody>
      </p:sp>
    </p:spTree>
    <p:extLst>
      <p:ext uri="{BB962C8B-B14F-4D97-AF65-F5344CB8AC3E}">
        <p14:creationId xmlns:p14="http://schemas.microsoft.com/office/powerpoint/2010/main" val="2215351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Example</a:t>
            </a:r>
            <a:endParaRPr lang="en-US" dirty="0"/>
          </a:p>
        </p:txBody>
      </p:sp>
      <p:sp>
        <p:nvSpPr>
          <p:cNvPr id="3" name="Content Placeholder 2"/>
          <p:cNvSpPr>
            <a:spLocks noGrp="1"/>
          </p:cNvSpPr>
          <p:nvPr>
            <p:ph idx="1"/>
          </p:nvPr>
        </p:nvSpPr>
        <p:spPr/>
        <p:txBody>
          <a:bodyPr/>
          <a:lstStyle/>
          <a:p>
            <a:r>
              <a:rPr lang="en-US" dirty="0" smtClean="0"/>
              <a:t>“If I am elected, then I will lower taxes.”</a:t>
            </a:r>
          </a:p>
          <a:p>
            <a:r>
              <a:rPr lang="en-US" dirty="0" smtClean="0"/>
              <a:t>Let p be the statement “Maria learns discrete mathematics” and q the statement “Maria will find a good job.” </a:t>
            </a:r>
          </a:p>
          <a:p>
            <a:pPr marL="0" indent="0">
              <a:buNone/>
            </a:pPr>
            <a:r>
              <a:rPr lang="en-US" dirty="0" smtClean="0"/>
              <a:t>Express the statement p → q as a statement in English. </a:t>
            </a:r>
          </a:p>
          <a:p>
            <a:pPr marL="0" indent="0">
              <a:buNone/>
            </a:pPr>
            <a:r>
              <a:rPr lang="en-US" dirty="0" smtClean="0"/>
              <a:t>Solution: From the definition of conditional statements, we see that when p is the statement</a:t>
            </a:r>
          </a:p>
          <a:p>
            <a:pPr marL="0" indent="0">
              <a:buNone/>
            </a:pPr>
            <a:r>
              <a:rPr lang="en-US" dirty="0" smtClean="0"/>
              <a:t> “Maria learns discrete mathematics” and q is the statement “Maria will find a good job,” p → q represents the statement “If Maria learns discrete mathematics, then she will find a good job.”</a:t>
            </a:r>
            <a:endParaRPr lang="en-US" dirty="0"/>
          </a:p>
        </p:txBody>
      </p:sp>
    </p:spTree>
    <p:extLst>
      <p:ext uri="{BB962C8B-B14F-4D97-AF65-F5344CB8AC3E}">
        <p14:creationId xmlns:p14="http://schemas.microsoft.com/office/powerpoint/2010/main" val="107967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Bi-conditional/ Double implication</a:t>
            </a:r>
            <a:endParaRPr lang="en-US" dirty="0"/>
          </a:p>
        </p:txBody>
      </p:sp>
      <p:sp>
        <p:nvSpPr>
          <p:cNvPr id="3" name="Content Placeholder 2"/>
          <p:cNvSpPr>
            <a:spLocks noGrp="1"/>
          </p:cNvSpPr>
          <p:nvPr>
            <p:ph idx="1"/>
          </p:nvPr>
        </p:nvSpPr>
        <p:spPr/>
        <p:txBody>
          <a:bodyPr/>
          <a:lstStyle/>
          <a:p>
            <a:r>
              <a:rPr lang="en-US" dirty="0"/>
              <a:t>Let p and q be propositions. The </a:t>
            </a:r>
            <a:r>
              <a:rPr lang="en-US" dirty="0" err="1"/>
              <a:t>biconditional</a:t>
            </a:r>
            <a:r>
              <a:rPr lang="en-US" dirty="0"/>
              <a:t> statement p ↔ q is the proposition “p if and only if q</a:t>
            </a:r>
            <a:r>
              <a:rPr lang="en-US" dirty="0" smtClean="0"/>
              <a:t>.”</a:t>
            </a:r>
          </a:p>
          <a:p>
            <a:r>
              <a:rPr lang="en-US" dirty="0" smtClean="0"/>
              <a:t>The </a:t>
            </a:r>
            <a:r>
              <a:rPr lang="en-US" dirty="0" err="1"/>
              <a:t>biconditional</a:t>
            </a:r>
            <a:r>
              <a:rPr lang="en-US" dirty="0"/>
              <a:t> statement p ↔ q is true when p and q have the same truth values, and is false otherwise. </a:t>
            </a:r>
            <a:endParaRPr lang="en-US" dirty="0" smtClean="0"/>
          </a:p>
          <a:p>
            <a:r>
              <a:rPr lang="en-US" dirty="0" err="1" smtClean="0"/>
              <a:t>Biconditional</a:t>
            </a:r>
            <a:r>
              <a:rPr lang="en-US" dirty="0" smtClean="0"/>
              <a:t> </a:t>
            </a:r>
            <a:r>
              <a:rPr lang="en-US" dirty="0"/>
              <a:t>statements are also called bi-implications</a:t>
            </a:r>
            <a:r>
              <a:rPr lang="en-US" dirty="0" smtClean="0"/>
              <a:t>.</a:t>
            </a:r>
          </a:p>
          <a:p>
            <a:r>
              <a:rPr lang="en-US" dirty="0"/>
              <a:t>There are some other common ways to express p ↔ q: </a:t>
            </a:r>
            <a:endParaRPr lang="en-US" dirty="0" smtClean="0"/>
          </a:p>
          <a:p>
            <a:pPr marL="457200" lvl="1" indent="0">
              <a:buNone/>
            </a:pPr>
            <a:r>
              <a:rPr lang="en-US" dirty="0" smtClean="0"/>
              <a:t>“</a:t>
            </a:r>
            <a:r>
              <a:rPr lang="en-US" dirty="0"/>
              <a:t>p is necessary and sufficient for q” </a:t>
            </a:r>
            <a:endParaRPr lang="en-US" dirty="0" smtClean="0"/>
          </a:p>
          <a:p>
            <a:pPr marL="457200" lvl="1" indent="0">
              <a:buNone/>
            </a:pPr>
            <a:r>
              <a:rPr lang="en-US" dirty="0" smtClean="0"/>
              <a:t>“</a:t>
            </a:r>
            <a:r>
              <a:rPr lang="en-US" dirty="0"/>
              <a:t>if p then q, and conversely” </a:t>
            </a:r>
            <a:endParaRPr lang="en-US" dirty="0" smtClean="0"/>
          </a:p>
          <a:p>
            <a:pPr marL="457200" lvl="1" indent="0">
              <a:buNone/>
            </a:pPr>
            <a:r>
              <a:rPr lang="en-US" dirty="0" smtClean="0"/>
              <a:t>“</a:t>
            </a:r>
            <a:r>
              <a:rPr lang="en-US" dirty="0"/>
              <a:t>p </a:t>
            </a:r>
            <a:r>
              <a:rPr lang="en-US" dirty="0" err="1"/>
              <a:t>iff</a:t>
            </a:r>
            <a:r>
              <a:rPr lang="en-US" dirty="0"/>
              <a:t> q.” </a:t>
            </a:r>
            <a:endParaRPr lang="en-US" dirty="0" smtClean="0"/>
          </a:p>
        </p:txBody>
      </p:sp>
    </p:spTree>
    <p:extLst>
      <p:ext uri="{BB962C8B-B14F-4D97-AF65-F5344CB8AC3E}">
        <p14:creationId xmlns:p14="http://schemas.microsoft.com/office/powerpoint/2010/main" val="3860106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Let p be the statement “You can take the flight,” and let q be the statement “You buy a ticket.” </a:t>
            </a:r>
            <a:endParaRPr lang="en-US" dirty="0" smtClean="0"/>
          </a:p>
          <a:p>
            <a:r>
              <a:rPr lang="en-US" dirty="0" smtClean="0"/>
              <a:t>Then </a:t>
            </a:r>
            <a:r>
              <a:rPr lang="en-US" dirty="0"/>
              <a:t>p ↔ q is the statement “You can take the flight if and only if you buy a ticket.” </a:t>
            </a:r>
          </a:p>
        </p:txBody>
      </p:sp>
    </p:spTree>
    <p:extLst>
      <p:ext uri="{BB962C8B-B14F-4D97-AF65-F5344CB8AC3E}">
        <p14:creationId xmlns:p14="http://schemas.microsoft.com/office/powerpoint/2010/main" val="162504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Sentences in the propositional logic:</a:t>
            </a:r>
            <a:endParaRPr lang="en-US" dirty="0"/>
          </a:p>
        </p:txBody>
      </p:sp>
      <p:sp>
        <p:nvSpPr>
          <p:cNvPr id="3" name="Content Placeholder 2"/>
          <p:cNvSpPr>
            <a:spLocks noGrp="1"/>
          </p:cNvSpPr>
          <p:nvPr>
            <p:ph idx="1"/>
          </p:nvPr>
        </p:nvSpPr>
        <p:spPr>
          <a:xfrm>
            <a:off x="709411" y="1503654"/>
            <a:ext cx="10515600" cy="4351338"/>
          </a:xfrm>
        </p:spPr>
        <p:txBody>
          <a:bodyPr>
            <a:normAutofit fontScale="92500" lnSpcReduction="20000"/>
          </a:bodyPr>
          <a:lstStyle/>
          <a:p>
            <a:pPr marL="571500" indent="-571500">
              <a:buAutoNum type="romanLcPeriod"/>
            </a:pPr>
            <a:r>
              <a:rPr lang="en-US" b="1" dirty="0" smtClean="0"/>
              <a:t>Atomic </a:t>
            </a:r>
            <a:r>
              <a:rPr lang="en-US" b="1" dirty="0"/>
              <a:t>sentences</a:t>
            </a:r>
            <a:r>
              <a:rPr lang="en-US" dirty="0"/>
              <a:t>: </a:t>
            </a:r>
            <a:endParaRPr lang="en-US" dirty="0" smtClean="0"/>
          </a:p>
          <a:p>
            <a:pPr marL="0" indent="0">
              <a:buNone/>
            </a:pPr>
            <a:r>
              <a:rPr lang="en-US" dirty="0"/>
              <a:t>	</a:t>
            </a:r>
            <a:r>
              <a:rPr lang="en-US" dirty="0" smtClean="0"/>
              <a:t>– </a:t>
            </a:r>
            <a:r>
              <a:rPr lang="en-US" dirty="0"/>
              <a:t>Constructed from constants and propositional symbols – True, False are atomic sentences. </a:t>
            </a:r>
            <a:endParaRPr lang="en-US" dirty="0" smtClean="0"/>
          </a:p>
          <a:p>
            <a:pPr marL="0" indent="0">
              <a:buNone/>
            </a:pPr>
            <a:r>
              <a:rPr lang="en-US" dirty="0"/>
              <a:t>	</a:t>
            </a:r>
            <a:r>
              <a:rPr lang="en-US" dirty="0" smtClean="0"/>
              <a:t>Light </a:t>
            </a:r>
            <a:r>
              <a:rPr lang="en-US" dirty="0"/>
              <a:t>in the room is on. </a:t>
            </a:r>
            <a:endParaRPr lang="en-US" dirty="0" smtClean="0"/>
          </a:p>
          <a:p>
            <a:pPr marL="0" indent="0">
              <a:buNone/>
            </a:pPr>
            <a:r>
              <a:rPr lang="en-US" dirty="0"/>
              <a:t>	</a:t>
            </a:r>
            <a:r>
              <a:rPr lang="en-US" dirty="0" smtClean="0"/>
              <a:t>It </a:t>
            </a:r>
            <a:r>
              <a:rPr lang="en-US" dirty="0"/>
              <a:t>rains </a:t>
            </a:r>
            <a:r>
              <a:rPr lang="en-US" dirty="0" smtClean="0"/>
              <a:t>outside.</a:t>
            </a:r>
          </a:p>
          <a:p>
            <a:pPr marL="0" indent="0">
              <a:buNone/>
            </a:pPr>
            <a:r>
              <a:rPr lang="en-US" dirty="0" smtClean="0"/>
              <a:t> </a:t>
            </a:r>
            <a:r>
              <a:rPr lang="en-US" dirty="0"/>
              <a:t>are (atomic) sentences.</a:t>
            </a:r>
          </a:p>
          <a:p>
            <a:pPr marL="0" indent="0">
              <a:buNone/>
            </a:pPr>
            <a:r>
              <a:rPr lang="en-US" dirty="0"/>
              <a:t>ii. </a:t>
            </a:r>
            <a:r>
              <a:rPr lang="en-US" b="1" dirty="0"/>
              <a:t>Composite sentences</a:t>
            </a:r>
            <a:r>
              <a:rPr lang="en-US" dirty="0" smtClean="0"/>
              <a:t>:</a:t>
            </a:r>
          </a:p>
          <a:p>
            <a:pPr marL="0" indent="0">
              <a:buNone/>
            </a:pPr>
            <a:r>
              <a:rPr lang="en-US" dirty="0"/>
              <a:t>	</a:t>
            </a:r>
            <a:r>
              <a:rPr lang="en-US" dirty="0" smtClean="0"/>
              <a:t> </a:t>
            </a:r>
            <a:r>
              <a:rPr lang="en-US" dirty="0"/>
              <a:t>– Constructed from valid sentences via connectives   </a:t>
            </a:r>
            <a:endParaRPr lang="en-US" dirty="0" smtClean="0"/>
          </a:p>
          <a:p>
            <a:pPr marL="0" indent="0">
              <a:buNone/>
            </a:pPr>
            <a:r>
              <a:rPr lang="en-US" dirty="0"/>
              <a:t>	</a:t>
            </a:r>
            <a:r>
              <a:rPr lang="en-US" dirty="0" err="1" smtClean="0"/>
              <a:t>eg</a:t>
            </a:r>
            <a:r>
              <a:rPr lang="en-US" dirty="0"/>
              <a:t>: ( A ∧ B) ( A ∨ B ) ( A ⇒ B ) ( A ⇔ B) ( A ∨ B ) ∧ ( A ∨ ￢ B )</a:t>
            </a:r>
          </a:p>
          <a:p>
            <a:pPr marL="0" indent="0">
              <a:buNone/>
            </a:pPr>
            <a:r>
              <a:rPr lang="en-US" dirty="0"/>
              <a:t>Propositional logic is the simplest logic. We use the symbols like P1, P2 to represent sentences. </a:t>
            </a:r>
          </a:p>
        </p:txBody>
      </p:sp>
    </p:spTree>
    <p:extLst>
      <p:ext uri="{BB962C8B-B14F-4D97-AF65-F5344CB8AC3E}">
        <p14:creationId xmlns:p14="http://schemas.microsoft.com/office/powerpoint/2010/main" val="275980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1</a:t>
            </a:r>
            <a:r>
              <a:rPr lang="en-US" dirty="0" smtClean="0"/>
              <a:t>: </a:t>
            </a:r>
            <a:r>
              <a:rPr lang="en-US" b="1" dirty="0"/>
              <a:t>Logic and Induction</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t>What is Logic?</a:t>
            </a:r>
          </a:p>
          <a:p>
            <a:pPr lvl="1">
              <a:buFont typeface="Wingdings" panose="05000000000000000000" pitchFamily="2" charset="2"/>
              <a:buChar char="Ø"/>
            </a:pPr>
            <a:r>
              <a:rPr lang="en-US" sz="2900" dirty="0" smtClean="0"/>
              <a:t>Logics </a:t>
            </a:r>
            <a:r>
              <a:rPr lang="en-US" sz="2900" dirty="0"/>
              <a:t>are formal languages for representing information such that conclusions can be drawn. </a:t>
            </a:r>
            <a:endParaRPr lang="en-US" sz="2900" dirty="0" smtClean="0"/>
          </a:p>
          <a:p>
            <a:pPr lvl="1">
              <a:buFont typeface="Wingdings" panose="05000000000000000000" pitchFamily="2" charset="2"/>
              <a:buChar char="Ø"/>
            </a:pPr>
            <a:r>
              <a:rPr lang="en-US" sz="2900" dirty="0" smtClean="0"/>
              <a:t>Logic </a:t>
            </a:r>
            <a:r>
              <a:rPr lang="en-US" sz="2900" dirty="0"/>
              <a:t>makes statements about the world which are true (or false</a:t>
            </a:r>
            <a:r>
              <a:rPr lang="en-US" sz="2900" dirty="0" smtClean="0"/>
              <a:t>).</a:t>
            </a:r>
          </a:p>
          <a:p>
            <a:pPr marL="0" indent="0">
              <a:buNone/>
            </a:pPr>
            <a:r>
              <a:rPr lang="en-US" sz="2900" b="1" dirty="0"/>
              <a:t>Logic </a:t>
            </a:r>
            <a:r>
              <a:rPr lang="en-US" sz="2900" b="1" dirty="0" smtClean="0"/>
              <a:t>is:</a:t>
            </a:r>
            <a:endParaRPr lang="en-US" sz="2900" dirty="0" smtClean="0"/>
          </a:p>
          <a:p>
            <a:pPr lvl="1">
              <a:buFont typeface="Wingdings" panose="05000000000000000000" pitchFamily="2" charset="2"/>
              <a:buChar char="Ø"/>
            </a:pPr>
            <a:r>
              <a:rPr lang="en-US" sz="2900" dirty="0" smtClean="0"/>
              <a:t>Concise</a:t>
            </a:r>
          </a:p>
          <a:p>
            <a:pPr lvl="1">
              <a:buFont typeface="Wingdings" panose="05000000000000000000" pitchFamily="2" charset="2"/>
              <a:buChar char="Ø"/>
            </a:pPr>
            <a:r>
              <a:rPr lang="en-US" sz="2900" dirty="0" smtClean="0"/>
              <a:t>Unambiguous</a:t>
            </a:r>
          </a:p>
          <a:p>
            <a:pPr lvl="1">
              <a:buFont typeface="Wingdings" panose="05000000000000000000" pitchFamily="2" charset="2"/>
              <a:buChar char="Ø"/>
            </a:pPr>
            <a:r>
              <a:rPr lang="en-US" sz="2900" dirty="0" smtClean="0"/>
              <a:t>context insensitive</a:t>
            </a:r>
          </a:p>
          <a:p>
            <a:pPr lvl="1">
              <a:buFont typeface="Wingdings" panose="05000000000000000000" pitchFamily="2" charset="2"/>
              <a:buChar char="Ø"/>
            </a:pPr>
            <a:r>
              <a:rPr lang="en-US" sz="2900" dirty="0" smtClean="0"/>
              <a:t>Expressive</a:t>
            </a:r>
          </a:p>
          <a:p>
            <a:pPr lvl="1">
              <a:buFont typeface="Wingdings" panose="05000000000000000000" pitchFamily="2" charset="2"/>
              <a:buChar char="Ø"/>
            </a:pPr>
            <a:r>
              <a:rPr lang="en-US" sz="2900" dirty="0" smtClean="0"/>
              <a:t>effective </a:t>
            </a:r>
            <a:r>
              <a:rPr lang="en-US" sz="2900" dirty="0"/>
              <a:t>for inferences</a:t>
            </a:r>
          </a:p>
          <a:p>
            <a:pPr marL="0" indent="0">
              <a:buNone/>
            </a:pPr>
            <a:r>
              <a:rPr lang="en-US" sz="2900" dirty="0"/>
              <a:t>Logic is defined by the following:</a:t>
            </a:r>
          </a:p>
          <a:p>
            <a:pPr marL="0" indent="0">
              <a:buNone/>
            </a:pPr>
            <a:r>
              <a:rPr lang="en-US" sz="2900" dirty="0" smtClean="0"/>
              <a:t>	1</a:t>
            </a:r>
            <a:r>
              <a:rPr lang="en-US" sz="2900" dirty="0"/>
              <a:t>. Syntax - describes the possible configurations that constitute sentences.</a:t>
            </a:r>
          </a:p>
          <a:p>
            <a:pPr marL="0" indent="0">
              <a:buNone/>
            </a:pPr>
            <a:r>
              <a:rPr lang="en-US" sz="2900" dirty="0" smtClean="0"/>
              <a:t>	2</a:t>
            </a:r>
            <a:r>
              <a:rPr lang="en-US" sz="2900" dirty="0"/>
              <a:t>. Semantics - determines what facts in the world the sentences refer to i.e. the </a:t>
            </a:r>
            <a:r>
              <a:rPr lang="en-US" sz="2900" dirty="0" smtClean="0"/>
              <a:t>interpretation</a:t>
            </a:r>
            <a:endParaRPr lang="en-US" sz="2900" dirty="0"/>
          </a:p>
          <a:p>
            <a:pPr marL="0" indent="0">
              <a:buNone/>
            </a:pPr>
            <a:r>
              <a:rPr lang="en-US" sz="2900" dirty="0" smtClean="0"/>
              <a:t>	3</a:t>
            </a:r>
            <a:r>
              <a:rPr lang="en-US" sz="2900" dirty="0"/>
              <a:t>. Proof theory - set of rules for generating new sentences that are necessarily true given that the old sentences are true. </a:t>
            </a:r>
            <a:r>
              <a:rPr lang="en-US" sz="2900" dirty="0" smtClean="0"/>
              <a:t>The </a:t>
            </a:r>
            <a:r>
              <a:rPr lang="en-US" sz="2900" dirty="0"/>
              <a:t>proof can be used to determine new facts which follow from the old.</a:t>
            </a:r>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373088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5008"/>
            <a:ext cx="10515600" cy="4901955"/>
          </a:xfrm>
        </p:spPr>
        <p:txBody>
          <a:bodyPr/>
          <a:lstStyle/>
          <a:p>
            <a:r>
              <a:rPr lang="en-US" dirty="0"/>
              <a:t>Construct the truth table of the compound </a:t>
            </a:r>
            <a:r>
              <a:rPr lang="en-US" dirty="0" smtClean="0"/>
              <a:t>proposition</a:t>
            </a:r>
          </a:p>
          <a:p>
            <a:pPr marL="0" indent="0">
              <a:buNone/>
            </a:pPr>
            <a:r>
              <a:rPr lang="en-US" dirty="0" smtClean="0"/>
              <a:t>		(</a:t>
            </a:r>
            <a:r>
              <a:rPr lang="en-US" dirty="0"/>
              <a:t>p ∨ ¬q) → (p ∧ q</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03555" y="2474017"/>
            <a:ext cx="6802068" cy="3162033"/>
          </a:xfrm>
          <a:prstGeom prst="rect">
            <a:avLst/>
          </a:prstGeom>
        </p:spPr>
      </p:pic>
    </p:spTree>
    <p:extLst>
      <p:ext uri="{BB962C8B-B14F-4D97-AF65-F5344CB8AC3E}">
        <p14:creationId xmlns:p14="http://schemas.microsoft.com/office/powerpoint/2010/main" val="328227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Logical Operators</a:t>
            </a:r>
          </a:p>
        </p:txBody>
      </p:sp>
      <p:pic>
        <p:nvPicPr>
          <p:cNvPr id="4" name="Content Placeholder 3"/>
          <p:cNvPicPr>
            <a:picLocks noGrp="1" noChangeAspect="1"/>
          </p:cNvPicPr>
          <p:nvPr>
            <p:ph idx="1"/>
          </p:nvPr>
        </p:nvPicPr>
        <p:blipFill>
          <a:blip r:embed="rId2"/>
          <a:stretch>
            <a:fillRect/>
          </a:stretch>
        </p:blipFill>
        <p:spPr>
          <a:xfrm>
            <a:off x="3438660" y="1255343"/>
            <a:ext cx="3049542" cy="4669073"/>
          </a:xfrm>
          <a:prstGeom prst="rect">
            <a:avLst/>
          </a:prstGeom>
        </p:spPr>
      </p:pic>
    </p:spTree>
    <p:extLst>
      <p:ext uri="{BB962C8B-B14F-4D97-AF65-F5344CB8AC3E}">
        <p14:creationId xmlns:p14="http://schemas.microsoft.com/office/powerpoint/2010/main" val="418150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Truth Table</a:t>
            </a:r>
            <a:endParaRPr lang="en-US" dirty="0"/>
          </a:p>
        </p:txBody>
      </p:sp>
      <p:pic>
        <p:nvPicPr>
          <p:cNvPr id="4" name="Content Placeholder 3"/>
          <p:cNvPicPr>
            <a:picLocks noGrp="1"/>
          </p:cNvPicPr>
          <p:nvPr>
            <p:ph idx="1"/>
          </p:nvPr>
        </p:nvPicPr>
        <p:blipFill>
          <a:blip r:embed="rId2"/>
          <a:stretch>
            <a:fillRect/>
          </a:stretch>
        </p:blipFill>
        <p:spPr>
          <a:xfrm>
            <a:off x="2125015" y="1871919"/>
            <a:ext cx="7302320" cy="3215236"/>
          </a:xfrm>
          <a:prstGeom prst="rect">
            <a:avLst/>
          </a:prstGeom>
        </p:spPr>
      </p:pic>
    </p:spTree>
    <p:extLst>
      <p:ext uri="{BB962C8B-B14F-4D97-AF65-F5344CB8AC3E}">
        <p14:creationId xmlns:p14="http://schemas.microsoft.com/office/powerpoint/2010/main" val="390541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CONTRAPOSITIVE, AND INVERSE</a:t>
            </a:r>
          </a:p>
        </p:txBody>
      </p:sp>
      <p:sp>
        <p:nvSpPr>
          <p:cNvPr id="3" name="Content Placeholder 2"/>
          <p:cNvSpPr>
            <a:spLocks noGrp="1"/>
          </p:cNvSpPr>
          <p:nvPr>
            <p:ph idx="1"/>
          </p:nvPr>
        </p:nvSpPr>
        <p:spPr/>
        <p:txBody>
          <a:bodyPr/>
          <a:lstStyle/>
          <a:p>
            <a:pPr marL="0" indent="0">
              <a:buNone/>
            </a:pPr>
            <a:r>
              <a:rPr lang="en-US" dirty="0" smtClean="0"/>
              <a:t>Let</a:t>
            </a:r>
            <a:r>
              <a:rPr lang="en-US" dirty="0"/>
              <a:t>,  P =&gt;Q be an implication then</a:t>
            </a:r>
          </a:p>
          <a:p>
            <a:pPr lvl="1"/>
            <a:r>
              <a:rPr lang="en-US" dirty="0"/>
              <a:t>Convers of P=&gt;Q is Q=&gt;P</a:t>
            </a:r>
          </a:p>
          <a:p>
            <a:pPr lvl="1"/>
            <a:r>
              <a:rPr lang="en-US" dirty="0"/>
              <a:t>Inverse of P=&gt;Q is ~p=&gt;~Q</a:t>
            </a:r>
          </a:p>
          <a:p>
            <a:pPr lvl="1"/>
            <a:r>
              <a:rPr lang="en-US" dirty="0"/>
              <a:t>Contrapositive of P=&gt;Q is ~Q=&gt;~</a:t>
            </a:r>
            <a:r>
              <a:rPr lang="en-US" dirty="0" smtClean="0"/>
              <a:t>P</a:t>
            </a:r>
          </a:p>
          <a:p>
            <a:endParaRPr lang="en-US" dirty="0" smtClean="0"/>
          </a:p>
          <a:p>
            <a:r>
              <a:rPr lang="en-US" dirty="0" smtClean="0"/>
              <a:t>When </a:t>
            </a:r>
            <a:r>
              <a:rPr lang="en-US" dirty="0"/>
              <a:t>two compound propositions always have the same truth values, regardless of the truth values of its propositional </a:t>
            </a:r>
            <a:r>
              <a:rPr lang="en-US" dirty="0" smtClean="0"/>
              <a:t>variable, </a:t>
            </a:r>
            <a:r>
              <a:rPr lang="en-US" dirty="0"/>
              <a:t>we call them </a:t>
            </a:r>
            <a:r>
              <a:rPr lang="en-US" b="1" dirty="0"/>
              <a:t>equivalent</a:t>
            </a:r>
            <a:r>
              <a:rPr lang="en-US" dirty="0"/>
              <a:t>.</a:t>
            </a:r>
          </a:p>
          <a:p>
            <a:endParaRPr lang="en-US" dirty="0"/>
          </a:p>
        </p:txBody>
      </p:sp>
    </p:spTree>
    <p:extLst>
      <p:ext uri="{BB962C8B-B14F-4D97-AF65-F5344CB8AC3E}">
        <p14:creationId xmlns:p14="http://schemas.microsoft.com/office/powerpoint/2010/main" val="428808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Find the contrapositive, the converse, and the inverse of the conditional </a:t>
            </a:r>
            <a:r>
              <a:rPr lang="en-US" dirty="0" smtClean="0"/>
              <a:t>statement</a:t>
            </a:r>
          </a:p>
          <a:p>
            <a:pPr marL="0" indent="0">
              <a:buNone/>
            </a:pPr>
            <a:r>
              <a:rPr lang="en-US" dirty="0" smtClean="0"/>
              <a:t>	“</a:t>
            </a:r>
            <a:r>
              <a:rPr lang="en-US" dirty="0"/>
              <a:t>The home team wins whenever it is raining.”</a:t>
            </a:r>
          </a:p>
        </p:txBody>
      </p:sp>
    </p:spTree>
    <p:extLst>
      <p:ext uri="{BB962C8B-B14F-4D97-AF65-F5344CB8AC3E}">
        <p14:creationId xmlns:p14="http://schemas.microsoft.com/office/powerpoint/2010/main" val="3658153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Tautology/Validity</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326456" y="2204690"/>
            <a:ext cx="8088000" cy="1427151"/>
          </a:xfrm>
          <a:prstGeom prst="rect">
            <a:avLst/>
          </a:prstGeom>
        </p:spPr>
      </p:pic>
    </p:spTree>
    <p:extLst>
      <p:ext uri="{BB962C8B-B14F-4D97-AF65-F5344CB8AC3E}">
        <p14:creationId xmlns:p14="http://schemas.microsoft.com/office/powerpoint/2010/main" val="54795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2130"/>
            <a:ext cx="10515600" cy="4914833"/>
          </a:xfrm>
        </p:spPr>
        <p:txBody>
          <a:bodyPr/>
          <a:lstStyle/>
          <a:p>
            <a:pPr marL="0" indent="0">
              <a:buNone/>
            </a:pPr>
            <a:r>
              <a:rPr lang="en-US" b="1" dirty="0" err="1" smtClean="0"/>
              <a:t>Satisfiability</a:t>
            </a:r>
            <a:endParaRPr lang="en-US" dirty="0"/>
          </a:p>
          <a:p>
            <a:r>
              <a:rPr lang="en-US" dirty="0"/>
              <a:t>A sentence is </a:t>
            </a:r>
            <a:r>
              <a:rPr lang="en-US" dirty="0" err="1"/>
              <a:t>satisfiable</a:t>
            </a:r>
            <a:r>
              <a:rPr lang="en-US" dirty="0"/>
              <a:t> if it is true in some model </a:t>
            </a:r>
          </a:p>
          <a:p>
            <a:endParaRPr lang="en-US" dirty="0"/>
          </a:p>
        </p:txBody>
      </p:sp>
      <p:pic>
        <p:nvPicPr>
          <p:cNvPr id="9" name="Picture 8"/>
          <p:cNvPicPr/>
          <p:nvPr/>
        </p:nvPicPr>
        <p:blipFill>
          <a:blip r:embed="rId2"/>
          <a:stretch>
            <a:fillRect/>
          </a:stretch>
        </p:blipFill>
        <p:spPr>
          <a:xfrm>
            <a:off x="2379319" y="2843976"/>
            <a:ext cx="2166924" cy="800745"/>
          </a:xfrm>
          <a:prstGeom prst="rect">
            <a:avLst/>
          </a:prstGeom>
        </p:spPr>
      </p:pic>
    </p:spTree>
    <p:extLst>
      <p:ext uri="{BB962C8B-B14F-4D97-AF65-F5344CB8AC3E}">
        <p14:creationId xmlns:p14="http://schemas.microsoft.com/office/powerpoint/2010/main" val="102979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87"/>
            <a:ext cx="10515600" cy="4889076"/>
          </a:xfrm>
        </p:spPr>
        <p:txBody>
          <a:bodyPr/>
          <a:lstStyle/>
          <a:p>
            <a:pPr marL="0" indent="0">
              <a:buNone/>
            </a:pPr>
            <a:r>
              <a:rPr lang="en-US" b="1" dirty="0"/>
              <a:t>Contradiction/</a:t>
            </a:r>
            <a:r>
              <a:rPr lang="en-US" b="1" dirty="0" err="1"/>
              <a:t>Unsatisfiable</a:t>
            </a:r>
            <a:endParaRPr lang="en-US" dirty="0"/>
          </a:p>
          <a:p>
            <a:r>
              <a:rPr lang="en-US" dirty="0"/>
              <a:t>A sentence is </a:t>
            </a:r>
            <a:r>
              <a:rPr lang="en-US" dirty="0" err="1"/>
              <a:t>unsatisfiable</a:t>
            </a:r>
            <a:r>
              <a:rPr lang="en-US" dirty="0"/>
              <a:t> whose truth values are always false</a:t>
            </a:r>
          </a:p>
        </p:txBody>
      </p:sp>
      <p:pic>
        <p:nvPicPr>
          <p:cNvPr id="4" name="Picture 3"/>
          <p:cNvPicPr/>
          <p:nvPr/>
        </p:nvPicPr>
        <p:blipFill>
          <a:blip r:embed="rId2"/>
          <a:stretch>
            <a:fillRect/>
          </a:stretch>
        </p:blipFill>
        <p:spPr>
          <a:xfrm>
            <a:off x="1858529" y="2443819"/>
            <a:ext cx="2597562" cy="608474"/>
          </a:xfrm>
          <a:prstGeom prst="rect">
            <a:avLst/>
          </a:prstGeom>
        </p:spPr>
      </p:pic>
    </p:spTree>
    <p:extLst>
      <p:ext uri="{BB962C8B-B14F-4D97-AF65-F5344CB8AC3E}">
        <p14:creationId xmlns:p14="http://schemas.microsoft.com/office/powerpoint/2010/main" val="280709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5008"/>
            <a:ext cx="10515600" cy="4901955"/>
          </a:xfrm>
        </p:spPr>
        <p:txBody>
          <a:bodyPr/>
          <a:lstStyle/>
          <a:p>
            <a:r>
              <a:rPr lang="en-US" b="1" dirty="0"/>
              <a:t>Logically </a:t>
            </a:r>
            <a:r>
              <a:rPr lang="en-US" b="1" dirty="0" err="1" smtClean="0"/>
              <a:t>Contigent</a:t>
            </a:r>
            <a:r>
              <a:rPr lang="en-US" dirty="0" smtClean="0"/>
              <a:t>: </a:t>
            </a:r>
            <a:r>
              <a:rPr lang="en-US" dirty="0"/>
              <a:t>A formula or statement that is neither a tautology nor a contradiction is said to  be logically </a:t>
            </a:r>
            <a:r>
              <a:rPr lang="en-US" dirty="0" err="1" smtClean="0"/>
              <a:t>contigent</a:t>
            </a:r>
            <a:r>
              <a:rPr lang="en-US" dirty="0" smtClean="0"/>
              <a:t>.</a:t>
            </a:r>
            <a:endParaRPr lang="en-US" dirty="0"/>
          </a:p>
        </p:txBody>
      </p:sp>
    </p:spTree>
    <p:extLst>
      <p:ext uri="{BB962C8B-B14F-4D97-AF65-F5344CB8AC3E}">
        <p14:creationId xmlns:p14="http://schemas.microsoft.com/office/powerpoint/2010/main" val="151916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Logical Equivalence: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Compound propositions that have the same truth values in all possible cases are called logically </a:t>
            </a:r>
            <a:r>
              <a:rPr lang="en-US" dirty="0" smtClean="0"/>
              <a:t>equivalent.</a:t>
            </a:r>
          </a:p>
          <a:p>
            <a:r>
              <a:rPr lang="en-US" dirty="0"/>
              <a:t>Let P and Q be the two compound proposition then P and Q are said to be logically equivalent </a:t>
            </a:r>
            <a:r>
              <a:rPr lang="en-US" dirty="0" err="1"/>
              <a:t>iff</a:t>
            </a:r>
            <a:r>
              <a:rPr lang="en-US" dirty="0"/>
              <a:t> the truth value of P and Q are </a:t>
            </a:r>
            <a:r>
              <a:rPr lang="en-US" dirty="0" smtClean="0"/>
              <a:t>same.</a:t>
            </a:r>
          </a:p>
          <a:p>
            <a:r>
              <a:rPr lang="en-US" dirty="0"/>
              <a:t>The compound propositions p and q are called logically equivalent if p ↔ q is a tautology. The notation p ≡ q denotes that p and q are logically equivalent</a:t>
            </a:r>
            <a:r>
              <a:rPr lang="en-US" dirty="0" smtClean="0"/>
              <a:t>.</a:t>
            </a:r>
          </a:p>
        </p:txBody>
      </p:sp>
    </p:spTree>
    <p:extLst>
      <p:ext uri="{BB962C8B-B14F-4D97-AF65-F5344CB8AC3E}">
        <p14:creationId xmlns:p14="http://schemas.microsoft.com/office/powerpoint/2010/main" val="3861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logic</a:t>
            </a:r>
          </a:p>
        </p:txBody>
      </p:sp>
      <p:sp>
        <p:nvSpPr>
          <p:cNvPr id="3" name="Content Placeholder 2"/>
          <p:cNvSpPr>
            <a:spLocks noGrp="1"/>
          </p:cNvSpPr>
          <p:nvPr>
            <p:ph idx="1"/>
          </p:nvPr>
        </p:nvSpPr>
        <p:spPr/>
        <p:txBody>
          <a:bodyPr/>
          <a:lstStyle/>
          <a:p>
            <a:pPr marL="0" indent="0">
              <a:buNone/>
            </a:pPr>
            <a:r>
              <a:rPr lang="en-US" dirty="0" smtClean="0"/>
              <a:t> 1.  Propositional </a:t>
            </a:r>
            <a:r>
              <a:rPr lang="en-US" dirty="0"/>
              <a:t>logic </a:t>
            </a:r>
          </a:p>
          <a:p>
            <a:pPr marL="0" indent="0">
              <a:buNone/>
            </a:pPr>
            <a:r>
              <a:rPr lang="en-US" dirty="0" smtClean="0"/>
              <a:t> 2.  </a:t>
            </a:r>
            <a:r>
              <a:rPr lang="en-US" dirty="0"/>
              <a:t>Predicate logic</a:t>
            </a:r>
          </a:p>
        </p:txBody>
      </p:sp>
    </p:spTree>
    <p:extLst>
      <p:ext uri="{BB962C8B-B14F-4D97-AF65-F5344CB8AC3E}">
        <p14:creationId xmlns:p14="http://schemas.microsoft.com/office/powerpoint/2010/main" val="907764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Show </a:t>
            </a:r>
            <a:r>
              <a:rPr lang="en-US" dirty="0"/>
              <a:t>that ¬(p ∨ q) and ¬p ∧ ¬q are logically equivalent.</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51313" y="2095555"/>
            <a:ext cx="9055687" cy="3133267"/>
          </a:xfrm>
          <a:prstGeom prst="rect">
            <a:avLst/>
          </a:prstGeom>
        </p:spPr>
      </p:pic>
    </p:spTree>
    <p:extLst>
      <p:ext uri="{BB962C8B-B14F-4D97-AF65-F5344CB8AC3E}">
        <p14:creationId xmlns:p14="http://schemas.microsoft.com/office/powerpoint/2010/main" val="323917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Show </a:t>
            </a:r>
            <a:r>
              <a:rPr lang="en-US" dirty="0"/>
              <a:t>that p ∨ (q ∧ r) and (p ∨ q) ∧ (p ∨ r) are logically </a:t>
            </a:r>
            <a:r>
              <a:rPr lang="en-US" dirty="0" smtClean="0"/>
              <a:t>equivalent.</a:t>
            </a:r>
            <a:endParaRPr lang="en-US" dirty="0"/>
          </a:p>
          <a:p>
            <a:pPr marL="514350" indent="-514350">
              <a:buAutoNum type="arabicPeriod"/>
            </a:pPr>
            <a:r>
              <a:rPr lang="en-US" dirty="0" smtClean="0"/>
              <a:t>Show </a:t>
            </a:r>
            <a:r>
              <a:rPr lang="en-US" dirty="0"/>
              <a:t>that implication and its contrapositive are logically equivalent</a:t>
            </a:r>
          </a:p>
        </p:txBody>
      </p:sp>
    </p:spTree>
    <p:extLst>
      <p:ext uri="{BB962C8B-B14F-4D97-AF65-F5344CB8AC3E}">
        <p14:creationId xmlns:p14="http://schemas.microsoft.com/office/powerpoint/2010/main" val="889837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rule: </a:t>
            </a:r>
          </a:p>
        </p:txBody>
      </p:sp>
      <p:pic>
        <p:nvPicPr>
          <p:cNvPr id="4" name="Content Placeholder 3"/>
          <p:cNvPicPr>
            <a:picLocks noGrp="1"/>
          </p:cNvPicPr>
          <p:nvPr>
            <p:ph idx="1"/>
          </p:nvPr>
        </p:nvPicPr>
        <p:blipFill>
          <a:blip r:embed="rId2"/>
          <a:stretch>
            <a:fillRect/>
          </a:stretch>
        </p:blipFill>
        <p:spPr>
          <a:xfrm>
            <a:off x="1943743" y="1378039"/>
            <a:ext cx="8304514" cy="4798924"/>
          </a:xfrm>
          <a:prstGeom prst="rect">
            <a:avLst/>
          </a:prstGeom>
        </p:spPr>
      </p:pic>
    </p:spTree>
    <p:extLst>
      <p:ext uri="{BB962C8B-B14F-4D97-AF65-F5344CB8AC3E}">
        <p14:creationId xmlns:p14="http://schemas.microsoft.com/office/powerpoint/2010/main" val="3858833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There are two restaurant, suppose first has signboard saying that “Good food is not cheap” and other has signboard saying that “Cheap food is not good”. Prove that both are saying the same thing.</a:t>
            </a:r>
          </a:p>
        </p:txBody>
      </p:sp>
    </p:spTree>
    <p:extLst>
      <p:ext uri="{BB962C8B-B14F-4D97-AF65-F5344CB8AC3E}">
        <p14:creationId xmlns:p14="http://schemas.microsoft.com/office/powerpoint/2010/main" val="1255052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Entailment/Logical Consequences:</a:t>
            </a:r>
            <a:endParaRPr lang="en-US" dirty="0"/>
          </a:p>
        </p:txBody>
      </p:sp>
      <p:sp>
        <p:nvSpPr>
          <p:cNvPr id="3" name="Content Placeholder 2"/>
          <p:cNvSpPr>
            <a:spLocks noGrp="1"/>
          </p:cNvSpPr>
          <p:nvPr>
            <p:ph idx="1"/>
          </p:nvPr>
        </p:nvSpPr>
        <p:spPr/>
        <p:txBody>
          <a:bodyPr/>
          <a:lstStyle/>
          <a:p>
            <a:r>
              <a:rPr lang="en-US" dirty="0"/>
              <a:t>Entailment means that one thing follows from another. </a:t>
            </a:r>
          </a:p>
          <a:p>
            <a:pPr marL="0" indent="0">
              <a:buNone/>
            </a:pPr>
            <a:r>
              <a:rPr lang="en-US" dirty="0"/>
              <a:t>		KB |= ά</a:t>
            </a:r>
          </a:p>
          <a:p>
            <a:r>
              <a:rPr lang="en-US" dirty="0"/>
              <a:t>Knowledge base(KB) entails sentence ά if and only if ά is true in all world where KB is true.</a:t>
            </a:r>
          </a:p>
          <a:p>
            <a:r>
              <a:rPr lang="en-US" dirty="0"/>
              <a:t>Entailment is a relationship between sentences that is based on semantics.</a:t>
            </a:r>
          </a:p>
          <a:p>
            <a:pPr marL="0" indent="0">
              <a:buNone/>
            </a:pPr>
            <a:r>
              <a:rPr lang="en-US" dirty="0" smtClean="0"/>
              <a:t>	</a:t>
            </a:r>
            <a:r>
              <a:rPr lang="en-US" dirty="0" err="1" smtClean="0"/>
              <a:t>Eg</a:t>
            </a:r>
            <a:r>
              <a:rPr lang="en-US" dirty="0"/>
              <a:t>. P entails P V Q</a:t>
            </a:r>
          </a:p>
          <a:p>
            <a:endParaRPr lang="en-US" dirty="0"/>
          </a:p>
        </p:txBody>
      </p:sp>
    </p:spTree>
    <p:extLst>
      <p:ext uri="{BB962C8B-B14F-4D97-AF65-F5344CB8AC3E}">
        <p14:creationId xmlns:p14="http://schemas.microsoft.com/office/powerpoint/2010/main" val="2301622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84820"/>
            <a:ext cx="10515600" cy="1325563"/>
          </a:xfrm>
        </p:spPr>
        <p:txBody>
          <a:bodyPr/>
          <a:lstStyle/>
          <a:p>
            <a:r>
              <a:rPr lang="en-US" dirty="0"/>
              <a:t>Valid Arguments in Propositional Logic</a:t>
            </a:r>
          </a:p>
        </p:txBody>
      </p:sp>
      <p:sp>
        <p:nvSpPr>
          <p:cNvPr id="3" name="Content Placeholder 2"/>
          <p:cNvSpPr>
            <a:spLocks noGrp="1"/>
          </p:cNvSpPr>
          <p:nvPr>
            <p:ph idx="1"/>
          </p:nvPr>
        </p:nvSpPr>
        <p:spPr>
          <a:xfrm>
            <a:off x="735169" y="1150600"/>
            <a:ext cx="10515600" cy="4351338"/>
          </a:xfrm>
        </p:spPr>
        <p:txBody>
          <a:bodyPr/>
          <a:lstStyle/>
          <a:p>
            <a:r>
              <a:rPr lang="en-US" dirty="0"/>
              <a:t>Consider the following </a:t>
            </a:r>
            <a:r>
              <a:rPr lang="en-US" dirty="0" smtClean="0"/>
              <a:t>argument </a:t>
            </a:r>
            <a:r>
              <a:rPr lang="en-US" dirty="0"/>
              <a:t>involving </a:t>
            </a:r>
            <a:r>
              <a:rPr lang="en-US" dirty="0" smtClean="0"/>
              <a:t>propositions:</a:t>
            </a:r>
          </a:p>
          <a:p>
            <a:pPr marL="0" indent="0">
              <a:buNone/>
            </a:pPr>
            <a:r>
              <a:rPr lang="en-US" dirty="0" smtClean="0"/>
              <a:t>	“</a:t>
            </a:r>
            <a:r>
              <a:rPr lang="en-US" dirty="0"/>
              <a:t>If you have a current password, then you can log onto the </a:t>
            </a:r>
            <a:r>
              <a:rPr lang="en-US" dirty="0" smtClean="0"/>
              <a:t>	network</a:t>
            </a:r>
            <a:r>
              <a:rPr lang="en-US" dirty="0"/>
              <a:t>.” </a:t>
            </a:r>
            <a:endParaRPr lang="en-US" dirty="0" smtClean="0"/>
          </a:p>
          <a:p>
            <a:pPr marL="0" indent="0">
              <a:buNone/>
            </a:pPr>
            <a:r>
              <a:rPr lang="en-US" dirty="0"/>
              <a:t>	</a:t>
            </a:r>
            <a:r>
              <a:rPr lang="en-US" dirty="0" smtClean="0"/>
              <a:t>“</a:t>
            </a:r>
            <a:r>
              <a:rPr lang="en-US" dirty="0"/>
              <a:t>You have a current password.” </a:t>
            </a:r>
            <a:endParaRPr lang="en-US" dirty="0" smtClean="0"/>
          </a:p>
          <a:p>
            <a:pPr marL="0" indent="0">
              <a:buNone/>
            </a:pPr>
            <a:r>
              <a:rPr lang="en-US" dirty="0" smtClean="0"/>
              <a:t>Therefore</a:t>
            </a:r>
            <a:r>
              <a:rPr lang="en-US" dirty="0"/>
              <a:t>, “You can log onto the network</a:t>
            </a:r>
            <a:r>
              <a:rPr lang="en-US" dirty="0" smtClean="0"/>
              <a:t>.”</a:t>
            </a:r>
          </a:p>
          <a:p>
            <a:pPr marL="0" indent="0">
              <a:buNone/>
            </a:pPr>
            <a:r>
              <a:rPr lang="en-US" dirty="0"/>
              <a:t>Use p to represent “You have a current password” and q to represent “You can log onto the network.” Then, the argument has the </a:t>
            </a:r>
            <a:r>
              <a:rPr lang="en-US" dirty="0" smtClean="0"/>
              <a:t>form</a:t>
            </a:r>
          </a:p>
          <a:p>
            <a:pPr marL="0" indent="0">
              <a:buNone/>
            </a:pPr>
            <a:endParaRPr lang="en-US" dirty="0"/>
          </a:p>
        </p:txBody>
      </p:sp>
      <p:pic>
        <p:nvPicPr>
          <p:cNvPr id="4" name="Picture 3"/>
          <p:cNvPicPr>
            <a:picLocks noChangeAspect="1"/>
          </p:cNvPicPr>
          <p:nvPr/>
        </p:nvPicPr>
        <p:blipFill>
          <a:blip r:embed="rId2"/>
          <a:stretch>
            <a:fillRect/>
          </a:stretch>
        </p:blipFill>
        <p:spPr>
          <a:xfrm>
            <a:off x="3630601" y="4364774"/>
            <a:ext cx="5577832" cy="1894358"/>
          </a:xfrm>
          <a:prstGeom prst="rect">
            <a:avLst/>
          </a:prstGeom>
        </p:spPr>
      </p:pic>
    </p:spTree>
    <p:extLst>
      <p:ext uri="{BB962C8B-B14F-4D97-AF65-F5344CB8AC3E}">
        <p14:creationId xmlns:p14="http://schemas.microsoft.com/office/powerpoint/2010/main" val="1382136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the basis of the following argument: “It is below freezing now. Therefore, it is below freezing or raining now.” </a:t>
            </a:r>
            <a:endParaRPr lang="en-US" dirty="0" smtClean="0"/>
          </a:p>
          <a:p>
            <a:r>
              <a:rPr lang="en-US" dirty="0"/>
              <a:t>Solution: Let p be the proposition “It is below freezing now,” and let q be the proposition “It is raining now.” Then this argument is of the </a:t>
            </a:r>
            <a:r>
              <a:rPr lang="en-US" dirty="0" smtClean="0"/>
              <a:t>form</a:t>
            </a:r>
          </a:p>
          <a:p>
            <a:endParaRPr lang="en-US" dirty="0"/>
          </a:p>
        </p:txBody>
      </p:sp>
      <p:pic>
        <p:nvPicPr>
          <p:cNvPr id="4" name="Picture 3"/>
          <p:cNvPicPr>
            <a:picLocks noChangeAspect="1"/>
          </p:cNvPicPr>
          <p:nvPr/>
        </p:nvPicPr>
        <p:blipFill>
          <a:blip r:embed="rId2"/>
          <a:stretch>
            <a:fillRect/>
          </a:stretch>
        </p:blipFill>
        <p:spPr>
          <a:xfrm>
            <a:off x="3983596" y="4123989"/>
            <a:ext cx="2352810" cy="1662311"/>
          </a:xfrm>
          <a:prstGeom prst="rect">
            <a:avLst/>
          </a:prstGeom>
        </p:spPr>
      </p:pic>
    </p:spTree>
    <p:extLst>
      <p:ext uri="{BB962C8B-B14F-4D97-AF65-F5344CB8AC3E}">
        <p14:creationId xmlns:p14="http://schemas.microsoft.com/office/powerpoint/2010/main" val="113922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27" y="0"/>
            <a:ext cx="10515600" cy="1325563"/>
          </a:xfrm>
        </p:spPr>
        <p:txBody>
          <a:bodyPr/>
          <a:lstStyle/>
          <a:p>
            <a:r>
              <a:rPr lang="en-US" dirty="0"/>
              <a:t>Rules of Inference for Propositional </a:t>
            </a:r>
            <a:r>
              <a:rPr lang="en-US" dirty="0" smtClean="0"/>
              <a:t>Logic</a:t>
            </a:r>
            <a:endParaRPr lang="en-US" dirty="0"/>
          </a:p>
        </p:txBody>
      </p:sp>
      <p:pic>
        <p:nvPicPr>
          <p:cNvPr id="4" name="Content Placeholder 3"/>
          <p:cNvPicPr>
            <a:picLocks noGrp="1" noChangeAspect="1"/>
          </p:cNvPicPr>
          <p:nvPr>
            <p:ph idx="1"/>
          </p:nvPr>
        </p:nvPicPr>
        <p:blipFill>
          <a:blip r:embed="rId2"/>
          <a:stretch>
            <a:fillRect/>
          </a:stretch>
        </p:blipFill>
        <p:spPr>
          <a:xfrm>
            <a:off x="2550016" y="924103"/>
            <a:ext cx="5653825" cy="5709304"/>
          </a:xfrm>
          <a:prstGeom prst="rect">
            <a:avLst/>
          </a:prstGeom>
        </p:spPr>
      </p:pic>
    </p:spTree>
    <p:extLst>
      <p:ext uri="{BB962C8B-B14F-4D97-AF65-F5344CB8AC3E}">
        <p14:creationId xmlns:p14="http://schemas.microsoft.com/office/powerpoint/2010/main" val="851454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the basis of the following argument: “It is below freezing and raining now. Therefore, it is below freezing now.” </a:t>
            </a:r>
            <a:endParaRPr lang="en-US" dirty="0" smtClean="0"/>
          </a:p>
          <a:p>
            <a:r>
              <a:rPr lang="en-US" dirty="0" smtClean="0"/>
              <a:t>Solution</a:t>
            </a:r>
            <a:r>
              <a:rPr lang="en-US" dirty="0"/>
              <a:t>: Let p be the proposition “It is below freezing now,” and let q be the proposition “It is raining now.” </a:t>
            </a:r>
            <a:endParaRPr lang="en-US" dirty="0" smtClean="0"/>
          </a:p>
          <a:p>
            <a:r>
              <a:rPr lang="en-US" dirty="0" smtClean="0"/>
              <a:t>This </a:t>
            </a:r>
            <a:r>
              <a:rPr lang="en-US" dirty="0"/>
              <a:t>argument is of the form</a:t>
            </a:r>
          </a:p>
        </p:txBody>
      </p:sp>
      <p:pic>
        <p:nvPicPr>
          <p:cNvPr id="4" name="Picture 3"/>
          <p:cNvPicPr>
            <a:picLocks noChangeAspect="1"/>
          </p:cNvPicPr>
          <p:nvPr/>
        </p:nvPicPr>
        <p:blipFill>
          <a:blip r:embed="rId2"/>
          <a:stretch>
            <a:fillRect/>
          </a:stretch>
        </p:blipFill>
        <p:spPr>
          <a:xfrm>
            <a:off x="3744239" y="4474536"/>
            <a:ext cx="3680095" cy="1539898"/>
          </a:xfrm>
          <a:prstGeom prst="rect">
            <a:avLst/>
          </a:prstGeom>
        </p:spPr>
      </p:pic>
      <p:sp>
        <p:nvSpPr>
          <p:cNvPr id="5" name="Rectangle 4"/>
          <p:cNvSpPr/>
          <p:nvPr/>
        </p:nvSpPr>
        <p:spPr>
          <a:xfrm>
            <a:off x="6619720" y="5420864"/>
            <a:ext cx="4155625" cy="369332"/>
          </a:xfrm>
          <a:prstGeom prst="rect">
            <a:avLst/>
          </a:prstGeom>
        </p:spPr>
        <p:txBody>
          <a:bodyPr wrap="none">
            <a:spAutoFit/>
          </a:bodyPr>
          <a:lstStyle/>
          <a:p>
            <a:r>
              <a:rPr lang="en-US" dirty="0"/>
              <a:t>This argument uses the simplification rule.</a:t>
            </a:r>
          </a:p>
        </p:txBody>
      </p:sp>
    </p:spTree>
    <p:extLst>
      <p:ext uri="{BB962C8B-B14F-4D97-AF65-F5344CB8AC3E}">
        <p14:creationId xmlns:p14="http://schemas.microsoft.com/office/powerpoint/2010/main" val="1475682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State which rule of inference is used in the argument: </a:t>
            </a:r>
            <a:endParaRPr lang="en-US" dirty="0" smtClean="0"/>
          </a:p>
          <a:p>
            <a:pPr marL="0" indent="0">
              <a:buNone/>
            </a:pPr>
            <a:r>
              <a:rPr lang="en-US" dirty="0" smtClean="0"/>
              <a:t>If </a:t>
            </a:r>
            <a:r>
              <a:rPr lang="en-US" dirty="0"/>
              <a:t>it rains today, then we will not have a barbecue today. If we do not have a barbecue today, then we will have a barbecue tomorrow. Therefore, if it rains today, then we will have a barbecue tomorrow</a:t>
            </a:r>
          </a:p>
        </p:txBody>
      </p:sp>
    </p:spTree>
    <p:extLst>
      <p:ext uri="{BB962C8B-B14F-4D97-AF65-F5344CB8AC3E}">
        <p14:creationId xmlns:p14="http://schemas.microsoft.com/office/powerpoint/2010/main" val="414331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Propositional logic</a:t>
            </a:r>
            <a:r>
              <a:rPr lang="en-US" dirty="0"/>
              <a:t/>
            </a:r>
            <a:br>
              <a:rPr lang="en-US" dirty="0"/>
            </a:br>
            <a:endParaRPr lang="en-US" dirty="0"/>
          </a:p>
        </p:txBody>
      </p:sp>
      <p:sp>
        <p:nvSpPr>
          <p:cNvPr id="3" name="Content Placeholder 2"/>
          <p:cNvSpPr>
            <a:spLocks noGrp="1"/>
          </p:cNvSpPr>
          <p:nvPr>
            <p:ph idx="1"/>
          </p:nvPr>
        </p:nvSpPr>
        <p:spPr>
          <a:xfrm>
            <a:off x="838200" y="1300766"/>
            <a:ext cx="10515600" cy="4876197"/>
          </a:xfrm>
        </p:spPr>
        <p:txBody>
          <a:bodyPr>
            <a:normAutofit fontScale="77500" lnSpcReduction="20000"/>
          </a:bodyPr>
          <a:lstStyle/>
          <a:p>
            <a:r>
              <a:rPr lang="en-US" dirty="0"/>
              <a:t>A propositional logic is a declarative sentence which can be either true or false but not both or either.</a:t>
            </a:r>
          </a:p>
          <a:p>
            <a:r>
              <a:rPr lang="en-US" dirty="0"/>
              <a:t>In propositional logic, there are atomic sentences and compound sentences built up from atomic sentences using logical connectives</a:t>
            </a:r>
            <a:r>
              <a:rPr lang="en-US" dirty="0" smtClean="0"/>
              <a:t>.</a:t>
            </a:r>
          </a:p>
          <a:p>
            <a:r>
              <a:rPr lang="en-US" dirty="0" smtClean="0"/>
              <a:t>All the following declarative sentences are propositions:</a:t>
            </a:r>
          </a:p>
          <a:p>
            <a:pPr marL="914400" lvl="1" indent="-457200">
              <a:buAutoNum type="arabicPeriod"/>
            </a:pPr>
            <a:r>
              <a:rPr lang="en-US" dirty="0" smtClean="0"/>
              <a:t>Washington, D.C., is the capital of the United States of America. </a:t>
            </a:r>
          </a:p>
          <a:p>
            <a:pPr marL="914400" lvl="1" indent="-457200">
              <a:buAutoNum type="arabicPeriod"/>
            </a:pPr>
            <a:r>
              <a:rPr lang="en-US" dirty="0" smtClean="0"/>
              <a:t>Toronto is the capital of Canada. </a:t>
            </a:r>
          </a:p>
          <a:p>
            <a:pPr marL="914400" lvl="1" indent="-457200">
              <a:buAutoNum type="arabicPeriod"/>
            </a:pPr>
            <a:r>
              <a:rPr lang="en-US" dirty="0" smtClean="0"/>
              <a:t>1 + 1 = 2. </a:t>
            </a:r>
          </a:p>
          <a:p>
            <a:pPr marL="914400" lvl="1" indent="-457200">
              <a:buAutoNum type="arabicPeriod"/>
            </a:pPr>
            <a:r>
              <a:rPr lang="en-US" dirty="0" smtClean="0"/>
              <a:t>2 + 2 = 3. </a:t>
            </a:r>
          </a:p>
          <a:p>
            <a:pPr marL="457200" lvl="1" indent="0">
              <a:buNone/>
            </a:pPr>
            <a:r>
              <a:rPr lang="en-US" dirty="0" smtClean="0"/>
              <a:t>Propositions 1 and 3 are true, whereas 2 and 4 are false</a:t>
            </a:r>
          </a:p>
          <a:p>
            <a:pPr marL="457200" lvl="1" indent="0">
              <a:buNone/>
            </a:pPr>
            <a:r>
              <a:rPr lang="en-US" dirty="0" smtClean="0"/>
              <a:t>Some sentences that are not propositions are:</a:t>
            </a:r>
          </a:p>
          <a:p>
            <a:pPr marL="457200" lvl="1" indent="0">
              <a:buNone/>
            </a:pPr>
            <a:r>
              <a:rPr lang="en-US" dirty="0" smtClean="0"/>
              <a:t> 1. What time is it? </a:t>
            </a:r>
          </a:p>
          <a:p>
            <a:pPr marL="457200" lvl="1" indent="0">
              <a:buNone/>
            </a:pPr>
            <a:r>
              <a:rPr lang="en-US" dirty="0"/>
              <a:t> </a:t>
            </a:r>
            <a:r>
              <a:rPr lang="en-US" dirty="0" smtClean="0"/>
              <a:t>2. Read this carefully. </a:t>
            </a:r>
          </a:p>
          <a:p>
            <a:pPr marL="457200" lvl="1" indent="0">
              <a:buNone/>
            </a:pPr>
            <a:r>
              <a:rPr lang="en-US" dirty="0"/>
              <a:t> </a:t>
            </a:r>
            <a:r>
              <a:rPr lang="en-US" dirty="0" smtClean="0"/>
              <a:t>3. x + 1 = 2. </a:t>
            </a:r>
          </a:p>
          <a:p>
            <a:pPr marL="457200" lvl="1" indent="0">
              <a:buNone/>
            </a:pPr>
            <a:r>
              <a:rPr lang="en-US" dirty="0" smtClean="0"/>
              <a:t>4. x + y = z.</a:t>
            </a:r>
          </a:p>
          <a:p>
            <a:pPr marL="457200" lvl="1" indent="0">
              <a:buNone/>
            </a:pPr>
            <a:r>
              <a:rPr lang="en-US" dirty="0" smtClean="0"/>
              <a:t> Sentences 1 and 2 are not propositions because they are not declarative sentences. Sentences 3 and 4 are not propositions because they are neither true nor false.</a:t>
            </a:r>
            <a:endParaRPr lang="en-US" dirty="0"/>
          </a:p>
        </p:txBody>
      </p:sp>
    </p:spTree>
    <p:extLst>
      <p:ext uri="{BB962C8B-B14F-4D97-AF65-F5344CB8AC3E}">
        <p14:creationId xmlns:p14="http://schemas.microsoft.com/office/powerpoint/2010/main" val="3322761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normAutofit fontScale="90000"/>
          </a:bodyPr>
          <a:lstStyle/>
          <a:p>
            <a:r>
              <a:rPr lang="en-US" dirty="0" smtClean="0"/>
              <a:t>Question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Consider the knowledge base:</a:t>
            </a:r>
          </a:p>
          <a:p>
            <a:pPr marL="0" indent="0">
              <a:buNone/>
            </a:pPr>
            <a:r>
              <a:rPr lang="en-US" dirty="0" smtClean="0"/>
              <a:t>	“</a:t>
            </a:r>
            <a:r>
              <a:rPr lang="en-US" dirty="0"/>
              <a:t>If it is hot and humid, then it is raining. If it is humid then it is hot. It is humid”.</a:t>
            </a:r>
          </a:p>
          <a:p>
            <a:pPr marL="0" lvl="0" indent="0">
              <a:buNone/>
            </a:pPr>
            <a:r>
              <a:rPr lang="en-US" dirty="0" smtClean="0"/>
              <a:t> </a:t>
            </a:r>
            <a:r>
              <a:rPr lang="en-US" dirty="0" err="1" smtClean="0"/>
              <a:t>i</a:t>
            </a:r>
            <a:r>
              <a:rPr lang="en-US" dirty="0" smtClean="0"/>
              <a:t>. Describe </a:t>
            </a:r>
            <a:r>
              <a:rPr lang="en-US" dirty="0"/>
              <a:t>a set of propositional letters which can be used to represent the KB.</a:t>
            </a:r>
          </a:p>
          <a:p>
            <a:pPr marL="0" lvl="0" indent="0">
              <a:buNone/>
            </a:pPr>
            <a:r>
              <a:rPr lang="en-US" dirty="0" smtClean="0"/>
              <a:t> ii. Translate </a:t>
            </a:r>
            <a:r>
              <a:rPr lang="en-US" dirty="0"/>
              <a:t>KB into propositional letters using your propositional letters from part </a:t>
            </a:r>
            <a:r>
              <a:rPr lang="en-US" dirty="0" smtClean="0"/>
              <a:t>a.</a:t>
            </a:r>
          </a:p>
          <a:p>
            <a:pPr marL="0" lvl="0" indent="0">
              <a:buNone/>
            </a:pPr>
            <a:r>
              <a:rPr lang="en-US" dirty="0" smtClean="0"/>
              <a:t>iii. Is </a:t>
            </a:r>
            <a:r>
              <a:rPr lang="en-US" dirty="0"/>
              <a:t>it raining? Answer this question by using logical inference rules with the KB.</a:t>
            </a:r>
          </a:p>
        </p:txBody>
      </p:sp>
    </p:spTree>
    <p:extLst>
      <p:ext uri="{BB962C8B-B14F-4D97-AF65-F5344CB8AC3E}">
        <p14:creationId xmlns:p14="http://schemas.microsoft.com/office/powerpoint/2010/main" val="185562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lvl="0"/>
            <a:r>
              <a:rPr lang="en-US" dirty="0"/>
              <a:t>Check the validity of the following argument:</a:t>
            </a:r>
          </a:p>
          <a:p>
            <a:pPr marL="0" indent="0">
              <a:buNone/>
            </a:pPr>
            <a:r>
              <a:rPr lang="en-US" dirty="0" smtClean="0"/>
              <a:t>	“</a:t>
            </a:r>
            <a:r>
              <a:rPr lang="en-US" dirty="0"/>
              <a:t>If Ram has completed BIM or MBA then he is assured of a good job. If Ram is assured of a good job, he is happy. Ram is not happy. So, Ram has not completed MBA</a:t>
            </a:r>
            <a:r>
              <a:rPr lang="en-US" dirty="0" smtClean="0"/>
              <a:t>”.</a:t>
            </a:r>
          </a:p>
          <a:p>
            <a:r>
              <a:rPr lang="en-US" dirty="0" smtClean="0"/>
              <a:t>Show </a:t>
            </a:r>
            <a:r>
              <a:rPr lang="en-US" dirty="0"/>
              <a:t>that the hypothesis:- “ If you send me an email message then I will finish writing the program. If you </a:t>
            </a:r>
            <a:r>
              <a:rPr lang="en-US" dirty="0" err="1"/>
              <a:t>donot</a:t>
            </a:r>
            <a:r>
              <a:rPr lang="en-US" dirty="0"/>
              <a:t> send me an email message then I will go to sleep early. If I go to sleep early then I will wake up feeling refreshed”, lead to the conclusion “If do not finish writing the program then I will wake up feeling refreshed”.</a:t>
            </a:r>
          </a:p>
        </p:txBody>
      </p:sp>
    </p:spTree>
    <p:extLst>
      <p:ext uri="{BB962C8B-B14F-4D97-AF65-F5344CB8AC3E}">
        <p14:creationId xmlns:p14="http://schemas.microsoft.com/office/powerpoint/2010/main" val="704409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a:t>Show that the premises “It is not sunny this afternoon and it is colder than yesterday,” “We will go swimming only if it is sunny,” “If we do not go swimming, then we will take a canoe trip,” and “If we take a canoe trip, then we will be home by sunset” lead to the conclusion “We will be home by sunset.”</a:t>
            </a:r>
          </a:p>
        </p:txBody>
      </p:sp>
    </p:spTree>
    <p:extLst>
      <p:ext uri="{BB962C8B-B14F-4D97-AF65-F5344CB8AC3E}">
        <p14:creationId xmlns:p14="http://schemas.microsoft.com/office/powerpoint/2010/main" val="49185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Formal Logical Connectives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logic, a logical connective (also called a logical operator) is a symbol or word used to connect two or more sentences </a:t>
            </a:r>
            <a:r>
              <a:rPr lang="en-US" dirty="0" smtClean="0"/>
              <a:t>in </a:t>
            </a:r>
            <a:r>
              <a:rPr lang="en-US" dirty="0"/>
              <a:t>a grammatically valid way, such that the sense of the compound sentence produced depends only on the original sentences. </a:t>
            </a:r>
            <a:endParaRPr lang="en-US" dirty="0" smtClean="0"/>
          </a:p>
          <a:p>
            <a:r>
              <a:rPr lang="en-US" dirty="0" smtClean="0"/>
              <a:t>The </a:t>
            </a:r>
            <a:r>
              <a:rPr lang="en-US" dirty="0"/>
              <a:t>most common logical connectives are binary </a:t>
            </a:r>
            <a:r>
              <a:rPr lang="en-US" dirty="0" smtClean="0"/>
              <a:t>connectives </a:t>
            </a:r>
            <a:r>
              <a:rPr lang="en-US" dirty="0"/>
              <a:t>which join two </a:t>
            </a:r>
            <a:r>
              <a:rPr lang="en-US" dirty="0" smtClean="0"/>
              <a:t>sentences.</a:t>
            </a:r>
          </a:p>
          <a:p>
            <a:r>
              <a:rPr lang="en-US" dirty="0" smtClean="0"/>
              <a:t>Also negation </a:t>
            </a:r>
            <a:r>
              <a:rPr lang="en-US" dirty="0"/>
              <a:t>is considered to be a unary connective.</a:t>
            </a:r>
          </a:p>
        </p:txBody>
      </p:sp>
    </p:spTree>
    <p:extLst>
      <p:ext uri="{BB962C8B-B14F-4D97-AF65-F5344CB8AC3E}">
        <p14:creationId xmlns:p14="http://schemas.microsoft.com/office/powerpoint/2010/main" val="16410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2"/>
          </p:nvPr>
        </p:nvPicPr>
        <p:blipFill>
          <a:blip r:embed="rId2"/>
          <a:stretch>
            <a:fillRect/>
          </a:stretch>
        </p:blipFill>
        <p:spPr>
          <a:xfrm>
            <a:off x="5815012" y="1262130"/>
            <a:ext cx="5711580" cy="4056845"/>
          </a:xfrm>
          <a:prstGeom prst="rect">
            <a:avLst/>
          </a:prstGeom>
        </p:spPr>
      </p:pic>
      <p:pic>
        <p:nvPicPr>
          <p:cNvPr id="6" name="Content Placeholder 3"/>
          <p:cNvPicPr>
            <a:picLocks noGrp="1"/>
          </p:cNvPicPr>
          <p:nvPr>
            <p:ph sz="half" idx="1"/>
          </p:nvPr>
        </p:nvPicPr>
        <p:blipFill>
          <a:blip r:embed="rId3"/>
          <a:stretch>
            <a:fillRect/>
          </a:stretch>
        </p:blipFill>
        <p:spPr>
          <a:xfrm>
            <a:off x="502276" y="1094704"/>
            <a:ext cx="4919730" cy="4468969"/>
          </a:xfrm>
          <a:prstGeom prst="rect">
            <a:avLst/>
          </a:prstGeom>
        </p:spPr>
      </p:pic>
    </p:spTree>
    <p:extLst>
      <p:ext uri="{BB962C8B-B14F-4D97-AF65-F5344CB8AC3E}">
        <p14:creationId xmlns:p14="http://schemas.microsoft.com/office/powerpoint/2010/main" val="242448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Let p be a proposition. </a:t>
            </a:r>
          </a:p>
          <a:p>
            <a:r>
              <a:rPr lang="en-US" dirty="0" smtClean="0"/>
              <a:t>The negation of p, denoted by ¬p, is the statement “It is not the case that p.” </a:t>
            </a:r>
          </a:p>
          <a:p>
            <a:r>
              <a:rPr lang="en-US" dirty="0" smtClean="0"/>
              <a:t>The proposition ¬p is read “not p.” </a:t>
            </a:r>
          </a:p>
          <a:p>
            <a:r>
              <a:rPr lang="en-US" dirty="0" smtClean="0"/>
              <a:t>The truth value of the negation of p, ¬p, is the opposite of the truth value of p.</a:t>
            </a:r>
          </a:p>
          <a:p>
            <a:r>
              <a:rPr lang="en-US" dirty="0" smtClean="0"/>
              <a:t>Find the negation of the proposition</a:t>
            </a:r>
          </a:p>
          <a:p>
            <a:pPr marL="457200" lvl="1" indent="0">
              <a:buNone/>
            </a:pPr>
            <a:r>
              <a:rPr lang="en-US" dirty="0" smtClean="0"/>
              <a:t> “Michael’s PC runs Linux” and express this in simple English. </a:t>
            </a:r>
          </a:p>
          <a:p>
            <a:pPr marL="457200" lvl="1" indent="0">
              <a:buNone/>
            </a:pPr>
            <a:r>
              <a:rPr lang="en-US" dirty="0" smtClean="0"/>
              <a:t>Solution: The negation is “It is not the case that Michael’s PC runs Linux.” </a:t>
            </a:r>
          </a:p>
          <a:p>
            <a:pPr marL="457200" lvl="1" indent="0">
              <a:buNone/>
            </a:pPr>
            <a:r>
              <a:rPr lang="en-US" dirty="0" smtClean="0"/>
              <a:t>This negation can be more simply expressed as “Michael’s PC does not run Linux.” </a:t>
            </a:r>
          </a:p>
          <a:p>
            <a:pPr marL="457200" lvl="1" indent="0">
              <a:buNone/>
            </a:pPr>
            <a:r>
              <a:rPr lang="en-US" dirty="0" smtClean="0"/>
              <a:t>Find the negation of the proposition “</a:t>
            </a:r>
            <a:r>
              <a:rPr lang="en-US" dirty="0" err="1" smtClean="0"/>
              <a:t>Vandana’s</a:t>
            </a:r>
            <a:r>
              <a:rPr lang="en-US" dirty="0" smtClean="0"/>
              <a:t> smartphone has at least 32 GB of memory” and express this in simple English. </a:t>
            </a:r>
          </a:p>
          <a:p>
            <a:pPr marL="457200" lvl="1" indent="0">
              <a:buNone/>
            </a:pPr>
            <a:r>
              <a:rPr lang="en-US" dirty="0" smtClean="0"/>
              <a:t>Solution: The negation is “It is not the case that </a:t>
            </a:r>
            <a:r>
              <a:rPr lang="en-US" dirty="0" err="1" smtClean="0"/>
              <a:t>Vandana’s</a:t>
            </a:r>
            <a:r>
              <a:rPr lang="en-US" dirty="0" smtClean="0"/>
              <a:t> smartphone has at least 32 GB of memory.”</a:t>
            </a:r>
          </a:p>
        </p:txBody>
      </p:sp>
    </p:spTree>
    <p:extLst>
      <p:ext uri="{BB962C8B-B14F-4D97-AF65-F5344CB8AC3E}">
        <p14:creationId xmlns:p14="http://schemas.microsoft.com/office/powerpoint/2010/main" val="3839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Table 1 displays the truth table for the negation of a proposition p</a:t>
            </a:r>
            <a:endParaRPr lang="en-US" dirty="0"/>
          </a:p>
        </p:txBody>
      </p:sp>
      <p:pic>
        <p:nvPicPr>
          <p:cNvPr id="5" name="Content Placeholder 4"/>
          <p:cNvPicPr>
            <a:picLocks noGrp="1" noChangeAspect="1"/>
          </p:cNvPicPr>
          <p:nvPr>
            <p:ph sz="half" idx="2"/>
          </p:nvPr>
        </p:nvPicPr>
        <p:blipFill>
          <a:blip r:embed="rId2"/>
          <a:stretch>
            <a:fillRect/>
          </a:stretch>
        </p:blipFill>
        <p:spPr>
          <a:xfrm>
            <a:off x="6792799" y="1477895"/>
            <a:ext cx="2518628" cy="3210015"/>
          </a:xfrm>
          <a:prstGeom prst="rect">
            <a:avLst/>
          </a:prstGeom>
        </p:spPr>
      </p:pic>
    </p:spTree>
    <p:extLst>
      <p:ext uri="{BB962C8B-B14F-4D97-AF65-F5344CB8AC3E}">
        <p14:creationId xmlns:p14="http://schemas.microsoft.com/office/powerpoint/2010/main" val="364574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Let p and q be propositions. The conjunction of p and q, denoted by p ∧ q, is the proposition “p and q.”</a:t>
            </a:r>
          </a:p>
          <a:p>
            <a:r>
              <a:rPr lang="en-US" dirty="0" smtClean="0"/>
              <a:t> The conjunction p ∧ q is true when both p and q are true and is false otherwise.</a:t>
            </a:r>
          </a:p>
          <a:p>
            <a:r>
              <a:rPr lang="en-US" dirty="0" smtClean="0"/>
              <a:t>Find the conjunction of the propositions p and q where p is the proposition “Rebecca’s PC has more than 16 GB free hard disk space” and q is the proposition “The processor in Rebecca’s PC runs faster than 1 GHz.”</a:t>
            </a:r>
          </a:p>
          <a:p>
            <a:r>
              <a:rPr lang="en-US" dirty="0" smtClean="0"/>
              <a:t>Solution: The conjunction of these propositions, p ∧ q, is the proposition “Rebecca’s PC has more than 16 GB free hard disk space, and the processor in Rebecca’s PC runs faster than 1 GHz.”</a:t>
            </a:r>
            <a:endParaRPr lang="en-US" dirty="0"/>
          </a:p>
        </p:txBody>
      </p:sp>
    </p:spTree>
    <p:extLst>
      <p:ext uri="{BB962C8B-B14F-4D97-AF65-F5344CB8AC3E}">
        <p14:creationId xmlns:p14="http://schemas.microsoft.com/office/powerpoint/2010/main" val="2343142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1774</Words>
  <Application>Microsoft Office PowerPoint</Application>
  <PresentationFormat>Widescreen</PresentationFormat>
  <Paragraphs>173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Discrete Mathematics </vt:lpstr>
      <vt:lpstr>Unit 1: Logic and Induction</vt:lpstr>
      <vt:lpstr>Types of logic</vt:lpstr>
      <vt:lpstr>Propositional logic </vt:lpstr>
      <vt:lpstr>Formal Logical Connectives </vt:lpstr>
      <vt:lpstr>PowerPoint Presentation</vt:lpstr>
      <vt:lpstr>Negation:</vt:lpstr>
      <vt:lpstr>PowerPoint Presentation</vt:lpstr>
      <vt:lpstr>Conjunction</vt:lpstr>
      <vt:lpstr>PowerPoint Presentation</vt:lpstr>
      <vt:lpstr>Disjunction</vt:lpstr>
      <vt:lpstr>PowerPoint Presentation</vt:lpstr>
      <vt:lpstr>Conditional/ Implication</vt:lpstr>
      <vt:lpstr>PowerPoint Presentation</vt:lpstr>
      <vt:lpstr>Variation of implication</vt:lpstr>
      <vt:lpstr>Implication: Example</vt:lpstr>
      <vt:lpstr>Bi-conditional/ Double implication</vt:lpstr>
      <vt:lpstr>Example</vt:lpstr>
      <vt:lpstr>Sentences in the propositional logic:</vt:lpstr>
      <vt:lpstr>PowerPoint Presentation</vt:lpstr>
      <vt:lpstr>Precedence of Logical Operators</vt:lpstr>
      <vt:lpstr>Find the Truth Table</vt:lpstr>
      <vt:lpstr>CONVERSE, CONTRAPOSITIVE, AND INVERSE</vt:lpstr>
      <vt:lpstr>EXAMPLE</vt:lpstr>
      <vt:lpstr>Tautology/Validity </vt:lpstr>
      <vt:lpstr>PowerPoint Presentation</vt:lpstr>
      <vt:lpstr>PowerPoint Presentation</vt:lpstr>
      <vt:lpstr>PowerPoint Presentation</vt:lpstr>
      <vt:lpstr>Logical Equivalence: </vt:lpstr>
      <vt:lpstr> Show that ¬(p ∨ q) and ¬p ∧ ¬q are logically equivalent. </vt:lpstr>
      <vt:lpstr>Question</vt:lpstr>
      <vt:lpstr>Equivalence rule: </vt:lpstr>
      <vt:lpstr>Question</vt:lpstr>
      <vt:lpstr>Entailment/Logical Consequences:</vt:lpstr>
      <vt:lpstr>Valid Arguments in Propositional Logic</vt:lpstr>
      <vt:lpstr>EXAMPLE</vt:lpstr>
      <vt:lpstr>Rules of Inference for Propositional Logic</vt:lpstr>
      <vt:lpstr>EXAMPLE</vt:lpstr>
      <vt:lpstr>EXAMPLE</vt:lpstr>
      <vt:lpstr>Question </vt:lpstr>
      <vt:lpstr>Question</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Microsoft account</dc:creator>
  <cp:lastModifiedBy>Microsoft account</cp:lastModifiedBy>
  <cp:revision>20</cp:revision>
  <dcterms:created xsi:type="dcterms:W3CDTF">2022-04-24T09:52:46Z</dcterms:created>
  <dcterms:modified xsi:type="dcterms:W3CDTF">2023-06-13T07:58:52Z</dcterms:modified>
</cp:coreProperties>
</file>