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8" r:id="rId3"/>
    <p:sldId id="279"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00" d="100"/>
        <a:sy n="100" d="100"/>
      </p:scale>
      <p:origin x="0" y="-4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E7ACC-48C2-4DF2-9ED5-0B8DD64608DF}"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84310-ADF6-43B5-8458-E4893A117245}" type="slidenum">
              <a:rPr lang="en-US" smtClean="0"/>
              <a:t>‹#›</a:t>
            </a:fld>
            <a:endParaRPr lang="en-US"/>
          </a:p>
        </p:txBody>
      </p:sp>
    </p:spTree>
    <p:extLst>
      <p:ext uri="{BB962C8B-B14F-4D97-AF65-F5344CB8AC3E}">
        <p14:creationId xmlns:p14="http://schemas.microsoft.com/office/powerpoint/2010/main" val="203919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CAFAB-E43B-4B85-A119-BD1578D10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CAC536-FB1B-41FE-91FA-6C7389A2A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D8C9B3-9982-4033-8637-79EBFCCB40FA}"/>
              </a:ext>
            </a:extLst>
          </p:cNvPr>
          <p:cNvSpPr>
            <a:spLocks noGrp="1"/>
          </p:cNvSpPr>
          <p:nvPr>
            <p:ph type="dt" sz="half" idx="10"/>
          </p:nvPr>
        </p:nvSpPr>
        <p:spPr/>
        <p:txBody>
          <a:bodyPr/>
          <a:lstStyle/>
          <a:p>
            <a:fld id="{5499F87E-8D5B-41CA-A96D-24136950F418}" type="datetime1">
              <a:rPr lang="en-US" smtClean="0"/>
              <a:t>5/31/2023</a:t>
            </a:fld>
            <a:endParaRPr lang="en-US"/>
          </a:p>
        </p:txBody>
      </p:sp>
      <p:sp>
        <p:nvSpPr>
          <p:cNvPr id="5" name="Footer Placeholder 4">
            <a:extLst>
              <a:ext uri="{FF2B5EF4-FFF2-40B4-BE49-F238E27FC236}">
                <a16:creationId xmlns:a16="http://schemas.microsoft.com/office/drawing/2014/main" id="{B64F3370-AB43-4B44-945E-804D9D1DC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DE1EB-F5EC-43AC-9FE6-CA8D9698770B}"/>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282076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B6FF-2CDB-447F-A49D-3941D13D4E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6C08E-B3A2-4934-9056-AEB1A1F42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509DF-88A7-41F6-8CA4-978414E33697}"/>
              </a:ext>
            </a:extLst>
          </p:cNvPr>
          <p:cNvSpPr>
            <a:spLocks noGrp="1"/>
          </p:cNvSpPr>
          <p:nvPr>
            <p:ph type="dt" sz="half" idx="10"/>
          </p:nvPr>
        </p:nvSpPr>
        <p:spPr/>
        <p:txBody>
          <a:bodyPr/>
          <a:lstStyle/>
          <a:p>
            <a:fld id="{09FE94C7-9568-4FC3-9797-D366EB72A50E}" type="datetime1">
              <a:rPr lang="en-US" smtClean="0"/>
              <a:t>5/31/2023</a:t>
            </a:fld>
            <a:endParaRPr lang="en-US"/>
          </a:p>
        </p:txBody>
      </p:sp>
      <p:sp>
        <p:nvSpPr>
          <p:cNvPr id="5" name="Footer Placeholder 4">
            <a:extLst>
              <a:ext uri="{FF2B5EF4-FFF2-40B4-BE49-F238E27FC236}">
                <a16:creationId xmlns:a16="http://schemas.microsoft.com/office/drawing/2014/main" id="{D86954D7-63E1-4C9A-8B20-B9017EDF4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2C0C3-6085-4901-BABC-FFDB1A0F4D9B}"/>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402962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93FD17-EDEC-4A73-8486-7FE1EE0D0E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8F1081-9D8E-4ECF-936C-79F4BF8612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C1CF8-E010-468C-8471-EC7AD988DB59}"/>
              </a:ext>
            </a:extLst>
          </p:cNvPr>
          <p:cNvSpPr>
            <a:spLocks noGrp="1"/>
          </p:cNvSpPr>
          <p:nvPr>
            <p:ph type="dt" sz="half" idx="10"/>
          </p:nvPr>
        </p:nvSpPr>
        <p:spPr/>
        <p:txBody>
          <a:bodyPr/>
          <a:lstStyle/>
          <a:p>
            <a:fld id="{FEAE3BAF-9D1B-41B7-B292-9B3D063BE851}" type="datetime1">
              <a:rPr lang="en-US" smtClean="0"/>
              <a:t>5/31/2023</a:t>
            </a:fld>
            <a:endParaRPr lang="en-US"/>
          </a:p>
        </p:txBody>
      </p:sp>
      <p:sp>
        <p:nvSpPr>
          <p:cNvPr id="5" name="Footer Placeholder 4">
            <a:extLst>
              <a:ext uri="{FF2B5EF4-FFF2-40B4-BE49-F238E27FC236}">
                <a16:creationId xmlns:a16="http://schemas.microsoft.com/office/drawing/2014/main" id="{DD83A812-F71F-4A03-88B8-234A46AC5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682FD-57B0-4EB1-A5C4-9F486E8EDF1E}"/>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384511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B587-E5DE-4719-A8DE-DB2CA8D8D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975A8-5AE8-4F97-95D2-3F641721B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22888-BA63-4A87-91E9-F34C7252ABF8}"/>
              </a:ext>
            </a:extLst>
          </p:cNvPr>
          <p:cNvSpPr>
            <a:spLocks noGrp="1"/>
          </p:cNvSpPr>
          <p:nvPr>
            <p:ph type="dt" sz="half" idx="10"/>
          </p:nvPr>
        </p:nvSpPr>
        <p:spPr/>
        <p:txBody>
          <a:bodyPr/>
          <a:lstStyle/>
          <a:p>
            <a:fld id="{38697D64-C41F-4957-8EB0-94E927828440}" type="datetime1">
              <a:rPr lang="en-US" smtClean="0"/>
              <a:t>5/31/2023</a:t>
            </a:fld>
            <a:endParaRPr lang="en-US"/>
          </a:p>
        </p:txBody>
      </p:sp>
      <p:sp>
        <p:nvSpPr>
          <p:cNvPr id="5" name="Footer Placeholder 4">
            <a:extLst>
              <a:ext uri="{FF2B5EF4-FFF2-40B4-BE49-F238E27FC236}">
                <a16:creationId xmlns:a16="http://schemas.microsoft.com/office/drawing/2014/main" id="{0DA459D0-3F7B-409F-A2A5-D08CD5FF9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FBC55-9017-48E6-AB40-2B87935DF16B}"/>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28168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F773-21FE-480D-AEA7-5AFD7CEA4B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8C894A-F542-4CDA-BE42-12DA5EFC6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ACE26-3240-471A-869F-D2E3032B9FAC}"/>
              </a:ext>
            </a:extLst>
          </p:cNvPr>
          <p:cNvSpPr>
            <a:spLocks noGrp="1"/>
          </p:cNvSpPr>
          <p:nvPr>
            <p:ph type="dt" sz="half" idx="10"/>
          </p:nvPr>
        </p:nvSpPr>
        <p:spPr/>
        <p:txBody>
          <a:bodyPr/>
          <a:lstStyle/>
          <a:p>
            <a:fld id="{4DAC5453-0087-436B-BB7F-0AD9EB11745F}" type="datetime1">
              <a:rPr lang="en-US" smtClean="0"/>
              <a:t>5/31/2023</a:t>
            </a:fld>
            <a:endParaRPr lang="en-US"/>
          </a:p>
        </p:txBody>
      </p:sp>
      <p:sp>
        <p:nvSpPr>
          <p:cNvPr id="5" name="Footer Placeholder 4">
            <a:extLst>
              <a:ext uri="{FF2B5EF4-FFF2-40B4-BE49-F238E27FC236}">
                <a16:creationId xmlns:a16="http://schemas.microsoft.com/office/drawing/2014/main" id="{93AF6794-6572-4B18-98B4-1D790427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45173-108C-4EB2-82FF-E67969A998F5}"/>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35233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FD6E-39AB-4505-BCEC-02FF9F059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F7ED6-B297-402D-9158-AEEAEE916F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72037-190E-43F1-92D6-D8E5DA01EC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F6257-FFE5-47AE-80C8-5B1A1AC429A3}"/>
              </a:ext>
            </a:extLst>
          </p:cNvPr>
          <p:cNvSpPr>
            <a:spLocks noGrp="1"/>
          </p:cNvSpPr>
          <p:nvPr>
            <p:ph type="dt" sz="half" idx="10"/>
          </p:nvPr>
        </p:nvSpPr>
        <p:spPr/>
        <p:txBody>
          <a:bodyPr/>
          <a:lstStyle/>
          <a:p>
            <a:fld id="{05E36DA6-7B9B-4CD6-B4A3-1CAB99B5C30A}" type="datetime1">
              <a:rPr lang="en-US" smtClean="0"/>
              <a:t>5/31/2023</a:t>
            </a:fld>
            <a:endParaRPr lang="en-US"/>
          </a:p>
        </p:txBody>
      </p:sp>
      <p:sp>
        <p:nvSpPr>
          <p:cNvPr id="6" name="Footer Placeholder 5">
            <a:extLst>
              <a:ext uri="{FF2B5EF4-FFF2-40B4-BE49-F238E27FC236}">
                <a16:creationId xmlns:a16="http://schemas.microsoft.com/office/drawing/2014/main" id="{A5A000F7-0723-4DD2-8F39-585C19F80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03EBB-EFC9-41F2-B99D-28540EAE3224}"/>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54227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5570-433D-4281-81DC-9206CE6AB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39D1C6-F103-4887-98FF-B0F93897A7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325D87-2B98-4D35-9778-89FF9E0DE0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987C0-576C-419D-BE16-B2BC4DC51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AE543D-CA4E-437E-8332-E1A26C7D94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6CB69B-E7CB-4B6B-95BD-69E089B04FBF}"/>
              </a:ext>
            </a:extLst>
          </p:cNvPr>
          <p:cNvSpPr>
            <a:spLocks noGrp="1"/>
          </p:cNvSpPr>
          <p:nvPr>
            <p:ph type="dt" sz="half" idx="10"/>
          </p:nvPr>
        </p:nvSpPr>
        <p:spPr/>
        <p:txBody>
          <a:bodyPr/>
          <a:lstStyle/>
          <a:p>
            <a:fld id="{11795BE5-7E8D-4E6C-A4F6-050409556149}" type="datetime1">
              <a:rPr lang="en-US" smtClean="0"/>
              <a:t>5/31/2023</a:t>
            </a:fld>
            <a:endParaRPr lang="en-US"/>
          </a:p>
        </p:txBody>
      </p:sp>
      <p:sp>
        <p:nvSpPr>
          <p:cNvPr id="8" name="Footer Placeholder 7">
            <a:extLst>
              <a:ext uri="{FF2B5EF4-FFF2-40B4-BE49-F238E27FC236}">
                <a16:creationId xmlns:a16="http://schemas.microsoft.com/office/drawing/2014/main" id="{6F2729B6-5A4D-434A-A766-B428052A2B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A4A87A-1292-48DA-B24E-A4358F47F0A9}"/>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402297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C058-78AC-49FE-ADBC-8DC229042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CC009F-E709-486C-992D-35140CFC680B}"/>
              </a:ext>
            </a:extLst>
          </p:cNvPr>
          <p:cNvSpPr>
            <a:spLocks noGrp="1"/>
          </p:cNvSpPr>
          <p:nvPr>
            <p:ph type="dt" sz="half" idx="10"/>
          </p:nvPr>
        </p:nvSpPr>
        <p:spPr/>
        <p:txBody>
          <a:bodyPr/>
          <a:lstStyle/>
          <a:p>
            <a:fld id="{625DA317-BECA-401A-8D5E-BC5E53A5BA20}" type="datetime1">
              <a:rPr lang="en-US" smtClean="0"/>
              <a:t>5/31/2023</a:t>
            </a:fld>
            <a:endParaRPr lang="en-US"/>
          </a:p>
        </p:txBody>
      </p:sp>
      <p:sp>
        <p:nvSpPr>
          <p:cNvPr id="4" name="Footer Placeholder 3">
            <a:extLst>
              <a:ext uri="{FF2B5EF4-FFF2-40B4-BE49-F238E27FC236}">
                <a16:creationId xmlns:a16="http://schemas.microsoft.com/office/drawing/2014/main" id="{20B4A432-580F-45E7-96A0-0E1645DC8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2523E-F0C5-4DDB-B86D-46C95753F12A}"/>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198198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87EE9-FFA5-4FC1-90AF-94C3D63B8031}"/>
              </a:ext>
            </a:extLst>
          </p:cNvPr>
          <p:cNvSpPr>
            <a:spLocks noGrp="1"/>
          </p:cNvSpPr>
          <p:nvPr>
            <p:ph type="dt" sz="half" idx="10"/>
          </p:nvPr>
        </p:nvSpPr>
        <p:spPr/>
        <p:txBody>
          <a:bodyPr/>
          <a:lstStyle/>
          <a:p>
            <a:fld id="{46DFAD35-319B-45E6-955B-B44B6363966A}" type="datetime1">
              <a:rPr lang="en-US" smtClean="0"/>
              <a:t>5/31/2023</a:t>
            </a:fld>
            <a:endParaRPr lang="en-US"/>
          </a:p>
        </p:txBody>
      </p:sp>
      <p:sp>
        <p:nvSpPr>
          <p:cNvPr id="3" name="Footer Placeholder 2">
            <a:extLst>
              <a:ext uri="{FF2B5EF4-FFF2-40B4-BE49-F238E27FC236}">
                <a16:creationId xmlns:a16="http://schemas.microsoft.com/office/drawing/2014/main" id="{AD9C9204-25ED-4C4A-BDD6-6CBE511A09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C274F8-D19A-4714-A0A4-232D1D11DD3D}"/>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256626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F1F3-3D53-4E42-91C0-D46A2B408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5110CE-43E0-4A96-873E-3603592C8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6A74A3-ECC4-4DB9-BA9B-05ACE0B3F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40290-5FE7-4D09-BD03-187863A34CB9}"/>
              </a:ext>
            </a:extLst>
          </p:cNvPr>
          <p:cNvSpPr>
            <a:spLocks noGrp="1"/>
          </p:cNvSpPr>
          <p:nvPr>
            <p:ph type="dt" sz="half" idx="10"/>
          </p:nvPr>
        </p:nvSpPr>
        <p:spPr/>
        <p:txBody>
          <a:bodyPr/>
          <a:lstStyle/>
          <a:p>
            <a:fld id="{D5D15CD0-122A-4A70-8A77-DD9BF9999ADD}" type="datetime1">
              <a:rPr lang="en-US" smtClean="0"/>
              <a:t>5/31/2023</a:t>
            </a:fld>
            <a:endParaRPr lang="en-US"/>
          </a:p>
        </p:txBody>
      </p:sp>
      <p:sp>
        <p:nvSpPr>
          <p:cNvPr id="6" name="Footer Placeholder 5">
            <a:extLst>
              <a:ext uri="{FF2B5EF4-FFF2-40B4-BE49-F238E27FC236}">
                <a16:creationId xmlns:a16="http://schemas.microsoft.com/office/drawing/2014/main" id="{DE99FC5D-7A4A-406D-8007-6A89AFB65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3F383-147B-4FC6-9D68-7603CDE60518}"/>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160727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AFC4-0F1A-409F-8A37-3D5DACEE5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A41E7C-B127-4636-8F99-E49120198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ECF0D-1848-4BD9-A3B4-8F2194A81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9F193-4694-4D28-AFA0-5410D62A6D26}"/>
              </a:ext>
            </a:extLst>
          </p:cNvPr>
          <p:cNvSpPr>
            <a:spLocks noGrp="1"/>
          </p:cNvSpPr>
          <p:nvPr>
            <p:ph type="dt" sz="half" idx="10"/>
          </p:nvPr>
        </p:nvSpPr>
        <p:spPr/>
        <p:txBody>
          <a:bodyPr/>
          <a:lstStyle/>
          <a:p>
            <a:fld id="{25990204-28E9-4A52-ACCE-7A3BD2ED39A0}" type="datetime1">
              <a:rPr lang="en-US" smtClean="0"/>
              <a:t>5/31/2023</a:t>
            </a:fld>
            <a:endParaRPr lang="en-US"/>
          </a:p>
        </p:txBody>
      </p:sp>
      <p:sp>
        <p:nvSpPr>
          <p:cNvPr id="6" name="Footer Placeholder 5">
            <a:extLst>
              <a:ext uri="{FF2B5EF4-FFF2-40B4-BE49-F238E27FC236}">
                <a16:creationId xmlns:a16="http://schemas.microsoft.com/office/drawing/2014/main" id="{9A8864F5-EA4F-467A-8529-0AA7EEDBD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4A2AA-AECA-4710-9E5E-D414CC74874C}"/>
              </a:ext>
            </a:extLst>
          </p:cNvPr>
          <p:cNvSpPr>
            <a:spLocks noGrp="1"/>
          </p:cNvSpPr>
          <p:nvPr>
            <p:ph type="sldNum" sz="quarter" idx="12"/>
          </p:nvPr>
        </p:nvSpPr>
        <p:spPr/>
        <p:txBody>
          <a:bodyPr/>
          <a:lstStyle/>
          <a:p>
            <a:fld id="{B6D3BF51-8CEE-420E-B758-4812618B6E36}" type="slidenum">
              <a:rPr lang="en-US" smtClean="0"/>
              <a:t>‹#›</a:t>
            </a:fld>
            <a:endParaRPr lang="en-US"/>
          </a:p>
        </p:txBody>
      </p:sp>
    </p:spTree>
    <p:extLst>
      <p:ext uri="{BB962C8B-B14F-4D97-AF65-F5344CB8AC3E}">
        <p14:creationId xmlns:p14="http://schemas.microsoft.com/office/powerpoint/2010/main" val="379649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D0ABE-68CC-4781-B166-87ACACEEB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15234-FC2F-4714-A777-80594E3EB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3E343-1320-4886-A3D3-7AD7BD316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27E13-D0B4-40D4-8A75-32373F073A22}" type="datetime1">
              <a:rPr lang="en-US" smtClean="0"/>
              <a:t>5/31/2023</a:t>
            </a:fld>
            <a:endParaRPr lang="en-US"/>
          </a:p>
        </p:txBody>
      </p:sp>
      <p:sp>
        <p:nvSpPr>
          <p:cNvPr id="5" name="Footer Placeholder 4">
            <a:extLst>
              <a:ext uri="{FF2B5EF4-FFF2-40B4-BE49-F238E27FC236}">
                <a16:creationId xmlns:a16="http://schemas.microsoft.com/office/drawing/2014/main" id="{2BF835BF-4114-465F-BF11-5C98424E1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0DB467-7160-43EB-A296-B32FE3E6E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3BF51-8CEE-420E-B758-4812618B6E36}" type="slidenum">
              <a:rPr lang="en-US" smtClean="0"/>
              <a:t>‹#›</a:t>
            </a:fld>
            <a:endParaRPr lang="en-US"/>
          </a:p>
        </p:txBody>
      </p:sp>
    </p:spTree>
    <p:extLst>
      <p:ext uri="{BB962C8B-B14F-4D97-AF65-F5344CB8AC3E}">
        <p14:creationId xmlns:p14="http://schemas.microsoft.com/office/powerpoint/2010/main" val="72579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5105-0178-47DD-954E-6F9E9BFA1888}"/>
              </a:ext>
            </a:extLst>
          </p:cNvPr>
          <p:cNvSpPr>
            <a:spLocks noGrp="1"/>
          </p:cNvSpPr>
          <p:nvPr>
            <p:ph type="ctrTitle"/>
          </p:nvPr>
        </p:nvSpPr>
        <p:spPr/>
        <p:txBody>
          <a:bodyPr/>
          <a:lstStyle/>
          <a:p>
            <a:r>
              <a:rPr lang="en-US" dirty="0"/>
              <a:t>Digital Logic</a:t>
            </a:r>
            <a:br>
              <a:rPr lang="en-US" dirty="0"/>
            </a:br>
            <a:endParaRPr lang="en-US" dirty="0"/>
          </a:p>
        </p:txBody>
      </p:sp>
      <p:sp>
        <p:nvSpPr>
          <p:cNvPr id="3" name="Subtitle 2">
            <a:extLst>
              <a:ext uri="{FF2B5EF4-FFF2-40B4-BE49-F238E27FC236}">
                <a16:creationId xmlns:a16="http://schemas.microsoft.com/office/drawing/2014/main" id="{02073667-392E-4BA6-8836-AB0DF54B608B}"/>
              </a:ext>
            </a:extLst>
          </p:cNvPr>
          <p:cNvSpPr>
            <a:spLocks noGrp="1"/>
          </p:cNvSpPr>
          <p:nvPr>
            <p:ph type="subTitle" idx="1"/>
          </p:nvPr>
        </p:nvSpPr>
        <p:spPr>
          <a:xfrm>
            <a:off x="1524000" y="2870200"/>
            <a:ext cx="9144000" cy="2387600"/>
          </a:xfrm>
        </p:spPr>
        <p:txBody>
          <a:bodyPr>
            <a:normAutofit/>
          </a:bodyPr>
          <a:lstStyle/>
          <a:p>
            <a:r>
              <a:rPr lang="en-US" sz="4400" dirty="0"/>
              <a:t>Introduction</a:t>
            </a:r>
          </a:p>
          <a:p>
            <a:r>
              <a:rPr lang="en-US" sz="4000" dirty="0"/>
              <a:t>Unit 1</a:t>
            </a:r>
            <a:endParaRPr lang="en-US" sz="1400" dirty="0"/>
          </a:p>
        </p:txBody>
      </p:sp>
      <p:sp>
        <p:nvSpPr>
          <p:cNvPr id="4" name="Date Placeholder 3">
            <a:extLst>
              <a:ext uri="{FF2B5EF4-FFF2-40B4-BE49-F238E27FC236}">
                <a16:creationId xmlns:a16="http://schemas.microsoft.com/office/drawing/2014/main" id="{9A2D4AA9-341E-44A5-B74C-DE9D05982719}"/>
              </a:ext>
            </a:extLst>
          </p:cNvPr>
          <p:cNvSpPr>
            <a:spLocks noGrp="1"/>
          </p:cNvSpPr>
          <p:nvPr>
            <p:ph type="dt" sz="half" idx="10"/>
          </p:nvPr>
        </p:nvSpPr>
        <p:spPr/>
        <p:txBody>
          <a:bodyPr/>
          <a:lstStyle/>
          <a:p>
            <a:fld id="{96482527-F7A7-4109-A9A0-7DC29D78E94B}" type="datetime1">
              <a:rPr lang="en-US" smtClean="0"/>
              <a:t>5/31/2023</a:t>
            </a:fld>
            <a:endParaRPr lang="en-US"/>
          </a:p>
        </p:txBody>
      </p:sp>
      <p:sp>
        <p:nvSpPr>
          <p:cNvPr id="5" name="Footer Placeholder 4">
            <a:extLst>
              <a:ext uri="{FF2B5EF4-FFF2-40B4-BE49-F238E27FC236}">
                <a16:creationId xmlns:a16="http://schemas.microsoft.com/office/drawing/2014/main" id="{006244CF-3DFC-4446-B05D-D68140CD7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89500-9751-4ECF-AA6F-6A060D6C96DF}"/>
              </a:ext>
            </a:extLst>
          </p:cNvPr>
          <p:cNvSpPr>
            <a:spLocks noGrp="1"/>
          </p:cNvSpPr>
          <p:nvPr>
            <p:ph type="sldNum" sz="quarter" idx="12"/>
          </p:nvPr>
        </p:nvSpPr>
        <p:spPr/>
        <p:txBody>
          <a:bodyPr/>
          <a:lstStyle/>
          <a:p>
            <a:fld id="{B6D3BF51-8CEE-420E-B758-4812618B6E36}" type="slidenum">
              <a:rPr lang="en-US" smtClean="0"/>
              <a:t>1</a:t>
            </a:fld>
            <a:endParaRPr lang="en-US"/>
          </a:p>
        </p:txBody>
      </p:sp>
    </p:spTree>
    <p:extLst>
      <p:ext uri="{BB962C8B-B14F-4D97-AF65-F5344CB8AC3E}">
        <p14:creationId xmlns:p14="http://schemas.microsoft.com/office/powerpoint/2010/main" val="386801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A568-239B-48F9-B0AF-66EC70EEFD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1AE76F-3A27-426A-A62F-40BA89FB61B4}"/>
              </a:ext>
            </a:extLst>
          </p:cNvPr>
          <p:cNvSpPr>
            <a:spLocks noGrp="1"/>
          </p:cNvSpPr>
          <p:nvPr>
            <p:ph idx="1"/>
          </p:nvPr>
        </p:nvSpPr>
        <p:spPr/>
        <p:txBody>
          <a:bodyPr/>
          <a:lstStyle/>
          <a:p>
            <a:pPr marL="0" indent="0">
              <a:buNone/>
            </a:pPr>
            <a:r>
              <a:rPr lang="en-US" dirty="0">
                <a:solidFill>
                  <a:srgbClr val="FF0000"/>
                </a:solidFill>
              </a:rPr>
              <a:t>Questions:</a:t>
            </a:r>
          </a:p>
          <a:p>
            <a:pPr marL="514350" indent="-514350">
              <a:buAutoNum type="arabicPeriod"/>
            </a:pPr>
            <a:r>
              <a:rPr lang="en-US" dirty="0"/>
              <a:t>What are Analog and Digital signals.</a:t>
            </a:r>
          </a:p>
          <a:p>
            <a:pPr marL="514350" indent="-514350">
              <a:buAutoNum type="arabicPeriod"/>
            </a:pPr>
            <a:r>
              <a:rPr lang="en-US" dirty="0"/>
              <a:t>Differentiate between Analog System and Digital System.</a:t>
            </a:r>
          </a:p>
        </p:txBody>
      </p:sp>
      <p:sp>
        <p:nvSpPr>
          <p:cNvPr id="4" name="Date Placeholder 3">
            <a:extLst>
              <a:ext uri="{FF2B5EF4-FFF2-40B4-BE49-F238E27FC236}">
                <a16:creationId xmlns:a16="http://schemas.microsoft.com/office/drawing/2014/main" id="{B77A7E6D-17B4-486C-BFE4-7B07E65716DE}"/>
              </a:ext>
            </a:extLst>
          </p:cNvPr>
          <p:cNvSpPr>
            <a:spLocks noGrp="1"/>
          </p:cNvSpPr>
          <p:nvPr>
            <p:ph type="dt" sz="half" idx="10"/>
          </p:nvPr>
        </p:nvSpPr>
        <p:spPr/>
        <p:txBody>
          <a:bodyPr/>
          <a:lstStyle/>
          <a:p>
            <a:fld id="{670920A5-F8EC-40D5-BBFA-62007AF46879}" type="datetime1">
              <a:rPr lang="en-US" smtClean="0"/>
              <a:t>5/31/2023</a:t>
            </a:fld>
            <a:endParaRPr lang="en-US"/>
          </a:p>
        </p:txBody>
      </p:sp>
      <p:sp>
        <p:nvSpPr>
          <p:cNvPr id="5" name="Footer Placeholder 4">
            <a:extLst>
              <a:ext uri="{FF2B5EF4-FFF2-40B4-BE49-F238E27FC236}">
                <a16:creationId xmlns:a16="http://schemas.microsoft.com/office/drawing/2014/main" id="{68E6F788-5D72-4652-AFA0-173508500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837D6-4A0C-4E4A-971C-7512F83C9739}"/>
              </a:ext>
            </a:extLst>
          </p:cNvPr>
          <p:cNvSpPr>
            <a:spLocks noGrp="1"/>
          </p:cNvSpPr>
          <p:nvPr>
            <p:ph type="sldNum" sz="quarter" idx="12"/>
          </p:nvPr>
        </p:nvSpPr>
        <p:spPr/>
        <p:txBody>
          <a:bodyPr/>
          <a:lstStyle/>
          <a:p>
            <a:fld id="{B6D3BF51-8CEE-420E-B758-4812618B6E36}" type="slidenum">
              <a:rPr lang="en-US" smtClean="0"/>
              <a:t>10</a:t>
            </a:fld>
            <a:endParaRPr lang="en-US"/>
          </a:p>
        </p:txBody>
      </p:sp>
    </p:spTree>
    <p:extLst>
      <p:ext uri="{BB962C8B-B14F-4D97-AF65-F5344CB8AC3E}">
        <p14:creationId xmlns:p14="http://schemas.microsoft.com/office/powerpoint/2010/main" val="2647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07BB-2BB8-4525-8163-EFB412B50343}"/>
              </a:ext>
            </a:extLst>
          </p:cNvPr>
          <p:cNvSpPr>
            <a:spLocks noGrp="1"/>
          </p:cNvSpPr>
          <p:nvPr>
            <p:ph type="title"/>
          </p:nvPr>
        </p:nvSpPr>
        <p:spPr/>
        <p:txBody>
          <a:bodyPr/>
          <a:lstStyle/>
          <a:p>
            <a:r>
              <a:rPr lang="en-US" dirty="0">
                <a:solidFill>
                  <a:srgbClr val="FF0000"/>
                </a:solidFill>
              </a:rPr>
              <a:t>Previously Used Analog Systems</a:t>
            </a:r>
          </a:p>
        </p:txBody>
      </p:sp>
      <p:sp>
        <p:nvSpPr>
          <p:cNvPr id="3" name="Content Placeholder 2">
            <a:extLst>
              <a:ext uri="{FF2B5EF4-FFF2-40B4-BE49-F238E27FC236}">
                <a16:creationId xmlns:a16="http://schemas.microsoft.com/office/drawing/2014/main" id="{E1D111F5-844B-4A0D-9A8C-4F70FF843D0B}"/>
              </a:ext>
            </a:extLst>
          </p:cNvPr>
          <p:cNvSpPr>
            <a:spLocks noGrp="1"/>
          </p:cNvSpPr>
          <p:nvPr>
            <p:ph idx="1"/>
          </p:nvPr>
        </p:nvSpPr>
        <p:spPr/>
        <p:txBody>
          <a:bodyPr/>
          <a:lstStyle/>
          <a:p>
            <a:r>
              <a:rPr lang="en-US" dirty="0"/>
              <a:t>Cameras</a:t>
            </a:r>
          </a:p>
          <a:p>
            <a:r>
              <a:rPr lang="en-US" dirty="0"/>
              <a:t>Audio Recording</a:t>
            </a:r>
          </a:p>
          <a:p>
            <a:r>
              <a:rPr lang="en-US" dirty="0"/>
              <a:t>Video Recording</a:t>
            </a:r>
          </a:p>
          <a:p>
            <a:r>
              <a:rPr lang="en-US" dirty="0"/>
              <a:t>Telephone Systems</a:t>
            </a:r>
          </a:p>
          <a:p>
            <a:r>
              <a:rPr lang="en-US" dirty="0"/>
              <a:t>Special Effect in Advertisement and Movies</a:t>
            </a:r>
          </a:p>
        </p:txBody>
      </p:sp>
      <p:sp>
        <p:nvSpPr>
          <p:cNvPr id="4" name="Date Placeholder 3">
            <a:extLst>
              <a:ext uri="{FF2B5EF4-FFF2-40B4-BE49-F238E27FC236}">
                <a16:creationId xmlns:a16="http://schemas.microsoft.com/office/drawing/2014/main" id="{D7FF5129-62AE-480F-8218-8E062B0F63DF}"/>
              </a:ext>
            </a:extLst>
          </p:cNvPr>
          <p:cNvSpPr>
            <a:spLocks noGrp="1"/>
          </p:cNvSpPr>
          <p:nvPr>
            <p:ph type="dt" sz="half" idx="10"/>
          </p:nvPr>
        </p:nvSpPr>
        <p:spPr/>
        <p:txBody>
          <a:bodyPr/>
          <a:lstStyle/>
          <a:p>
            <a:fld id="{71BB3B03-7F90-43F0-801F-A1B631F2FB10}" type="datetime1">
              <a:rPr lang="en-US" smtClean="0"/>
              <a:t>5/31/2023</a:t>
            </a:fld>
            <a:endParaRPr lang="en-US"/>
          </a:p>
        </p:txBody>
      </p:sp>
      <p:sp>
        <p:nvSpPr>
          <p:cNvPr id="5" name="Footer Placeholder 4">
            <a:extLst>
              <a:ext uri="{FF2B5EF4-FFF2-40B4-BE49-F238E27FC236}">
                <a16:creationId xmlns:a16="http://schemas.microsoft.com/office/drawing/2014/main" id="{DAA0FF88-EDC4-4F30-BEB9-4D735A026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DCEC8-E851-4684-8E8C-1B8B4F772CE4}"/>
              </a:ext>
            </a:extLst>
          </p:cNvPr>
          <p:cNvSpPr>
            <a:spLocks noGrp="1"/>
          </p:cNvSpPr>
          <p:nvPr>
            <p:ph type="sldNum" sz="quarter" idx="12"/>
          </p:nvPr>
        </p:nvSpPr>
        <p:spPr/>
        <p:txBody>
          <a:bodyPr/>
          <a:lstStyle/>
          <a:p>
            <a:fld id="{B6D3BF51-8CEE-420E-B758-4812618B6E36}" type="slidenum">
              <a:rPr lang="en-US" smtClean="0"/>
              <a:t>11</a:t>
            </a:fld>
            <a:endParaRPr lang="en-US"/>
          </a:p>
        </p:txBody>
      </p:sp>
    </p:spTree>
    <p:extLst>
      <p:ext uri="{BB962C8B-B14F-4D97-AF65-F5344CB8AC3E}">
        <p14:creationId xmlns:p14="http://schemas.microsoft.com/office/powerpoint/2010/main" val="66836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191B-CB2C-4AD7-9228-87540AEB0FA2}"/>
              </a:ext>
            </a:extLst>
          </p:cNvPr>
          <p:cNvSpPr>
            <a:spLocks noGrp="1"/>
          </p:cNvSpPr>
          <p:nvPr>
            <p:ph type="title"/>
          </p:nvPr>
        </p:nvSpPr>
        <p:spPr>
          <a:xfrm>
            <a:off x="838200" y="338492"/>
            <a:ext cx="10515600" cy="1325563"/>
          </a:xfrm>
        </p:spPr>
        <p:txBody>
          <a:bodyPr/>
          <a:lstStyle/>
          <a:p>
            <a:r>
              <a:rPr lang="en-US" dirty="0">
                <a:solidFill>
                  <a:srgbClr val="FF0000"/>
                </a:solidFill>
              </a:rPr>
              <a:t>Examples of Digital Systems</a:t>
            </a:r>
          </a:p>
        </p:txBody>
      </p:sp>
      <p:sp>
        <p:nvSpPr>
          <p:cNvPr id="3" name="Content Placeholder 2">
            <a:extLst>
              <a:ext uri="{FF2B5EF4-FFF2-40B4-BE49-F238E27FC236}">
                <a16:creationId xmlns:a16="http://schemas.microsoft.com/office/drawing/2014/main" id="{4BF14329-ACC0-416B-8CA8-8103E96B35C9}"/>
              </a:ext>
            </a:extLst>
          </p:cNvPr>
          <p:cNvSpPr>
            <a:spLocks noGrp="1"/>
          </p:cNvSpPr>
          <p:nvPr>
            <p:ph idx="1"/>
          </p:nvPr>
        </p:nvSpPr>
        <p:spPr>
          <a:xfrm>
            <a:off x="838200" y="1482571"/>
            <a:ext cx="10515600" cy="4694392"/>
          </a:xfrm>
        </p:spPr>
        <p:txBody>
          <a:bodyPr>
            <a:normAutofit/>
          </a:bodyPr>
          <a:lstStyle/>
          <a:p>
            <a:r>
              <a:rPr lang="en-US" dirty="0"/>
              <a:t>In communication systems</a:t>
            </a:r>
          </a:p>
          <a:p>
            <a:r>
              <a:rPr lang="en-US" dirty="0"/>
              <a:t>Business Transactions</a:t>
            </a:r>
          </a:p>
          <a:p>
            <a:r>
              <a:rPr lang="en-US" dirty="0"/>
              <a:t>Traffic Control</a:t>
            </a:r>
          </a:p>
          <a:p>
            <a:r>
              <a:rPr lang="en-US" dirty="0"/>
              <a:t>Medical Treatment</a:t>
            </a:r>
          </a:p>
          <a:p>
            <a:r>
              <a:rPr lang="en-US" dirty="0"/>
              <a:t>Industrial Applications</a:t>
            </a:r>
          </a:p>
          <a:p>
            <a:r>
              <a:rPr lang="en-US" dirty="0"/>
              <a:t>Digital Telephones</a:t>
            </a:r>
          </a:p>
          <a:p>
            <a:r>
              <a:rPr lang="en-US" dirty="0"/>
              <a:t>Digital TV</a:t>
            </a:r>
          </a:p>
          <a:p>
            <a:r>
              <a:rPr lang="en-US" dirty="0"/>
              <a:t>Digital Cameras</a:t>
            </a:r>
          </a:p>
          <a:p>
            <a:r>
              <a:rPr lang="en-US" dirty="0"/>
              <a:t>Weather Monitoring</a:t>
            </a:r>
          </a:p>
        </p:txBody>
      </p:sp>
      <p:sp>
        <p:nvSpPr>
          <p:cNvPr id="4" name="Date Placeholder 3">
            <a:extLst>
              <a:ext uri="{FF2B5EF4-FFF2-40B4-BE49-F238E27FC236}">
                <a16:creationId xmlns:a16="http://schemas.microsoft.com/office/drawing/2014/main" id="{89AD76CB-3C87-4FB5-8AE6-B58AE9BF4E4A}"/>
              </a:ext>
            </a:extLst>
          </p:cNvPr>
          <p:cNvSpPr>
            <a:spLocks noGrp="1"/>
          </p:cNvSpPr>
          <p:nvPr>
            <p:ph type="dt" sz="half" idx="10"/>
          </p:nvPr>
        </p:nvSpPr>
        <p:spPr/>
        <p:txBody>
          <a:bodyPr/>
          <a:lstStyle/>
          <a:p>
            <a:fld id="{5D729260-095B-4C62-B59F-E6B13EAD2E67}" type="datetime1">
              <a:rPr lang="en-US" smtClean="0"/>
              <a:t>5/31/2023</a:t>
            </a:fld>
            <a:endParaRPr lang="en-US"/>
          </a:p>
        </p:txBody>
      </p:sp>
      <p:sp>
        <p:nvSpPr>
          <p:cNvPr id="5" name="Footer Placeholder 4">
            <a:extLst>
              <a:ext uri="{FF2B5EF4-FFF2-40B4-BE49-F238E27FC236}">
                <a16:creationId xmlns:a16="http://schemas.microsoft.com/office/drawing/2014/main" id="{84E44400-9E75-40E7-988F-65678DA6F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B52D3-0848-4CC9-A1B8-8481F78B0DEE}"/>
              </a:ext>
            </a:extLst>
          </p:cNvPr>
          <p:cNvSpPr>
            <a:spLocks noGrp="1"/>
          </p:cNvSpPr>
          <p:nvPr>
            <p:ph type="sldNum" sz="quarter" idx="12"/>
          </p:nvPr>
        </p:nvSpPr>
        <p:spPr/>
        <p:txBody>
          <a:bodyPr/>
          <a:lstStyle/>
          <a:p>
            <a:fld id="{B6D3BF51-8CEE-420E-B758-4812618B6E36}" type="slidenum">
              <a:rPr lang="en-US" smtClean="0"/>
              <a:t>12</a:t>
            </a:fld>
            <a:endParaRPr lang="en-US"/>
          </a:p>
        </p:txBody>
      </p:sp>
    </p:spTree>
    <p:extLst>
      <p:ext uri="{BB962C8B-B14F-4D97-AF65-F5344CB8AC3E}">
        <p14:creationId xmlns:p14="http://schemas.microsoft.com/office/powerpoint/2010/main" val="212281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C26B-F07F-4649-B6B3-303C118A60E8}"/>
              </a:ext>
            </a:extLst>
          </p:cNvPr>
          <p:cNvSpPr>
            <a:spLocks noGrp="1"/>
          </p:cNvSpPr>
          <p:nvPr>
            <p:ph type="title"/>
          </p:nvPr>
        </p:nvSpPr>
        <p:spPr/>
        <p:txBody>
          <a:bodyPr/>
          <a:lstStyle/>
          <a:p>
            <a:r>
              <a:rPr lang="en-US" dirty="0">
                <a:solidFill>
                  <a:srgbClr val="FF0000"/>
                </a:solidFill>
              </a:rPr>
              <a:t>Various Basic Digital Devices</a:t>
            </a:r>
          </a:p>
        </p:txBody>
      </p:sp>
      <p:sp>
        <p:nvSpPr>
          <p:cNvPr id="3" name="Content Placeholder 2">
            <a:extLst>
              <a:ext uri="{FF2B5EF4-FFF2-40B4-BE49-F238E27FC236}">
                <a16:creationId xmlns:a16="http://schemas.microsoft.com/office/drawing/2014/main" id="{CB466BF7-8ACF-4E48-B683-058473A5BC03}"/>
              </a:ext>
            </a:extLst>
          </p:cNvPr>
          <p:cNvSpPr>
            <a:spLocks noGrp="1"/>
          </p:cNvSpPr>
          <p:nvPr>
            <p:ph idx="1"/>
          </p:nvPr>
        </p:nvSpPr>
        <p:spPr/>
        <p:txBody>
          <a:bodyPr>
            <a:normAutofit fontScale="92500" lnSpcReduction="10000"/>
          </a:bodyPr>
          <a:lstStyle/>
          <a:p>
            <a:r>
              <a:rPr lang="en-US" dirty="0"/>
              <a:t>Logic Gates:</a:t>
            </a:r>
          </a:p>
          <a:p>
            <a:pPr>
              <a:buFont typeface="Wingdings" panose="05000000000000000000" pitchFamily="2" charset="2"/>
              <a:buChar char="ü"/>
            </a:pPr>
            <a:r>
              <a:rPr lang="en-US" dirty="0"/>
              <a:t> Basic elements that make up a digital system.</a:t>
            </a:r>
          </a:p>
          <a:p>
            <a:pPr>
              <a:buFont typeface="Wingdings" panose="05000000000000000000" pitchFamily="2" charset="2"/>
              <a:buChar char="ü"/>
            </a:pPr>
            <a:r>
              <a:rPr lang="en-US" dirty="0"/>
              <a:t>An electronic gate is a circuit which is able to operate on a number of binary inputs.</a:t>
            </a:r>
          </a:p>
          <a:p>
            <a:pPr>
              <a:buFont typeface="Wingdings" panose="05000000000000000000" pitchFamily="2" charset="2"/>
              <a:buChar char="ü"/>
            </a:pPr>
            <a:r>
              <a:rPr lang="en-US" dirty="0"/>
              <a:t>AND, NOT and OR are the basic gates.</a:t>
            </a:r>
          </a:p>
          <a:p>
            <a:pPr>
              <a:buFont typeface="Wingdings" panose="05000000000000000000" pitchFamily="2" charset="2"/>
              <a:buChar char="ü"/>
            </a:pPr>
            <a:endParaRPr lang="en-US" dirty="0"/>
          </a:p>
          <a:p>
            <a:r>
              <a:rPr lang="en-US" dirty="0"/>
              <a:t>Combinational Circuits:</a:t>
            </a:r>
          </a:p>
          <a:p>
            <a:pPr>
              <a:buFont typeface="Wingdings" panose="05000000000000000000" pitchFamily="2" charset="2"/>
              <a:buChar char="Ø"/>
            </a:pPr>
            <a:r>
              <a:rPr lang="en-US" dirty="0"/>
              <a:t>Produces output for a certain specified combination of inputs.</a:t>
            </a:r>
          </a:p>
          <a:p>
            <a:pPr>
              <a:buFont typeface="Wingdings" panose="05000000000000000000" pitchFamily="2" charset="2"/>
              <a:buChar char="Ø"/>
            </a:pPr>
            <a:r>
              <a:rPr lang="en-US" dirty="0"/>
              <a:t>Doesn’t contains memory</a:t>
            </a:r>
          </a:p>
          <a:p>
            <a:pPr>
              <a:buFont typeface="Wingdings" panose="05000000000000000000" pitchFamily="2" charset="2"/>
              <a:buChar char="Ø"/>
            </a:pPr>
            <a:r>
              <a:rPr lang="en-US" dirty="0" err="1"/>
              <a:t>Eg.</a:t>
            </a:r>
            <a:r>
              <a:rPr lang="en-US" dirty="0"/>
              <a:t> Adder, Subtractor, Multiplexer etc.</a:t>
            </a:r>
          </a:p>
        </p:txBody>
      </p:sp>
      <p:sp>
        <p:nvSpPr>
          <p:cNvPr id="4" name="Date Placeholder 3">
            <a:extLst>
              <a:ext uri="{FF2B5EF4-FFF2-40B4-BE49-F238E27FC236}">
                <a16:creationId xmlns:a16="http://schemas.microsoft.com/office/drawing/2014/main" id="{06107CA9-2798-4097-A1FB-5A44AA32ACFD}"/>
              </a:ext>
            </a:extLst>
          </p:cNvPr>
          <p:cNvSpPr>
            <a:spLocks noGrp="1"/>
          </p:cNvSpPr>
          <p:nvPr>
            <p:ph type="dt" sz="half" idx="10"/>
          </p:nvPr>
        </p:nvSpPr>
        <p:spPr/>
        <p:txBody>
          <a:bodyPr/>
          <a:lstStyle/>
          <a:p>
            <a:fld id="{85006FF0-FFDC-445A-8CB0-751DCBB96F68}" type="datetime1">
              <a:rPr lang="en-US" smtClean="0"/>
              <a:t>5/31/2023</a:t>
            </a:fld>
            <a:endParaRPr lang="en-US"/>
          </a:p>
        </p:txBody>
      </p:sp>
      <p:sp>
        <p:nvSpPr>
          <p:cNvPr id="5" name="Footer Placeholder 4">
            <a:extLst>
              <a:ext uri="{FF2B5EF4-FFF2-40B4-BE49-F238E27FC236}">
                <a16:creationId xmlns:a16="http://schemas.microsoft.com/office/drawing/2014/main" id="{9EA7EC08-8728-47BC-9FE3-C896A494C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B9CE4-30BC-4EC2-B12B-D8FC21AECF0F}"/>
              </a:ext>
            </a:extLst>
          </p:cNvPr>
          <p:cNvSpPr>
            <a:spLocks noGrp="1"/>
          </p:cNvSpPr>
          <p:nvPr>
            <p:ph type="sldNum" sz="quarter" idx="12"/>
          </p:nvPr>
        </p:nvSpPr>
        <p:spPr/>
        <p:txBody>
          <a:bodyPr/>
          <a:lstStyle/>
          <a:p>
            <a:fld id="{B6D3BF51-8CEE-420E-B758-4812618B6E36}" type="slidenum">
              <a:rPr lang="en-US" smtClean="0"/>
              <a:t>13</a:t>
            </a:fld>
            <a:endParaRPr lang="en-US"/>
          </a:p>
        </p:txBody>
      </p:sp>
    </p:spTree>
    <p:extLst>
      <p:ext uri="{BB962C8B-B14F-4D97-AF65-F5344CB8AC3E}">
        <p14:creationId xmlns:p14="http://schemas.microsoft.com/office/powerpoint/2010/main" val="43962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AFF1-563E-4F2B-B688-157F64BA73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F23E08-B761-4224-9DBE-B042409CB56A}"/>
              </a:ext>
            </a:extLst>
          </p:cNvPr>
          <p:cNvSpPr>
            <a:spLocks noGrp="1"/>
          </p:cNvSpPr>
          <p:nvPr>
            <p:ph idx="1"/>
          </p:nvPr>
        </p:nvSpPr>
        <p:spPr/>
        <p:txBody>
          <a:bodyPr/>
          <a:lstStyle/>
          <a:p>
            <a:r>
              <a:rPr lang="en-US" dirty="0">
                <a:solidFill>
                  <a:srgbClr val="FF0000"/>
                </a:solidFill>
              </a:rPr>
              <a:t>Sequential Logic Circuits</a:t>
            </a:r>
            <a:r>
              <a:rPr lang="en-US" dirty="0"/>
              <a:t>:</a:t>
            </a:r>
          </a:p>
          <a:p>
            <a:pPr>
              <a:buFont typeface="Wingdings" panose="05000000000000000000" pitchFamily="2" charset="2"/>
              <a:buChar char="Ø"/>
            </a:pPr>
            <a:r>
              <a:rPr lang="en-US" dirty="0"/>
              <a:t> A combinational circuit combines with memory produces Sequential logic circuits.</a:t>
            </a:r>
          </a:p>
          <a:p>
            <a:pPr>
              <a:buFont typeface="Wingdings" panose="05000000000000000000" pitchFamily="2" charset="2"/>
              <a:buChar char="Ø"/>
            </a:pPr>
            <a:r>
              <a:rPr lang="en-US" dirty="0" err="1"/>
              <a:t>Eg</a:t>
            </a:r>
            <a:r>
              <a:rPr lang="en-US" dirty="0"/>
              <a:t> Flip Flops, Counter etc.</a:t>
            </a:r>
          </a:p>
        </p:txBody>
      </p:sp>
      <p:sp>
        <p:nvSpPr>
          <p:cNvPr id="4" name="Date Placeholder 3">
            <a:extLst>
              <a:ext uri="{FF2B5EF4-FFF2-40B4-BE49-F238E27FC236}">
                <a16:creationId xmlns:a16="http://schemas.microsoft.com/office/drawing/2014/main" id="{3D72169F-DC2E-45CE-BFAD-79D26A34D533}"/>
              </a:ext>
            </a:extLst>
          </p:cNvPr>
          <p:cNvSpPr>
            <a:spLocks noGrp="1"/>
          </p:cNvSpPr>
          <p:nvPr>
            <p:ph type="dt" sz="half" idx="10"/>
          </p:nvPr>
        </p:nvSpPr>
        <p:spPr/>
        <p:txBody>
          <a:bodyPr/>
          <a:lstStyle/>
          <a:p>
            <a:fld id="{4802CD20-AB67-41B7-8BA7-907F68CF3F69}" type="datetime1">
              <a:rPr lang="en-US" smtClean="0"/>
              <a:t>5/31/2023</a:t>
            </a:fld>
            <a:endParaRPr lang="en-US"/>
          </a:p>
        </p:txBody>
      </p:sp>
      <p:sp>
        <p:nvSpPr>
          <p:cNvPr id="5" name="Footer Placeholder 4">
            <a:extLst>
              <a:ext uri="{FF2B5EF4-FFF2-40B4-BE49-F238E27FC236}">
                <a16:creationId xmlns:a16="http://schemas.microsoft.com/office/drawing/2014/main" id="{4598555A-3BA2-42CC-B519-CC1073E38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1B6A8-4CFB-4A1F-9FE2-9CF8B7BA57A0}"/>
              </a:ext>
            </a:extLst>
          </p:cNvPr>
          <p:cNvSpPr>
            <a:spLocks noGrp="1"/>
          </p:cNvSpPr>
          <p:nvPr>
            <p:ph type="sldNum" sz="quarter" idx="12"/>
          </p:nvPr>
        </p:nvSpPr>
        <p:spPr/>
        <p:txBody>
          <a:bodyPr/>
          <a:lstStyle/>
          <a:p>
            <a:fld id="{B6D3BF51-8CEE-420E-B758-4812618B6E36}" type="slidenum">
              <a:rPr lang="en-US" smtClean="0"/>
              <a:t>14</a:t>
            </a:fld>
            <a:endParaRPr lang="en-US"/>
          </a:p>
        </p:txBody>
      </p:sp>
    </p:spTree>
    <p:extLst>
      <p:ext uri="{BB962C8B-B14F-4D97-AF65-F5344CB8AC3E}">
        <p14:creationId xmlns:p14="http://schemas.microsoft.com/office/powerpoint/2010/main" val="138672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14F1-80BF-4DB5-9DEC-3D97819676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F57A8C-EBEF-44F9-A66B-11A3D4BD1F54}"/>
              </a:ext>
            </a:extLst>
          </p:cNvPr>
          <p:cNvSpPr>
            <a:spLocks noGrp="1"/>
          </p:cNvSpPr>
          <p:nvPr>
            <p:ph idx="1"/>
          </p:nvPr>
        </p:nvSpPr>
        <p:spPr>
          <a:xfrm>
            <a:off x="838200" y="1789624"/>
            <a:ext cx="10515600" cy="4351338"/>
          </a:xfrm>
        </p:spPr>
        <p:txBody>
          <a:bodyPr/>
          <a:lstStyle/>
          <a:p>
            <a:pPr marL="0" indent="0">
              <a:buNone/>
            </a:pPr>
            <a:r>
              <a:rPr lang="en-US" dirty="0">
                <a:solidFill>
                  <a:srgbClr val="FF0000"/>
                </a:solidFill>
              </a:rPr>
              <a:t>Performance Comparison of Digital And Analog Signals:</a:t>
            </a:r>
          </a:p>
          <a:p>
            <a:pPr marL="0" indent="0">
              <a:buNone/>
            </a:pPr>
            <a:endParaRPr lang="en-US" dirty="0">
              <a:solidFill>
                <a:srgbClr val="FF0000"/>
              </a:solidFill>
            </a:endParaRPr>
          </a:p>
          <a:p>
            <a:pPr marL="0" indent="0">
              <a:buNone/>
            </a:pPr>
            <a:endParaRPr lang="en-US" dirty="0"/>
          </a:p>
        </p:txBody>
      </p:sp>
      <p:graphicFrame>
        <p:nvGraphicFramePr>
          <p:cNvPr id="4" name="Table 4">
            <a:extLst>
              <a:ext uri="{FF2B5EF4-FFF2-40B4-BE49-F238E27FC236}">
                <a16:creationId xmlns:a16="http://schemas.microsoft.com/office/drawing/2014/main" id="{1597778E-C0BD-4B08-84B7-362A90458ABE}"/>
              </a:ext>
            </a:extLst>
          </p:cNvPr>
          <p:cNvGraphicFramePr>
            <a:graphicFrameLocks noGrp="1"/>
          </p:cNvGraphicFramePr>
          <p:nvPr>
            <p:extLst>
              <p:ext uri="{D42A27DB-BD31-4B8C-83A1-F6EECF244321}">
                <p14:modId xmlns:p14="http://schemas.microsoft.com/office/powerpoint/2010/main" val="1591723338"/>
              </p:ext>
            </p:extLst>
          </p:nvPr>
        </p:nvGraphicFramePr>
        <p:xfrm>
          <a:off x="1144233" y="2672179"/>
          <a:ext cx="8594571" cy="2743201"/>
        </p:xfrm>
        <a:graphic>
          <a:graphicData uri="http://schemas.openxmlformats.org/drawingml/2006/table">
            <a:tbl>
              <a:tblPr firstRow="1" bandRow="1">
                <a:tableStyleId>{5C22544A-7EE6-4342-B048-85BDC9FD1C3A}</a:tableStyleId>
              </a:tblPr>
              <a:tblGrid>
                <a:gridCol w="2864857">
                  <a:extLst>
                    <a:ext uri="{9D8B030D-6E8A-4147-A177-3AD203B41FA5}">
                      <a16:colId xmlns:a16="http://schemas.microsoft.com/office/drawing/2014/main" val="2921357655"/>
                    </a:ext>
                  </a:extLst>
                </a:gridCol>
                <a:gridCol w="2864857">
                  <a:extLst>
                    <a:ext uri="{9D8B030D-6E8A-4147-A177-3AD203B41FA5}">
                      <a16:colId xmlns:a16="http://schemas.microsoft.com/office/drawing/2014/main" val="2913195278"/>
                    </a:ext>
                  </a:extLst>
                </a:gridCol>
                <a:gridCol w="2864857">
                  <a:extLst>
                    <a:ext uri="{9D8B030D-6E8A-4147-A177-3AD203B41FA5}">
                      <a16:colId xmlns:a16="http://schemas.microsoft.com/office/drawing/2014/main" val="3337991320"/>
                    </a:ext>
                  </a:extLst>
                </a:gridCol>
              </a:tblGrid>
              <a:tr h="479076">
                <a:tc>
                  <a:txBody>
                    <a:bodyPr/>
                    <a:lstStyle/>
                    <a:p>
                      <a:r>
                        <a:rPr lang="en-US" dirty="0"/>
                        <a:t>Parameter</a:t>
                      </a:r>
                    </a:p>
                  </a:txBody>
                  <a:tcPr/>
                </a:tc>
                <a:tc>
                  <a:txBody>
                    <a:bodyPr/>
                    <a:lstStyle/>
                    <a:p>
                      <a:r>
                        <a:rPr lang="en-US" dirty="0"/>
                        <a:t>Analog Signal</a:t>
                      </a:r>
                    </a:p>
                  </a:txBody>
                  <a:tcPr/>
                </a:tc>
                <a:tc>
                  <a:txBody>
                    <a:bodyPr/>
                    <a:lstStyle/>
                    <a:p>
                      <a:r>
                        <a:rPr lang="en-US" dirty="0"/>
                        <a:t>Digital Signal</a:t>
                      </a:r>
                    </a:p>
                  </a:txBody>
                  <a:tcPr/>
                </a:tc>
                <a:extLst>
                  <a:ext uri="{0D108BD9-81ED-4DB2-BD59-A6C34878D82A}">
                    <a16:rowId xmlns:a16="http://schemas.microsoft.com/office/drawing/2014/main" val="2207276864"/>
                  </a:ext>
                </a:extLst>
              </a:tr>
              <a:tr h="479076">
                <a:tc>
                  <a:txBody>
                    <a:bodyPr/>
                    <a:lstStyle/>
                    <a:p>
                      <a:r>
                        <a:rPr lang="en-US" dirty="0"/>
                        <a:t>Number of values</a:t>
                      </a:r>
                    </a:p>
                  </a:txBody>
                  <a:tcPr/>
                </a:tc>
                <a:tc>
                  <a:txBody>
                    <a:bodyPr/>
                    <a:lstStyle/>
                    <a:p>
                      <a:r>
                        <a:rPr lang="en-US" dirty="0"/>
                        <a:t>Infinite</a:t>
                      </a:r>
                    </a:p>
                  </a:txBody>
                  <a:tcPr/>
                </a:tc>
                <a:tc>
                  <a:txBody>
                    <a:bodyPr/>
                    <a:lstStyle/>
                    <a:p>
                      <a:r>
                        <a:rPr lang="en-US" dirty="0"/>
                        <a:t>Finite</a:t>
                      </a:r>
                    </a:p>
                  </a:txBody>
                  <a:tcPr/>
                </a:tc>
                <a:extLst>
                  <a:ext uri="{0D108BD9-81ED-4DB2-BD59-A6C34878D82A}">
                    <a16:rowId xmlns:a16="http://schemas.microsoft.com/office/drawing/2014/main" val="1472627280"/>
                  </a:ext>
                </a:extLst>
              </a:tr>
              <a:tr h="479076">
                <a:tc>
                  <a:txBody>
                    <a:bodyPr/>
                    <a:lstStyle/>
                    <a:p>
                      <a:r>
                        <a:rPr lang="en-US" dirty="0"/>
                        <a:t>Number of </a:t>
                      </a:r>
                      <a:r>
                        <a:rPr lang="en-US" dirty="0" err="1"/>
                        <a:t>Signlas</a:t>
                      </a:r>
                      <a:endParaRPr lang="en-US" dirty="0"/>
                    </a:p>
                  </a:txBody>
                  <a:tcPr/>
                </a:tc>
                <a:tc>
                  <a:txBody>
                    <a:bodyPr/>
                    <a:lstStyle/>
                    <a:p>
                      <a:r>
                        <a:rPr lang="en-US" dirty="0"/>
                        <a:t>Continuous time</a:t>
                      </a:r>
                    </a:p>
                  </a:txBody>
                  <a:tcPr/>
                </a:tc>
                <a:tc>
                  <a:txBody>
                    <a:bodyPr/>
                    <a:lstStyle/>
                    <a:p>
                      <a:r>
                        <a:rPr lang="en-US" dirty="0"/>
                        <a:t>Discrete time</a:t>
                      </a:r>
                    </a:p>
                  </a:txBody>
                  <a:tcPr/>
                </a:tc>
                <a:extLst>
                  <a:ext uri="{0D108BD9-81ED-4DB2-BD59-A6C34878D82A}">
                    <a16:rowId xmlns:a16="http://schemas.microsoft.com/office/drawing/2014/main" val="1109976458"/>
                  </a:ext>
                </a:extLst>
              </a:tr>
              <a:tr h="826897">
                <a:tc>
                  <a:txBody>
                    <a:bodyPr/>
                    <a:lstStyle/>
                    <a:p>
                      <a:r>
                        <a:rPr lang="en-US" dirty="0"/>
                        <a:t>Nature of signal</a:t>
                      </a:r>
                    </a:p>
                  </a:txBody>
                  <a:tcPr/>
                </a:tc>
                <a:tc>
                  <a:txBody>
                    <a:bodyPr/>
                    <a:lstStyle/>
                    <a:p>
                      <a:r>
                        <a:rPr lang="en-US" dirty="0"/>
                        <a:t>Signal generator, transducer</a:t>
                      </a:r>
                    </a:p>
                  </a:txBody>
                  <a:tcPr/>
                </a:tc>
                <a:tc>
                  <a:txBody>
                    <a:bodyPr/>
                    <a:lstStyle/>
                    <a:p>
                      <a:r>
                        <a:rPr lang="en-US" dirty="0"/>
                        <a:t>Computers A to D </a:t>
                      </a:r>
                      <a:r>
                        <a:rPr lang="en-US" dirty="0" err="1"/>
                        <a:t>convertr</a:t>
                      </a:r>
                      <a:endParaRPr lang="en-US" dirty="0"/>
                    </a:p>
                  </a:txBody>
                  <a:tcPr/>
                </a:tc>
                <a:extLst>
                  <a:ext uri="{0D108BD9-81ED-4DB2-BD59-A6C34878D82A}">
                    <a16:rowId xmlns:a16="http://schemas.microsoft.com/office/drawing/2014/main" val="266946436"/>
                  </a:ext>
                </a:extLst>
              </a:tr>
              <a:tr h="479076">
                <a:tc>
                  <a:txBody>
                    <a:bodyPr/>
                    <a:lstStyle/>
                    <a:p>
                      <a:r>
                        <a:rPr lang="en-US" dirty="0"/>
                        <a:t>Examples</a:t>
                      </a:r>
                    </a:p>
                  </a:txBody>
                  <a:tcPr/>
                </a:tc>
                <a:tc>
                  <a:txBody>
                    <a:bodyPr/>
                    <a:lstStyle/>
                    <a:p>
                      <a:r>
                        <a:rPr lang="en-US" dirty="0"/>
                        <a:t>Sine wave, triangular wave</a:t>
                      </a:r>
                    </a:p>
                  </a:txBody>
                  <a:tcPr/>
                </a:tc>
                <a:tc>
                  <a:txBody>
                    <a:bodyPr/>
                    <a:lstStyle/>
                    <a:p>
                      <a:r>
                        <a:rPr lang="en-US" dirty="0"/>
                        <a:t>Binary signal</a:t>
                      </a:r>
                    </a:p>
                  </a:txBody>
                  <a:tcPr/>
                </a:tc>
                <a:extLst>
                  <a:ext uri="{0D108BD9-81ED-4DB2-BD59-A6C34878D82A}">
                    <a16:rowId xmlns:a16="http://schemas.microsoft.com/office/drawing/2014/main" val="1269860870"/>
                  </a:ext>
                </a:extLst>
              </a:tr>
            </a:tbl>
          </a:graphicData>
        </a:graphic>
      </p:graphicFrame>
      <p:sp>
        <p:nvSpPr>
          <p:cNvPr id="5" name="Date Placeholder 4">
            <a:extLst>
              <a:ext uri="{FF2B5EF4-FFF2-40B4-BE49-F238E27FC236}">
                <a16:creationId xmlns:a16="http://schemas.microsoft.com/office/drawing/2014/main" id="{9735CC03-1B52-4155-9CD0-AAE932A9E03D}"/>
              </a:ext>
            </a:extLst>
          </p:cNvPr>
          <p:cNvSpPr>
            <a:spLocks noGrp="1"/>
          </p:cNvSpPr>
          <p:nvPr>
            <p:ph type="dt" sz="half" idx="10"/>
          </p:nvPr>
        </p:nvSpPr>
        <p:spPr/>
        <p:txBody>
          <a:bodyPr/>
          <a:lstStyle/>
          <a:p>
            <a:fld id="{6DB3CFB9-FC47-4340-8D60-A8E8BD958FDE}" type="datetime1">
              <a:rPr lang="en-US" smtClean="0"/>
              <a:t>5/31/2023</a:t>
            </a:fld>
            <a:endParaRPr lang="en-US"/>
          </a:p>
        </p:txBody>
      </p:sp>
      <p:sp>
        <p:nvSpPr>
          <p:cNvPr id="6" name="Footer Placeholder 5">
            <a:extLst>
              <a:ext uri="{FF2B5EF4-FFF2-40B4-BE49-F238E27FC236}">
                <a16:creationId xmlns:a16="http://schemas.microsoft.com/office/drawing/2014/main" id="{F777479E-A9F5-4C11-98EE-743182954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887CF-9150-4881-993D-00C30980DD10}"/>
              </a:ext>
            </a:extLst>
          </p:cNvPr>
          <p:cNvSpPr>
            <a:spLocks noGrp="1"/>
          </p:cNvSpPr>
          <p:nvPr>
            <p:ph type="sldNum" sz="quarter" idx="12"/>
          </p:nvPr>
        </p:nvSpPr>
        <p:spPr/>
        <p:txBody>
          <a:bodyPr/>
          <a:lstStyle/>
          <a:p>
            <a:fld id="{B6D3BF51-8CEE-420E-B758-4812618B6E36}" type="slidenum">
              <a:rPr lang="en-US" smtClean="0"/>
              <a:t>15</a:t>
            </a:fld>
            <a:endParaRPr lang="en-US"/>
          </a:p>
        </p:txBody>
      </p:sp>
    </p:spTree>
    <p:extLst>
      <p:ext uri="{BB962C8B-B14F-4D97-AF65-F5344CB8AC3E}">
        <p14:creationId xmlns:p14="http://schemas.microsoft.com/office/powerpoint/2010/main" val="3510083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558C-A047-4587-A90F-ECB439235922}"/>
              </a:ext>
            </a:extLst>
          </p:cNvPr>
          <p:cNvSpPr>
            <a:spLocks noGrp="1"/>
          </p:cNvSpPr>
          <p:nvPr>
            <p:ph type="title"/>
          </p:nvPr>
        </p:nvSpPr>
        <p:spPr>
          <a:xfrm>
            <a:off x="838200" y="221943"/>
            <a:ext cx="10515600" cy="1171851"/>
          </a:xfrm>
        </p:spPr>
        <p:txBody>
          <a:bodyPr/>
          <a:lstStyle/>
          <a:p>
            <a:r>
              <a:rPr lang="en-US" dirty="0">
                <a:solidFill>
                  <a:srgbClr val="FF0000"/>
                </a:solidFill>
              </a:rPr>
              <a:t>Analog and Digital Systems (Comparison):</a:t>
            </a:r>
          </a:p>
        </p:txBody>
      </p:sp>
      <p:graphicFrame>
        <p:nvGraphicFramePr>
          <p:cNvPr id="4" name="Table 4">
            <a:extLst>
              <a:ext uri="{FF2B5EF4-FFF2-40B4-BE49-F238E27FC236}">
                <a16:creationId xmlns:a16="http://schemas.microsoft.com/office/drawing/2014/main" id="{BFC3F084-E5AC-47C3-BDF7-773B22B697FC}"/>
              </a:ext>
            </a:extLst>
          </p:cNvPr>
          <p:cNvGraphicFramePr>
            <a:graphicFrameLocks noGrp="1"/>
          </p:cNvGraphicFramePr>
          <p:nvPr>
            <p:ph idx="1"/>
            <p:extLst>
              <p:ext uri="{D42A27DB-BD31-4B8C-83A1-F6EECF244321}">
                <p14:modId xmlns:p14="http://schemas.microsoft.com/office/powerpoint/2010/main" val="1011549580"/>
              </p:ext>
            </p:extLst>
          </p:nvPr>
        </p:nvGraphicFramePr>
        <p:xfrm>
          <a:off x="1029810" y="1393796"/>
          <a:ext cx="10014011" cy="5404485"/>
        </p:xfrm>
        <a:graphic>
          <a:graphicData uri="http://schemas.openxmlformats.org/drawingml/2006/table">
            <a:tbl>
              <a:tblPr firstRow="1" bandRow="1">
                <a:tableStyleId>{5C22544A-7EE6-4342-B048-85BDC9FD1C3A}</a:tableStyleId>
              </a:tblPr>
              <a:tblGrid>
                <a:gridCol w="3340351">
                  <a:extLst>
                    <a:ext uri="{9D8B030D-6E8A-4147-A177-3AD203B41FA5}">
                      <a16:colId xmlns:a16="http://schemas.microsoft.com/office/drawing/2014/main" val="2780384263"/>
                    </a:ext>
                  </a:extLst>
                </a:gridCol>
                <a:gridCol w="3336830">
                  <a:extLst>
                    <a:ext uri="{9D8B030D-6E8A-4147-A177-3AD203B41FA5}">
                      <a16:colId xmlns:a16="http://schemas.microsoft.com/office/drawing/2014/main" val="2308446625"/>
                    </a:ext>
                  </a:extLst>
                </a:gridCol>
                <a:gridCol w="3336830">
                  <a:extLst>
                    <a:ext uri="{9D8B030D-6E8A-4147-A177-3AD203B41FA5}">
                      <a16:colId xmlns:a16="http://schemas.microsoft.com/office/drawing/2014/main" val="3879788510"/>
                    </a:ext>
                  </a:extLst>
                </a:gridCol>
              </a:tblGrid>
              <a:tr h="354781">
                <a:tc>
                  <a:txBody>
                    <a:bodyPr/>
                    <a:lstStyle/>
                    <a:p>
                      <a:r>
                        <a:rPr lang="en-US" dirty="0"/>
                        <a:t>Parameter</a:t>
                      </a:r>
                    </a:p>
                  </a:txBody>
                  <a:tcPr/>
                </a:tc>
                <a:tc>
                  <a:txBody>
                    <a:bodyPr/>
                    <a:lstStyle/>
                    <a:p>
                      <a:r>
                        <a:rPr lang="en-US" dirty="0"/>
                        <a:t>Analog System</a:t>
                      </a:r>
                    </a:p>
                  </a:txBody>
                  <a:tcPr/>
                </a:tc>
                <a:tc>
                  <a:txBody>
                    <a:bodyPr/>
                    <a:lstStyle/>
                    <a:p>
                      <a:r>
                        <a:rPr lang="en-US" dirty="0"/>
                        <a:t>Digital System</a:t>
                      </a:r>
                    </a:p>
                  </a:txBody>
                  <a:tcPr/>
                </a:tc>
                <a:extLst>
                  <a:ext uri="{0D108BD9-81ED-4DB2-BD59-A6C34878D82A}">
                    <a16:rowId xmlns:a16="http://schemas.microsoft.com/office/drawing/2014/main" val="2978229216"/>
                  </a:ext>
                </a:extLst>
              </a:tr>
              <a:tr h="446556">
                <a:tc>
                  <a:txBody>
                    <a:bodyPr/>
                    <a:lstStyle/>
                    <a:p>
                      <a:pPr>
                        <a:lnSpc>
                          <a:spcPct val="150000"/>
                        </a:lnSpc>
                      </a:pPr>
                      <a:r>
                        <a:rPr lang="en-US" dirty="0"/>
                        <a:t>Type of signal</a:t>
                      </a:r>
                    </a:p>
                  </a:txBody>
                  <a:tcPr/>
                </a:tc>
                <a:tc>
                  <a:txBody>
                    <a:bodyPr/>
                    <a:lstStyle/>
                    <a:p>
                      <a:pPr>
                        <a:lnSpc>
                          <a:spcPct val="150000"/>
                        </a:lnSpc>
                      </a:pPr>
                      <a:r>
                        <a:rPr lang="en-US" dirty="0"/>
                        <a:t>Analog signal</a:t>
                      </a:r>
                    </a:p>
                  </a:txBody>
                  <a:tcPr/>
                </a:tc>
                <a:tc>
                  <a:txBody>
                    <a:bodyPr/>
                    <a:lstStyle/>
                    <a:p>
                      <a:pPr>
                        <a:lnSpc>
                          <a:spcPct val="150000"/>
                        </a:lnSpc>
                      </a:pPr>
                      <a:r>
                        <a:rPr lang="en-US" dirty="0"/>
                        <a:t>Digital Signal</a:t>
                      </a:r>
                    </a:p>
                  </a:txBody>
                  <a:tcPr/>
                </a:tc>
                <a:extLst>
                  <a:ext uri="{0D108BD9-81ED-4DB2-BD59-A6C34878D82A}">
                    <a16:rowId xmlns:a16="http://schemas.microsoft.com/office/drawing/2014/main" val="1138294610"/>
                  </a:ext>
                </a:extLst>
              </a:tr>
              <a:tr h="446556">
                <a:tc>
                  <a:txBody>
                    <a:bodyPr/>
                    <a:lstStyle/>
                    <a:p>
                      <a:pPr>
                        <a:lnSpc>
                          <a:spcPct val="150000"/>
                        </a:lnSpc>
                      </a:pPr>
                      <a:r>
                        <a:rPr lang="en-US" dirty="0"/>
                        <a:t>Type of Display</a:t>
                      </a:r>
                    </a:p>
                  </a:txBody>
                  <a:tcPr/>
                </a:tc>
                <a:tc>
                  <a:txBody>
                    <a:bodyPr/>
                    <a:lstStyle/>
                    <a:p>
                      <a:pPr>
                        <a:lnSpc>
                          <a:spcPct val="150000"/>
                        </a:lnSpc>
                      </a:pPr>
                      <a:r>
                        <a:rPr lang="en-US" dirty="0"/>
                        <a:t>Analog meter</a:t>
                      </a:r>
                    </a:p>
                  </a:txBody>
                  <a:tcPr/>
                </a:tc>
                <a:tc>
                  <a:txBody>
                    <a:bodyPr/>
                    <a:lstStyle/>
                    <a:p>
                      <a:pPr>
                        <a:lnSpc>
                          <a:spcPct val="150000"/>
                        </a:lnSpc>
                      </a:pPr>
                      <a:r>
                        <a:rPr lang="en-US" dirty="0"/>
                        <a:t>Digital Display</a:t>
                      </a:r>
                    </a:p>
                  </a:txBody>
                  <a:tcPr/>
                </a:tc>
                <a:extLst>
                  <a:ext uri="{0D108BD9-81ED-4DB2-BD59-A6C34878D82A}">
                    <a16:rowId xmlns:a16="http://schemas.microsoft.com/office/drawing/2014/main" val="2232000909"/>
                  </a:ext>
                </a:extLst>
              </a:tr>
              <a:tr h="446556">
                <a:tc>
                  <a:txBody>
                    <a:bodyPr/>
                    <a:lstStyle/>
                    <a:p>
                      <a:pPr>
                        <a:lnSpc>
                          <a:spcPct val="150000"/>
                        </a:lnSpc>
                      </a:pPr>
                      <a:r>
                        <a:rPr lang="en-US" dirty="0"/>
                        <a:t>Accuracy</a:t>
                      </a:r>
                    </a:p>
                  </a:txBody>
                  <a:tcPr/>
                </a:tc>
                <a:tc>
                  <a:txBody>
                    <a:bodyPr/>
                    <a:lstStyle/>
                    <a:p>
                      <a:pPr>
                        <a:lnSpc>
                          <a:spcPct val="150000"/>
                        </a:lnSpc>
                      </a:pPr>
                      <a:r>
                        <a:rPr lang="en-US" dirty="0"/>
                        <a:t>Small</a:t>
                      </a:r>
                    </a:p>
                  </a:txBody>
                  <a:tcPr/>
                </a:tc>
                <a:tc>
                  <a:txBody>
                    <a:bodyPr/>
                    <a:lstStyle/>
                    <a:p>
                      <a:pPr>
                        <a:lnSpc>
                          <a:spcPct val="150000"/>
                        </a:lnSpc>
                      </a:pPr>
                      <a:r>
                        <a:rPr lang="en-US" dirty="0"/>
                        <a:t>High</a:t>
                      </a:r>
                    </a:p>
                  </a:txBody>
                  <a:tcPr/>
                </a:tc>
                <a:extLst>
                  <a:ext uri="{0D108BD9-81ED-4DB2-BD59-A6C34878D82A}">
                    <a16:rowId xmlns:a16="http://schemas.microsoft.com/office/drawing/2014/main" val="2961276996"/>
                  </a:ext>
                </a:extLst>
              </a:tr>
              <a:tr h="3547812">
                <a:tc>
                  <a:txBody>
                    <a:bodyPr/>
                    <a:lstStyle/>
                    <a:p>
                      <a:r>
                        <a:rPr lang="en-US" dirty="0"/>
                        <a:t>Design complexity</a:t>
                      </a:r>
                    </a:p>
                    <a:p>
                      <a:endParaRPr lang="en-US" dirty="0"/>
                    </a:p>
                    <a:p>
                      <a:r>
                        <a:rPr lang="en-US" dirty="0"/>
                        <a:t>Memory Attached</a:t>
                      </a:r>
                    </a:p>
                    <a:p>
                      <a:endParaRPr lang="en-US" dirty="0"/>
                    </a:p>
                    <a:p>
                      <a:r>
                        <a:rPr lang="en-US" dirty="0"/>
                        <a:t>Storage</a:t>
                      </a:r>
                    </a:p>
                    <a:p>
                      <a:endParaRPr lang="en-US" dirty="0"/>
                    </a:p>
                    <a:p>
                      <a:r>
                        <a:rPr lang="en-US" dirty="0"/>
                        <a:t>Distortion</a:t>
                      </a:r>
                    </a:p>
                    <a:p>
                      <a:endParaRPr lang="en-US" dirty="0"/>
                    </a:p>
                    <a:p>
                      <a:r>
                        <a:rPr lang="en-US" dirty="0"/>
                        <a:t>Communication between systems</a:t>
                      </a:r>
                    </a:p>
                    <a:p>
                      <a:endParaRPr lang="en-US" dirty="0"/>
                    </a:p>
                    <a:p>
                      <a:r>
                        <a:rPr lang="en-US" dirty="0"/>
                        <a:t>Noise Effect</a:t>
                      </a:r>
                    </a:p>
                  </a:txBody>
                  <a:tcPr/>
                </a:tc>
                <a:tc>
                  <a:txBody>
                    <a:bodyPr/>
                    <a:lstStyle/>
                    <a:p>
                      <a:r>
                        <a:rPr lang="en-US" dirty="0"/>
                        <a:t>Difficult to Design</a:t>
                      </a:r>
                    </a:p>
                    <a:p>
                      <a:endParaRPr lang="en-US" dirty="0"/>
                    </a:p>
                    <a:p>
                      <a:r>
                        <a:rPr lang="en-US" dirty="0"/>
                        <a:t>No memory</a:t>
                      </a:r>
                    </a:p>
                    <a:p>
                      <a:endParaRPr lang="en-US" dirty="0"/>
                    </a:p>
                    <a:p>
                      <a:r>
                        <a:rPr lang="en-US" dirty="0"/>
                        <a:t>Not possible</a:t>
                      </a:r>
                    </a:p>
                    <a:p>
                      <a:endParaRPr lang="en-US" dirty="0"/>
                    </a:p>
                    <a:p>
                      <a:r>
                        <a:rPr lang="en-US" dirty="0"/>
                        <a:t>High</a:t>
                      </a:r>
                    </a:p>
                    <a:p>
                      <a:endParaRPr lang="en-US" dirty="0"/>
                    </a:p>
                    <a:p>
                      <a:r>
                        <a:rPr lang="en-US" dirty="0"/>
                        <a:t>Not easy</a:t>
                      </a:r>
                    </a:p>
                    <a:p>
                      <a:endParaRPr lang="en-US" dirty="0"/>
                    </a:p>
                    <a:p>
                      <a:r>
                        <a:rPr lang="en-US" dirty="0"/>
                        <a:t>High</a:t>
                      </a:r>
                    </a:p>
                  </a:txBody>
                  <a:tcPr/>
                </a:tc>
                <a:tc>
                  <a:txBody>
                    <a:bodyPr/>
                    <a:lstStyle/>
                    <a:p>
                      <a:r>
                        <a:rPr lang="en-US" dirty="0"/>
                        <a:t>Easy to Design</a:t>
                      </a:r>
                    </a:p>
                    <a:p>
                      <a:endParaRPr lang="en-US" dirty="0"/>
                    </a:p>
                    <a:p>
                      <a:r>
                        <a:rPr lang="en-US" dirty="0"/>
                        <a:t>Have memory</a:t>
                      </a:r>
                    </a:p>
                    <a:p>
                      <a:endParaRPr lang="en-US" dirty="0"/>
                    </a:p>
                    <a:p>
                      <a:r>
                        <a:rPr lang="en-US" dirty="0"/>
                        <a:t>possible</a:t>
                      </a:r>
                    </a:p>
                    <a:p>
                      <a:endParaRPr lang="en-US" dirty="0"/>
                    </a:p>
                    <a:p>
                      <a:r>
                        <a:rPr lang="en-US" dirty="0"/>
                        <a:t>Small</a:t>
                      </a:r>
                    </a:p>
                    <a:p>
                      <a:endParaRPr lang="en-US" dirty="0"/>
                    </a:p>
                    <a:p>
                      <a:r>
                        <a:rPr lang="en-US" dirty="0"/>
                        <a:t>Easy</a:t>
                      </a:r>
                    </a:p>
                    <a:p>
                      <a:endParaRPr lang="en-US" dirty="0"/>
                    </a:p>
                    <a:p>
                      <a:r>
                        <a:rPr lang="en-US" dirty="0"/>
                        <a:t>Low</a:t>
                      </a:r>
                    </a:p>
                    <a:p>
                      <a:endParaRPr lang="en-US" dirty="0"/>
                    </a:p>
                    <a:p>
                      <a:endParaRPr lang="en-US" dirty="0"/>
                    </a:p>
                  </a:txBody>
                  <a:tcPr/>
                </a:tc>
                <a:extLst>
                  <a:ext uri="{0D108BD9-81ED-4DB2-BD59-A6C34878D82A}">
                    <a16:rowId xmlns:a16="http://schemas.microsoft.com/office/drawing/2014/main" val="500471476"/>
                  </a:ext>
                </a:extLst>
              </a:tr>
            </a:tbl>
          </a:graphicData>
        </a:graphic>
      </p:graphicFrame>
      <p:sp>
        <p:nvSpPr>
          <p:cNvPr id="3" name="Date Placeholder 2">
            <a:extLst>
              <a:ext uri="{FF2B5EF4-FFF2-40B4-BE49-F238E27FC236}">
                <a16:creationId xmlns:a16="http://schemas.microsoft.com/office/drawing/2014/main" id="{00AF8E23-B06B-47CD-9077-BD399C0B0452}"/>
              </a:ext>
            </a:extLst>
          </p:cNvPr>
          <p:cNvSpPr>
            <a:spLocks noGrp="1"/>
          </p:cNvSpPr>
          <p:nvPr>
            <p:ph type="dt" sz="half" idx="10"/>
          </p:nvPr>
        </p:nvSpPr>
        <p:spPr/>
        <p:txBody>
          <a:bodyPr/>
          <a:lstStyle/>
          <a:p>
            <a:fld id="{6811E6A8-AD1D-40BC-A71C-7EC16E4CFFBB}" type="datetime1">
              <a:rPr lang="en-US" smtClean="0"/>
              <a:t>5/31/2023</a:t>
            </a:fld>
            <a:endParaRPr lang="en-US"/>
          </a:p>
        </p:txBody>
      </p:sp>
      <p:sp>
        <p:nvSpPr>
          <p:cNvPr id="5" name="Footer Placeholder 4">
            <a:extLst>
              <a:ext uri="{FF2B5EF4-FFF2-40B4-BE49-F238E27FC236}">
                <a16:creationId xmlns:a16="http://schemas.microsoft.com/office/drawing/2014/main" id="{23EA5BEA-E564-4A19-B235-6F85B2976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23BDD-4555-40A0-838E-F84E6470D47F}"/>
              </a:ext>
            </a:extLst>
          </p:cNvPr>
          <p:cNvSpPr>
            <a:spLocks noGrp="1"/>
          </p:cNvSpPr>
          <p:nvPr>
            <p:ph type="sldNum" sz="quarter" idx="12"/>
          </p:nvPr>
        </p:nvSpPr>
        <p:spPr/>
        <p:txBody>
          <a:bodyPr/>
          <a:lstStyle/>
          <a:p>
            <a:fld id="{B6D3BF51-8CEE-420E-B758-4812618B6E36}" type="slidenum">
              <a:rPr lang="en-US" smtClean="0"/>
              <a:t>16</a:t>
            </a:fld>
            <a:endParaRPr lang="en-US"/>
          </a:p>
        </p:txBody>
      </p:sp>
    </p:spTree>
    <p:extLst>
      <p:ext uri="{BB962C8B-B14F-4D97-AF65-F5344CB8AC3E}">
        <p14:creationId xmlns:p14="http://schemas.microsoft.com/office/powerpoint/2010/main" val="294756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E6E3-D79A-48F5-8D5C-373F7FE58FE0}"/>
              </a:ext>
            </a:extLst>
          </p:cNvPr>
          <p:cNvSpPr>
            <a:spLocks noGrp="1"/>
          </p:cNvSpPr>
          <p:nvPr>
            <p:ph type="title"/>
          </p:nvPr>
        </p:nvSpPr>
        <p:spPr/>
        <p:txBody>
          <a:bodyPr/>
          <a:lstStyle/>
          <a:p>
            <a:r>
              <a:rPr lang="en-US" dirty="0">
                <a:solidFill>
                  <a:srgbClr val="FF0000"/>
                </a:solidFill>
              </a:rPr>
              <a:t>Clock Signal</a:t>
            </a:r>
            <a:r>
              <a:rPr lang="en-US" dirty="0"/>
              <a:t>:</a:t>
            </a:r>
          </a:p>
        </p:txBody>
      </p:sp>
      <p:sp>
        <p:nvSpPr>
          <p:cNvPr id="3" name="Content Placeholder 2">
            <a:extLst>
              <a:ext uri="{FF2B5EF4-FFF2-40B4-BE49-F238E27FC236}">
                <a16:creationId xmlns:a16="http://schemas.microsoft.com/office/drawing/2014/main" id="{AA888418-5454-4D1E-BB27-B8470CA5A97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 clock signal (historically also known as logic beat) </a:t>
            </a:r>
            <a:r>
              <a:rPr lang="en-US" b="1" i="0" dirty="0">
                <a:solidFill>
                  <a:srgbClr val="202124"/>
                </a:solidFill>
                <a:effectLst/>
                <a:latin typeface="arial" panose="020B0604020202020204" pitchFamily="34" charset="0"/>
              </a:rPr>
              <a:t>oscillates between a high and a low state .</a:t>
            </a:r>
          </a:p>
          <a:p>
            <a:r>
              <a:rPr lang="en-US" b="0" i="0" dirty="0">
                <a:solidFill>
                  <a:srgbClr val="202124"/>
                </a:solidFill>
                <a:effectLst/>
                <a:latin typeface="arial" panose="020B0604020202020204" pitchFamily="34" charset="0"/>
              </a:rPr>
              <a:t>A clock signal is produced by a clock generator.</a:t>
            </a:r>
            <a:endParaRPr lang="en-US" dirty="0"/>
          </a:p>
        </p:txBody>
      </p:sp>
      <p:sp>
        <p:nvSpPr>
          <p:cNvPr id="4" name="Date Placeholder 3">
            <a:extLst>
              <a:ext uri="{FF2B5EF4-FFF2-40B4-BE49-F238E27FC236}">
                <a16:creationId xmlns:a16="http://schemas.microsoft.com/office/drawing/2014/main" id="{F0C034A7-61D1-4434-A7C0-A82A7753A97B}"/>
              </a:ext>
            </a:extLst>
          </p:cNvPr>
          <p:cNvSpPr>
            <a:spLocks noGrp="1"/>
          </p:cNvSpPr>
          <p:nvPr>
            <p:ph type="dt" sz="half" idx="10"/>
          </p:nvPr>
        </p:nvSpPr>
        <p:spPr/>
        <p:txBody>
          <a:bodyPr/>
          <a:lstStyle/>
          <a:p>
            <a:fld id="{1FAE54D5-B841-4F3E-B5B9-F91E65C0543A}" type="datetime1">
              <a:rPr lang="en-US" smtClean="0"/>
              <a:t>5/31/2023</a:t>
            </a:fld>
            <a:endParaRPr lang="en-US"/>
          </a:p>
        </p:txBody>
      </p:sp>
      <p:sp>
        <p:nvSpPr>
          <p:cNvPr id="5" name="Footer Placeholder 4">
            <a:extLst>
              <a:ext uri="{FF2B5EF4-FFF2-40B4-BE49-F238E27FC236}">
                <a16:creationId xmlns:a16="http://schemas.microsoft.com/office/drawing/2014/main" id="{5BE1E26A-E9B9-4A70-BA69-DF59372C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64A38-14F9-4BEA-99DF-082307D77334}"/>
              </a:ext>
            </a:extLst>
          </p:cNvPr>
          <p:cNvSpPr>
            <a:spLocks noGrp="1"/>
          </p:cNvSpPr>
          <p:nvPr>
            <p:ph type="sldNum" sz="quarter" idx="12"/>
          </p:nvPr>
        </p:nvSpPr>
        <p:spPr/>
        <p:txBody>
          <a:bodyPr/>
          <a:lstStyle/>
          <a:p>
            <a:fld id="{B6D3BF51-8CEE-420E-B758-4812618B6E36}" type="slidenum">
              <a:rPr lang="en-US" smtClean="0"/>
              <a:t>17</a:t>
            </a:fld>
            <a:endParaRPr lang="en-US"/>
          </a:p>
        </p:txBody>
      </p:sp>
    </p:spTree>
    <p:extLst>
      <p:ext uri="{BB962C8B-B14F-4D97-AF65-F5344CB8AC3E}">
        <p14:creationId xmlns:p14="http://schemas.microsoft.com/office/powerpoint/2010/main" val="268075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A643-0E43-472C-8923-F173B2A3CF1E}"/>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75942A50-7136-4F25-B2A4-8894E51904F8}"/>
              </a:ext>
            </a:extLst>
          </p:cNvPr>
          <p:cNvPicPr>
            <a:picLocks noGrp="1" noChangeAspect="1"/>
          </p:cNvPicPr>
          <p:nvPr>
            <p:ph idx="1"/>
          </p:nvPr>
        </p:nvPicPr>
        <p:blipFill>
          <a:blip r:embed="rId2"/>
          <a:stretch>
            <a:fillRect/>
          </a:stretch>
        </p:blipFill>
        <p:spPr>
          <a:xfrm>
            <a:off x="692457" y="754602"/>
            <a:ext cx="8788893" cy="5610687"/>
          </a:xfrm>
        </p:spPr>
      </p:pic>
      <p:sp>
        <p:nvSpPr>
          <p:cNvPr id="3" name="Date Placeholder 2">
            <a:extLst>
              <a:ext uri="{FF2B5EF4-FFF2-40B4-BE49-F238E27FC236}">
                <a16:creationId xmlns:a16="http://schemas.microsoft.com/office/drawing/2014/main" id="{1A98216B-7F0D-42A7-B1DD-4A71CD658EC6}"/>
              </a:ext>
            </a:extLst>
          </p:cNvPr>
          <p:cNvSpPr>
            <a:spLocks noGrp="1"/>
          </p:cNvSpPr>
          <p:nvPr>
            <p:ph type="dt" sz="half" idx="10"/>
          </p:nvPr>
        </p:nvSpPr>
        <p:spPr/>
        <p:txBody>
          <a:bodyPr/>
          <a:lstStyle/>
          <a:p>
            <a:fld id="{F11F3274-61F3-41E6-9D88-A29D36D2C060}" type="datetime1">
              <a:rPr lang="en-US" smtClean="0"/>
              <a:t>5/31/2023</a:t>
            </a:fld>
            <a:endParaRPr lang="en-US"/>
          </a:p>
        </p:txBody>
      </p:sp>
      <p:sp>
        <p:nvSpPr>
          <p:cNvPr id="4" name="Footer Placeholder 3">
            <a:extLst>
              <a:ext uri="{FF2B5EF4-FFF2-40B4-BE49-F238E27FC236}">
                <a16:creationId xmlns:a16="http://schemas.microsoft.com/office/drawing/2014/main" id="{510C1A45-CDBC-4D7F-B0E0-4517B8073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FF553-282E-42C7-B72F-A612E454E309}"/>
              </a:ext>
            </a:extLst>
          </p:cNvPr>
          <p:cNvSpPr>
            <a:spLocks noGrp="1"/>
          </p:cNvSpPr>
          <p:nvPr>
            <p:ph type="sldNum" sz="quarter" idx="12"/>
          </p:nvPr>
        </p:nvSpPr>
        <p:spPr/>
        <p:txBody>
          <a:bodyPr/>
          <a:lstStyle/>
          <a:p>
            <a:fld id="{B6D3BF51-8CEE-420E-B758-4812618B6E36}" type="slidenum">
              <a:rPr lang="en-US" smtClean="0"/>
              <a:t>18</a:t>
            </a:fld>
            <a:endParaRPr lang="en-US"/>
          </a:p>
        </p:txBody>
      </p:sp>
    </p:spTree>
    <p:extLst>
      <p:ext uri="{BB962C8B-B14F-4D97-AF65-F5344CB8AC3E}">
        <p14:creationId xmlns:p14="http://schemas.microsoft.com/office/powerpoint/2010/main" val="202140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1ADF-C14C-476B-A4DF-0B7047F0D1EF}"/>
              </a:ext>
            </a:extLst>
          </p:cNvPr>
          <p:cNvSpPr>
            <a:spLocks noGrp="1"/>
          </p:cNvSpPr>
          <p:nvPr>
            <p:ph type="title"/>
          </p:nvPr>
        </p:nvSpPr>
        <p:spPr/>
        <p:txBody>
          <a:bodyPr/>
          <a:lstStyle/>
          <a:p>
            <a:r>
              <a:rPr lang="en-US" dirty="0"/>
              <a:t>Analog to Digital Conversion:</a:t>
            </a:r>
          </a:p>
        </p:txBody>
      </p:sp>
      <p:sp>
        <p:nvSpPr>
          <p:cNvPr id="3" name="Content Placeholder 2">
            <a:extLst>
              <a:ext uri="{FF2B5EF4-FFF2-40B4-BE49-F238E27FC236}">
                <a16:creationId xmlns:a16="http://schemas.microsoft.com/office/drawing/2014/main" id="{013C1659-CED8-4124-8650-2BC2D754E3B4}"/>
              </a:ext>
            </a:extLst>
          </p:cNvPr>
          <p:cNvSpPr>
            <a:spLocks noGrp="1"/>
          </p:cNvSpPr>
          <p:nvPr>
            <p:ph idx="1"/>
          </p:nvPr>
        </p:nvSpPr>
        <p:spPr/>
        <p:txBody>
          <a:bodyPr/>
          <a:lstStyle/>
          <a:p>
            <a:pPr marL="0" indent="0" algn="l">
              <a:buNone/>
            </a:pPr>
            <a:r>
              <a:rPr lang="en-US" b="1" i="0" dirty="0">
                <a:solidFill>
                  <a:srgbClr val="FF0000"/>
                </a:solidFill>
                <a:effectLst/>
                <a:latin typeface="arial" panose="020B0604020202020204" pitchFamily="34" charset="0"/>
              </a:rPr>
              <a:t>Analog-to-digital conversion involves four major steps:</a:t>
            </a:r>
            <a:endParaRPr lang="en-US" b="0" i="0" dirty="0">
              <a:solidFill>
                <a:srgbClr val="FF0000"/>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Sampling.</a:t>
            </a:r>
          </a:p>
          <a:p>
            <a:pPr algn="l">
              <a:buFont typeface="Arial" panose="020B0604020202020204" pitchFamily="34" charset="0"/>
              <a:buChar char="•"/>
            </a:pPr>
            <a:r>
              <a:rPr lang="en-US" b="0" i="0" dirty="0">
                <a:solidFill>
                  <a:srgbClr val="202124"/>
                </a:solidFill>
                <a:effectLst/>
                <a:latin typeface="arial" panose="020B0604020202020204" pitchFamily="34" charset="0"/>
              </a:rPr>
              <a:t>Quantization.</a:t>
            </a:r>
          </a:p>
          <a:p>
            <a:pPr algn="l">
              <a:buFont typeface="Arial" panose="020B0604020202020204" pitchFamily="34" charset="0"/>
              <a:buChar char="•"/>
            </a:pPr>
            <a:r>
              <a:rPr lang="en-US" b="0" i="0" dirty="0">
                <a:solidFill>
                  <a:srgbClr val="202124"/>
                </a:solidFill>
                <a:effectLst/>
                <a:latin typeface="arial" panose="020B0604020202020204" pitchFamily="34" charset="0"/>
              </a:rPr>
              <a:t>Encoding.</a:t>
            </a:r>
          </a:p>
          <a:p>
            <a:pPr algn="l">
              <a:buFont typeface="Arial" panose="020B0604020202020204" pitchFamily="34" charset="0"/>
              <a:buChar char="•"/>
            </a:pPr>
            <a:r>
              <a:rPr lang="en-US" b="0" i="0" dirty="0">
                <a:solidFill>
                  <a:srgbClr val="202124"/>
                </a:solidFill>
                <a:effectLst/>
                <a:latin typeface="arial" panose="020B0604020202020204" pitchFamily="34" charset="0"/>
              </a:rPr>
              <a:t>Compression (optional)</a:t>
            </a:r>
          </a:p>
          <a:p>
            <a:endParaRPr lang="en-US" dirty="0"/>
          </a:p>
        </p:txBody>
      </p:sp>
      <p:sp>
        <p:nvSpPr>
          <p:cNvPr id="4" name="Date Placeholder 3">
            <a:extLst>
              <a:ext uri="{FF2B5EF4-FFF2-40B4-BE49-F238E27FC236}">
                <a16:creationId xmlns:a16="http://schemas.microsoft.com/office/drawing/2014/main" id="{6646D16D-D9EE-4CDA-9229-F25313F6D210}"/>
              </a:ext>
            </a:extLst>
          </p:cNvPr>
          <p:cNvSpPr>
            <a:spLocks noGrp="1"/>
          </p:cNvSpPr>
          <p:nvPr>
            <p:ph type="dt" sz="half" idx="10"/>
          </p:nvPr>
        </p:nvSpPr>
        <p:spPr/>
        <p:txBody>
          <a:bodyPr/>
          <a:lstStyle/>
          <a:p>
            <a:fld id="{DF541EBD-4EF2-433E-932C-9E4F8E468569}" type="datetime1">
              <a:rPr lang="en-US" smtClean="0"/>
              <a:t>5/31/2023</a:t>
            </a:fld>
            <a:endParaRPr lang="en-US"/>
          </a:p>
        </p:txBody>
      </p:sp>
      <p:sp>
        <p:nvSpPr>
          <p:cNvPr id="5" name="Footer Placeholder 4">
            <a:extLst>
              <a:ext uri="{FF2B5EF4-FFF2-40B4-BE49-F238E27FC236}">
                <a16:creationId xmlns:a16="http://schemas.microsoft.com/office/drawing/2014/main" id="{3C7E6C15-87A9-47AD-9A1A-E39633851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CA12A-F642-44FA-BF69-702A1B440AEC}"/>
              </a:ext>
            </a:extLst>
          </p:cNvPr>
          <p:cNvSpPr>
            <a:spLocks noGrp="1"/>
          </p:cNvSpPr>
          <p:nvPr>
            <p:ph type="sldNum" sz="quarter" idx="12"/>
          </p:nvPr>
        </p:nvSpPr>
        <p:spPr/>
        <p:txBody>
          <a:bodyPr/>
          <a:lstStyle/>
          <a:p>
            <a:fld id="{B6D3BF51-8CEE-420E-B758-4812618B6E36}" type="slidenum">
              <a:rPr lang="en-US" smtClean="0"/>
              <a:t>19</a:t>
            </a:fld>
            <a:endParaRPr lang="en-US"/>
          </a:p>
        </p:txBody>
      </p:sp>
    </p:spTree>
    <p:extLst>
      <p:ext uri="{BB962C8B-B14F-4D97-AF65-F5344CB8AC3E}">
        <p14:creationId xmlns:p14="http://schemas.microsoft.com/office/powerpoint/2010/main" val="222820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D097-01EB-B461-C0EA-316343A42042}"/>
              </a:ext>
            </a:extLst>
          </p:cNvPr>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INTRODUCTION ABOUT DIGITAL SYSTEM</a:t>
            </a:r>
          </a:p>
        </p:txBody>
      </p:sp>
      <p:sp>
        <p:nvSpPr>
          <p:cNvPr id="3" name="Content Placeholder 2">
            <a:extLst>
              <a:ext uri="{FF2B5EF4-FFF2-40B4-BE49-F238E27FC236}">
                <a16:creationId xmlns:a16="http://schemas.microsoft.com/office/drawing/2014/main" id="{69544973-5732-8359-FA69-A8A4B1824680}"/>
              </a:ext>
            </a:extLst>
          </p:cNvPr>
          <p:cNvSpPr>
            <a:spLocks noGrp="1"/>
          </p:cNvSpPr>
          <p:nvPr>
            <p:ph idx="1"/>
          </p:nvPr>
        </p:nvSpPr>
        <p:spPr>
          <a:xfrm>
            <a:off x="838200" y="1690688"/>
            <a:ext cx="10515600" cy="4486275"/>
          </a:xfrm>
        </p:spPr>
        <p:txBody>
          <a:bodyPr>
            <a:normAutofit fontScale="70000" lnSpcReduction="20000"/>
          </a:bodyPr>
          <a:lstStyle/>
          <a:p>
            <a:pPr>
              <a:lnSpc>
                <a:spcPct val="120000"/>
              </a:lnSpc>
            </a:pPr>
            <a:r>
              <a:rPr lang="en-US" dirty="0">
                <a:latin typeface="Times New Roman" panose="02020603050405020304" pitchFamily="18" charset="0"/>
                <a:cs typeface="Times New Roman" panose="02020603050405020304" pitchFamily="18" charset="0"/>
              </a:rPr>
              <a:t>A Digital system is an interconnection of digital modules and it is a system that manipulates discrete elements of information that is represented internally in the binary form. </a:t>
            </a:r>
          </a:p>
          <a:p>
            <a:pPr>
              <a:lnSpc>
                <a:spcPct val="120000"/>
              </a:lnSpc>
            </a:pPr>
            <a:r>
              <a:rPr lang="en-US" dirty="0">
                <a:latin typeface="Times New Roman" panose="02020603050405020304" pitchFamily="18" charset="0"/>
                <a:cs typeface="Times New Roman" panose="02020603050405020304" pitchFamily="18" charset="0"/>
              </a:rPr>
              <a:t>Now a day’s digital systems are used in wide variety of industrial and consumer products such as automated industrial machinery, pocket calculators, microprocessors, digital computers, digital watches, TV games and signal processing and so on.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0000"/>
                </a:solidFill>
                <a:latin typeface="Times New Roman" panose="02020603050405020304" pitchFamily="18" charset="0"/>
                <a:cs typeface="Times New Roman" panose="02020603050405020304" pitchFamily="18" charset="0"/>
              </a:rPr>
              <a:t>Characteristics of Digital systems </a:t>
            </a:r>
          </a:p>
          <a:p>
            <a:pPr marL="0" indent="0">
              <a:buNone/>
            </a:pPr>
            <a:r>
              <a:rPr lang="en-US" dirty="0">
                <a:latin typeface="Times New Roman" panose="02020603050405020304" pitchFamily="18" charset="0"/>
                <a:cs typeface="Times New Roman" panose="02020603050405020304" pitchFamily="18" charset="0"/>
              </a:rPr>
              <a:t>• Digital systems manipulate discrete elements of information. </a:t>
            </a:r>
          </a:p>
          <a:p>
            <a:pPr marL="0" indent="0">
              <a:buNone/>
            </a:pPr>
            <a:r>
              <a:rPr lang="en-US" dirty="0">
                <a:latin typeface="Times New Roman" panose="02020603050405020304" pitchFamily="18" charset="0"/>
                <a:cs typeface="Times New Roman" panose="02020603050405020304" pitchFamily="18" charset="0"/>
              </a:rPr>
              <a:t>• Discrete elements are nothing but the digits such as 10 decimal digits or 26 letters of alphabets   and </a:t>
            </a:r>
          </a:p>
          <a:p>
            <a:pPr marL="0" indent="0">
              <a:buNone/>
            </a:pPr>
            <a:r>
              <a:rPr lang="en-US" dirty="0">
                <a:latin typeface="Times New Roman" panose="02020603050405020304" pitchFamily="18" charset="0"/>
                <a:cs typeface="Times New Roman" panose="02020603050405020304" pitchFamily="18" charset="0"/>
              </a:rPr>
              <a:t>   so on.</a:t>
            </a:r>
          </a:p>
          <a:p>
            <a:pPr marL="0" indent="0">
              <a:buNone/>
            </a:pPr>
            <a:r>
              <a:rPr lang="en-US" dirty="0">
                <a:latin typeface="Times New Roman" panose="02020603050405020304" pitchFamily="18" charset="0"/>
                <a:cs typeface="Times New Roman" panose="02020603050405020304" pitchFamily="18" charset="0"/>
              </a:rPr>
              <a:t>• Digital systems use physical quantities called signals to represent discrete elements.</a:t>
            </a:r>
          </a:p>
          <a:p>
            <a:pPr marL="0" indent="0">
              <a:buNone/>
            </a:pPr>
            <a:r>
              <a:rPr lang="en-US" dirty="0">
                <a:latin typeface="Times New Roman" panose="02020603050405020304" pitchFamily="18" charset="0"/>
                <a:cs typeface="Times New Roman" panose="02020603050405020304" pitchFamily="18" charset="0"/>
              </a:rPr>
              <a:t> • In digital systems, the signals have two discrete values and are therefore said to be binary. </a:t>
            </a:r>
          </a:p>
          <a:p>
            <a:pPr marL="0" indent="0">
              <a:buNone/>
            </a:pPr>
            <a:r>
              <a:rPr lang="en-US" dirty="0">
                <a:latin typeface="Times New Roman" panose="02020603050405020304" pitchFamily="18" charset="0"/>
                <a:cs typeface="Times New Roman" panose="02020603050405020304" pitchFamily="18" charset="0"/>
              </a:rPr>
              <a:t>• A signal in digital system represents one binary digit called a bit. The bit has a value either 0 or 1.</a:t>
            </a:r>
          </a:p>
        </p:txBody>
      </p:sp>
      <p:sp>
        <p:nvSpPr>
          <p:cNvPr id="4" name="Date Placeholder 3">
            <a:extLst>
              <a:ext uri="{FF2B5EF4-FFF2-40B4-BE49-F238E27FC236}">
                <a16:creationId xmlns:a16="http://schemas.microsoft.com/office/drawing/2014/main" id="{F429B7E9-E739-1E6A-2460-2D7D8AA72D36}"/>
              </a:ext>
            </a:extLst>
          </p:cNvPr>
          <p:cNvSpPr>
            <a:spLocks noGrp="1"/>
          </p:cNvSpPr>
          <p:nvPr>
            <p:ph type="dt" sz="half" idx="10"/>
          </p:nvPr>
        </p:nvSpPr>
        <p:spPr/>
        <p:txBody>
          <a:bodyPr/>
          <a:lstStyle/>
          <a:p>
            <a:fld id="{38697D64-C41F-4957-8EB0-94E927828440}" type="datetime1">
              <a:rPr lang="en-US" smtClean="0"/>
              <a:t>5/31/2023</a:t>
            </a:fld>
            <a:endParaRPr lang="en-US"/>
          </a:p>
        </p:txBody>
      </p:sp>
      <p:sp>
        <p:nvSpPr>
          <p:cNvPr id="5" name="Footer Placeholder 4">
            <a:extLst>
              <a:ext uri="{FF2B5EF4-FFF2-40B4-BE49-F238E27FC236}">
                <a16:creationId xmlns:a16="http://schemas.microsoft.com/office/drawing/2014/main" id="{609BE408-ECE0-6C44-CEEE-DE5FBCF01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8AF29-B042-9FF4-8AFE-424B35D4F9E6}"/>
              </a:ext>
            </a:extLst>
          </p:cNvPr>
          <p:cNvSpPr>
            <a:spLocks noGrp="1"/>
          </p:cNvSpPr>
          <p:nvPr>
            <p:ph type="sldNum" sz="quarter" idx="12"/>
          </p:nvPr>
        </p:nvSpPr>
        <p:spPr/>
        <p:txBody>
          <a:bodyPr/>
          <a:lstStyle/>
          <a:p>
            <a:fld id="{B6D3BF51-8CEE-420E-B758-4812618B6E36}" type="slidenum">
              <a:rPr lang="en-US" smtClean="0"/>
              <a:t>2</a:t>
            </a:fld>
            <a:endParaRPr lang="en-US"/>
          </a:p>
        </p:txBody>
      </p:sp>
    </p:spTree>
    <p:extLst>
      <p:ext uri="{BB962C8B-B14F-4D97-AF65-F5344CB8AC3E}">
        <p14:creationId xmlns:p14="http://schemas.microsoft.com/office/powerpoint/2010/main" val="2460488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61F7-64EB-43FC-9FEB-DACA327A7769}"/>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rgbClr val="FF0000"/>
                </a:solidFill>
              </a:rPr>
              <a:t>Sampling</a:t>
            </a:r>
          </a:p>
        </p:txBody>
      </p:sp>
      <p:sp>
        <p:nvSpPr>
          <p:cNvPr id="3" name="Content Placeholder 2">
            <a:extLst>
              <a:ext uri="{FF2B5EF4-FFF2-40B4-BE49-F238E27FC236}">
                <a16:creationId xmlns:a16="http://schemas.microsoft.com/office/drawing/2014/main" id="{53ECA97F-1E03-4EDE-9D6E-0B54334BE98F}"/>
              </a:ext>
            </a:extLst>
          </p:cNvPr>
          <p:cNvSpPr>
            <a:spLocks noGrp="1"/>
          </p:cNvSpPr>
          <p:nvPr>
            <p:ph idx="1"/>
          </p:nvPr>
        </p:nvSpPr>
        <p:spPr>
          <a:xfrm>
            <a:off x="838200" y="1576873"/>
            <a:ext cx="10515600" cy="4600090"/>
          </a:xfrm>
        </p:spPr>
        <p:txBody>
          <a:bodyPr/>
          <a:lstStyle/>
          <a:p>
            <a:r>
              <a:rPr lang="en-US" b="0" i="0" dirty="0">
                <a:solidFill>
                  <a:srgbClr val="202124"/>
                </a:solidFill>
                <a:effectLst/>
                <a:latin typeface="arial" panose="020B0604020202020204" pitchFamily="34" charset="0"/>
              </a:rPr>
              <a:t>The A/D converter </a:t>
            </a:r>
            <a:r>
              <a:rPr lang="en-US" b="1" i="0" dirty="0">
                <a:solidFill>
                  <a:srgbClr val="202124"/>
                </a:solidFill>
                <a:effectLst/>
                <a:latin typeface="arial" panose="020B0604020202020204" pitchFamily="34" charset="0"/>
              </a:rPr>
              <a:t>captures analog signals at fixed time intervals along the time axis</a:t>
            </a:r>
            <a:r>
              <a:rPr lang="en-US" b="0" i="0" dirty="0">
                <a:solidFill>
                  <a:srgbClr val="202124"/>
                </a:solidFill>
                <a:effectLst/>
                <a:latin typeface="arial" panose="020B0604020202020204" pitchFamily="34" charset="0"/>
              </a:rPr>
              <a:t>. </a:t>
            </a:r>
          </a:p>
          <a:p>
            <a:r>
              <a:rPr lang="en-US" b="0" i="0" dirty="0">
                <a:solidFill>
                  <a:srgbClr val="202124"/>
                </a:solidFill>
                <a:effectLst/>
                <a:latin typeface="arial" panose="020B0604020202020204" pitchFamily="34" charset="0"/>
              </a:rPr>
              <a:t>This process is known as sampling, and the fixed time interval is known as the sampling period (the inverse of the sampling period is called the sampling frequency)</a:t>
            </a:r>
          </a:p>
          <a:p>
            <a:pPr marL="0" indent="0">
              <a:buNone/>
            </a:pPr>
            <a:endParaRPr lang="en-US" dirty="0"/>
          </a:p>
        </p:txBody>
      </p:sp>
      <p:pic>
        <p:nvPicPr>
          <p:cNvPr id="2050" name="Picture 2" descr="Sampling of A/D converter | Renesas Customer Hub">
            <a:extLst>
              <a:ext uri="{FF2B5EF4-FFF2-40B4-BE49-F238E27FC236}">
                <a16:creationId xmlns:a16="http://schemas.microsoft.com/office/drawing/2014/main" id="{F2108B45-9046-481D-B600-9A9A5204E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532" y="4151313"/>
            <a:ext cx="3667027" cy="2160587"/>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437F73CA-DE02-46E6-B593-2703F1D70168}"/>
              </a:ext>
            </a:extLst>
          </p:cNvPr>
          <p:cNvSpPr>
            <a:spLocks noGrp="1"/>
          </p:cNvSpPr>
          <p:nvPr>
            <p:ph type="dt" sz="half" idx="10"/>
          </p:nvPr>
        </p:nvSpPr>
        <p:spPr/>
        <p:txBody>
          <a:bodyPr/>
          <a:lstStyle/>
          <a:p>
            <a:fld id="{39D086AB-F24B-40E1-8A71-FF682BA4E484}" type="datetime1">
              <a:rPr lang="en-US" smtClean="0"/>
              <a:t>5/31/2023</a:t>
            </a:fld>
            <a:endParaRPr lang="en-US"/>
          </a:p>
        </p:txBody>
      </p:sp>
      <p:sp>
        <p:nvSpPr>
          <p:cNvPr id="6" name="Footer Placeholder 5">
            <a:extLst>
              <a:ext uri="{FF2B5EF4-FFF2-40B4-BE49-F238E27FC236}">
                <a16:creationId xmlns:a16="http://schemas.microsoft.com/office/drawing/2014/main" id="{5100AB40-A043-47CF-B0ED-EB20293D4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7E055-4FA5-4A46-B3CA-EA16013DEC84}"/>
              </a:ext>
            </a:extLst>
          </p:cNvPr>
          <p:cNvSpPr>
            <a:spLocks noGrp="1"/>
          </p:cNvSpPr>
          <p:nvPr>
            <p:ph type="sldNum" sz="quarter" idx="12"/>
          </p:nvPr>
        </p:nvSpPr>
        <p:spPr/>
        <p:txBody>
          <a:bodyPr/>
          <a:lstStyle/>
          <a:p>
            <a:fld id="{B6D3BF51-8CEE-420E-B758-4812618B6E36}" type="slidenum">
              <a:rPr lang="en-US" smtClean="0"/>
              <a:t>20</a:t>
            </a:fld>
            <a:endParaRPr lang="en-US"/>
          </a:p>
        </p:txBody>
      </p:sp>
    </p:spTree>
    <p:extLst>
      <p:ext uri="{BB962C8B-B14F-4D97-AF65-F5344CB8AC3E}">
        <p14:creationId xmlns:p14="http://schemas.microsoft.com/office/powerpoint/2010/main" val="3769183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7FC0-DDBD-40B7-9112-A0342DF6497F}"/>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rgbClr val="FF0000"/>
                </a:solidFill>
              </a:rPr>
              <a:t>Quantization:</a:t>
            </a:r>
          </a:p>
        </p:txBody>
      </p:sp>
      <p:sp>
        <p:nvSpPr>
          <p:cNvPr id="3" name="Content Placeholder 2">
            <a:extLst>
              <a:ext uri="{FF2B5EF4-FFF2-40B4-BE49-F238E27FC236}">
                <a16:creationId xmlns:a16="http://schemas.microsoft.com/office/drawing/2014/main" id="{1CA31245-483E-4BFE-A9F9-8678C354EAF9}"/>
              </a:ext>
            </a:extLst>
          </p:cNvPr>
          <p:cNvSpPr>
            <a:spLocks noGrp="1"/>
          </p:cNvSpPr>
          <p:nvPr>
            <p:ph idx="1"/>
          </p:nvPr>
        </p:nvSpPr>
        <p:spPr>
          <a:xfrm>
            <a:off x="243395" y="1752797"/>
            <a:ext cx="13331377" cy="3392588"/>
          </a:xfrm>
        </p:spPr>
        <p:txBody>
          <a:bodyPr/>
          <a:lstStyle/>
          <a:p>
            <a:r>
              <a:rPr lang="en-US" i="0" dirty="0">
                <a:solidFill>
                  <a:srgbClr val="202124"/>
                </a:solidFill>
                <a:effectLst/>
                <a:latin typeface="arial" panose="020B0604020202020204" pitchFamily="34" charset="0"/>
              </a:rPr>
              <a:t>The process of converting continuous sample values into discrete values </a:t>
            </a:r>
            <a:r>
              <a:rPr lang="en-US" b="0" i="0" dirty="0">
                <a:solidFill>
                  <a:srgbClr val="202124"/>
                </a:solidFill>
                <a:effectLst/>
                <a:latin typeface="arial" panose="020B0604020202020204" pitchFamily="34" charset="0"/>
              </a:rPr>
              <a:t>is called quantization.</a:t>
            </a:r>
          </a:p>
          <a:p>
            <a:pPr marL="0" indent="0">
              <a:buNone/>
            </a:pPr>
            <a:r>
              <a:rPr lang="en-US" b="0" i="0" dirty="0">
                <a:solidFill>
                  <a:srgbClr val="202124"/>
                </a:solidFill>
                <a:effectLst/>
                <a:latin typeface="arial" panose="020B0604020202020204" pitchFamily="34" charset="0"/>
              </a:rPr>
              <a:t> • In this process we divide the signal range into a fixed number of intervals. </a:t>
            </a:r>
          </a:p>
          <a:p>
            <a:pPr marL="0" indent="0">
              <a:buNone/>
            </a:pPr>
            <a:r>
              <a:rPr lang="en-US" b="0" i="0" dirty="0">
                <a:solidFill>
                  <a:srgbClr val="202124"/>
                </a:solidFill>
                <a:effectLst/>
                <a:latin typeface="arial" panose="020B0604020202020204" pitchFamily="34" charset="0"/>
              </a:rPr>
              <a:t>• Each intervals is of same size and is assigned a number.</a:t>
            </a:r>
          </a:p>
          <a:p>
            <a:pPr marL="0" indent="0">
              <a:buNone/>
            </a:pPr>
            <a:endParaRPr lang="en-US" b="0" i="0" dirty="0">
              <a:solidFill>
                <a:srgbClr val="202124"/>
              </a:solidFill>
              <a:effectLst/>
              <a:latin typeface="arial" panose="020B0604020202020204" pitchFamily="34" charset="0"/>
            </a:endParaRPr>
          </a:p>
          <a:p>
            <a:pPr marL="0" indent="0">
              <a:buNone/>
            </a:pPr>
            <a:endParaRPr lang="en-US" b="0" i="0" dirty="0">
              <a:solidFill>
                <a:srgbClr val="202124"/>
              </a:solidFill>
              <a:effectLst/>
              <a:latin typeface="arial" panose="020B0604020202020204" pitchFamily="34" charset="0"/>
            </a:endParaRPr>
          </a:p>
          <a:p>
            <a:pPr marL="0" indent="0">
              <a:buNone/>
            </a:pPr>
            <a:endParaRPr lang="en-US" dirty="0">
              <a:solidFill>
                <a:srgbClr val="202124"/>
              </a:solidFill>
              <a:latin typeface="arial" panose="020B0604020202020204" pitchFamily="34" charset="0"/>
            </a:endParaRPr>
          </a:p>
          <a:p>
            <a:pPr marL="0" indent="0">
              <a:buNone/>
            </a:pPr>
            <a:endParaRPr lang="en-US" dirty="0"/>
          </a:p>
        </p:txBody>
      </p:sp>
      <p:pic>
        <p:nvPicPr>
          <p:cNvPr id="7" name="Picture 2" descr="Image result for sampling, quantization and encoding in Analog to Digital conversion">
            <a:extLst>
              <a:ext uri="{FF2B5EF4-FFF2-40B4-BE49-F238E27FC236}">
                <a16:creationId xmlns:a16="http://schemas.microsoft.com/office/drawing/2014/main" id="{E7376A71-B202-43EB-8296-71376F6AA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445" y="3890865"/>
            <a:ext cx="4581331" cy="260200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22D4AC5-1D1F-41CD-9F85-E9189555C420}"/>
              </a:ext>
            </a:extLst>
          </p:cNvPr>
          <p:cNvSpPr>
            <a:spLocks noGrp="1"/>
          </p:cNvSpPr>
          <p:nvPr>
            <p:ph type="dt" sz="half" idx="10"/>
          </p:nvPr>
        </p:nvSpPr>
        <p:spPr/>
        <p:txBody>
          <a:bodyPr/>
          <a:lstStyle/>
          <a:p>
            <a:fld id="{C36DA15D-D7CD-400D-8E1D-4B4DF91F9AD2}" type="datetime1">
              <a:rPr lang="en-US" smtClean="0"/>
              <a:t>5/31/2023</a:t>
            </a:fld>
            <a:endParaRPr lang="en-US"/>
          </a:p>
        </p:txBody>
      </p:sp>
      <p:sp>
        <p:nvSpPr>
          <p:cNvPr id="8" name="Footer Placeholder 7">
            <a:extLst>
              <a:ext uri="{FF2B5EF4-FFF2-40B4-BE49-F238E27FC236}">
                <a16:creationId xmlns:a16="http://schemas.microsoft.com/office/drawing/2014/main" id="{4B3A9AFC-0D06-4FAC-84AE-6A62DA164B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B36BEA-6215-4575-977E-BFE1F555E468}"/>
              </a:ext>
            </a:extLst>
          </p:cNvPr>
          <p:cNvSpPr>
            <a:spLocks noGrp="1"/>
          </p:cNvSpPr>
          <p:nvPr>
            <p:ph type="sldNum" sz="quarter" idx="12"/>
          </p:nvPr>
        </p:nvSpPr>
        <p:spPr/>
        <p:txBody>
          <a:bodyPr/>
          <a:lstStyle/>
          <a:p>
            <a:fld id="{B6D3BF51-8CEE-420E-B758-4812618B6E36}" type="slidenum">
              <a:rPr lang="en-US" smtClean="0"/>
              <a:t>21</a:t>
            </a:fld>
            <a:endParaRPr lang="en-US"/>
          </a:p>
        </p:txBody>
      </p:sp>
    </p:spTree>
    <p:extLst>
      <p:ext uri="{BB962C8B-B14F-4D97-AF65-F5344CB8AC3E}">
        <p14:creationId xmlns:p14="http://schemas.microsoft.com/office/powerpoint/2010/main" val="290499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C540-6AE7-44E6-8AD8-49626220FAAE}"/>
              </a:ext>
            </a:extLst>
          </p:cNvPr>
          <p:cNvSpPr>
            <a:spLocks noGrp="1"/>
          </p:cNvSpPr>
          <p:nvPr>
            <p:ph type="title"/>
          </p:nvPr>
        </p:nvSpPr>
        <p:spPr/>
        <p:txBody>
          <a:bodyPr/>
          <a:lstStyle/>
          <a:p>
            <a:endParaRPr lang="en-US"/>
          </a:p>
        </p:txBody>
      </p:sp>
      <p:pic>
        <p:nvPicPr>
          <p:cNvPr id="3074" name="Picture 2" descr="Analog to digital conversion (ADC) process. | Download Scientific Diagram">
            <a:extLst>
              <a:ext uri="{FF2B5EF4-FFF2-40B4-BE49-F238E27FC236}">
                <a16:creationId xmlns:a16="http://schemas.microsoft.com/office/drawing/2014/main" id="{E7534934-C98B-4BD1-A201-52EC855A53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435" y="1344706"/>
            <a:ext cx="5738327" cy="29314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B2AB97E-4896-485A-A869-94DBB9840CDA}"/>
              </a:ext>
            </a:extLst>
          </p:cNvPr>
          <p:cNvSpPr txBox="1"/>
          <p:nvPr/>
        </p:nvSpPr>
        <p:spPr>
          <a:xfrm>
            <a:off x="609600" y="4646645"/>
            <a:ext cx="9868678" cy="1354217"/>
          </a:xfrm>
          <a:prstGeom prst="rect">
            <a:avLst/>
          </a:prstGeom>
          <a:noFill/>
        </p:spPr>
        <p:txBody>
          <a:bodyPr wrap="square" rtlCol="0">
            <a:spAutoFit/>
          </a:bodyPr>
          <a:lstStyle/>
          <a:p>
            <a:endParaRPr lang="en-US" dirty="0"/>
          </a:p>
          <a:p>
            <a:pPr marL="457200" indent="-457200">
              <a:buFont typeface="Arial" panose="020B0604020202020204" pitchFamily="34" charset="0"/>
              <a:buChar char="•"/>
            </a:pPr>
            <a:r>
              <a:rPr lang="en-US" sz="2800" dirty="0">
                <a:solidFill>
                  <a:srgbClr val="FF0000"/>
                </a:solidFill>
              </a:rPr>
              <a:t>Encoding:</a:t>
            </a:r>
          </a:p>
          <a:p>
            <a:endParaRPr lang="en-US" dirty="0">
              <a:solidFill>
                <a:srgbClr val="FF0000"/>
              </a:solidFill>
            </a:endParaRPr>
          </a:p>
          <a:p>
            <a:r>
              <a:rPr lang="en-US" dirty="0"/>
              <a:t>Encoding is the process of mapping the quantized value to the digital word.</a:t>
            </a:r>
          </a:p>
        </p:txBody>
      </p:sp>
      <p:sp>
        <p:nvSpPr>
          <p:cNvPr id="5" name="Date Placeholder 4">
            <a:extLst>
              <a:ext uri="{FF2B5EF4-FFF2-40B4-BE49-F238E27FC236}">
                <a16:creationId xmlns:a16="http://schemas.microsoft.com/office/drawing/2014/main" id="{86DFCA2B-6710-4772-A42C-FA0809EE5283}"/>
              </a:ext>
            </a:extLst>
          </p:cNvPr>
          <p:cNvSpPr>
            <a:spLocks noGrp="1"/>
          </p:cNvSpPr>
          <p:nvPr>
            <p:ph type="dt" sz="half" idx="10"/>
          </p:nvPr>
        </p:nvSpPr>
        <p:spPr/>
        <p:txBody>
          <a:bodyPr/>
          <a:lstStyle/>
          <a:p>
            <a:fld id="{4BD3E4F0-F1D9-49D8-912F-DADBE724EB75}" type="datetime1">
              <a:rPr lang="en-US" smtClean="0"/>
              <a:t>5/31/2023</a:t>
            </a:fld>
            <a:endParaRPr lang="en-US"/>
          </a:p>
        </p:txBody>
      </p:sp>
      <p:sp>
        <p:nvSpPr>
          <p:cNvPr id="6" name="Footer Placeholder 5">
            <a:extLst>
              <a:ext uri="{FF2B5EF4-FFF2-40B4-BE49-F238E27FC236}">
                <a16:creationId xmlns:a16="http://schemas.microsoft.com/office/drawing/2014/main" id="{D81C124F-29BF-4C8D-8AE9-43ECB0E7E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2C8A2-4634-4E89-B14B-04E1B1DFF0E6}"/>
              </a:ext>
            </a:extLst>
          </p:cNvPr>
          <p:cNvSpPr>
            <a:spLocks noGrp="1"/>
          </p:cNvSpPr>
          <p:nvPr>
            <p:ph type="sldNum" sz="quarter" idx="12"/>
          </p:nvPr>
        </p:nvSpPr>
        <p:spPr/>
        <p:txBody>
          <a:bodyPr/>
          <a:lstStyle/>
          <a:p>
            <a:fld id="{B6D3BF51-8CEE-420E-B758-4812618B6E36}" type="slidenum">
              <a:rPr lang="en-US" smtClean="0"/>
              <a:t>22</a:t>
            </a:fld>
            <a:endParaRPr lang="en-US"/>
          </a:p>
        </p:txBody>
      </p:sp>
    </p:spTree>
    <p:extLst>
      <p:ext uri="{BB962C8B-B14F-4D97-AF65-F5344CB8AC3E}">
        <p14:creationId xmlns:p14="http://schemas.microsoft.com/office/powerpoint/2010/main" val="97596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9923-E489-F83D-194B-4DF7C2BCA1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224D45-059D-5DA6-9A3C-9E2D0DD9BA6A}"/>
              </a:ext>
            </a:extLst>
          </p:cNvPr>
          <p:cNvSpPr>
            <a:spLocks noGrp="1"/>
          </p:cNvSpPr>
          <p:nvPr>
            <p:ph idx="1"/>
          </p:nvPr>
        </p:nvSpPr>
        <p:spPr>
          <a:xfrm>
            <a:off x="838200" y="950259"/>
            <a:ext cx="10515600" cy="5226704"/>
          </a:xfrm>
        </p:spPr>
        <p:txBody>
          <a:bodyPr/>
          <a:lstStyle/>
          <a:p>
            <a:pPr marL="0" indent="0">
              <a:buNone/>
            </a:pPr>
            <a:r>
              <a:rPr lang="en-US" dirty="0">
                <a:solidFill>
                  <a:srgbClr val="FF0000"/>
                </a:solidFill>
              </a:rPr>
              <a:t>Analog systems vs Digital systems</a:t>
            </a:r>
          </a:p>
          <a:p>
            <a:r>
              <a:rPr lang="en-US" dirty="0"/>
              <a:t> Analog system process information that varies continuously </a:t>
            </a:r>
            <a:r>
              <a:rPr lang="en-US" dirty="0" err="1"/>
              <a:t>i.e</a:t>
            </a:r>
            <a:r>
              <a:rPr lang="en-US" dirty="0"/>
              <a:t>; they process time varying signals that can take on any values across a continuous range of voltage, current or any physical parameter. </a:t>
            </a:r>
          </a:p>
          <a:p>
            <a:r>
              <a:rPr lang="en-US" dirty="0"/>
              <a:t>Digital systems use digital circuits that can process digital signals which can take either 0 or 1 for binary system</a:t>
            </a:r>
          </a:p>
          <a:p>
            <a:pPr marL="0" indent="0">
              <a:buNone/>
            </a:pPr>
            <a:endParaRPr lang="en-US" dirty="0"/>
          </a:p>
        </p:txBody>
      </p:sp>
      <p:sp>
        <p:nvSpPr>
          <p:cNvPr id="4" name="Date Placeholder 3">
            <a:extLst>
              <a:ext uri="{FF2B5EF4-FFF2-40B4-BE49-F238E27FC236}">
                <a16:creationId xmlns:a16="http://schemas.microsoft.com/office/drawing/2014/main" id="{1C18EF1A-49DB-C31A-8FF9-9A0302E9CAC3}"/>
              </a:ext>
            </a:extLst>
          </p:cNvPr>
          <p:cNvSpPr>
            <a:spLocks noGrp="1"/>
          </p:cNvSpPr>
          <p:nvPr>
            <p:ph type="dt" sz="half" idx="10"/>
          </p:nvPr>
        </p:nvSpPr>
        <p:spPr/>
        <p:txBody>
          <a:bodyPr/>
          <a:lstStyle/>
          <a:p>
            <a:fld id="{38697D64-C41F-4957-8EB0-94E927828440}" type="datetime1">
              <a:rPr lang="en-US" smtClean="0"/>
              <a:t>5/31/2023</a:t>
            </a:fld>
            <a:endParaRPr lang="en-US"/>
          </a:p>
        </p:txBody>
      </p:sp>
      <p:sp>
        <p:nvSpPr>
          <p:cNvPr id="5" name="Footer Placeholder 4">
            <a:extLst>
              <a:ext uri="{FF2B5EF4-FFF2-40B4-BE49-F238E27FC236}">
                <a16:creationId xmlns:a16="http://schemas.microsoft.com/office/drawing/2014/main" id="{45E0F694-16B7-96D5-65D1-5FEDC96CA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C8DA1-62FF-0D20-E0C3-9BE9D4DA8573}"/>
              </a:ext>
            </a:extLst>
          </p:cNvPr>
          <p:cNvSpPr>
            <a:spLocks noGrp="1"/>
          </p:cNvSpPr>
          <p:nvPr>
            <p:ph type="sldNum" sz="quarter" idx="12"/>
          </p:nvPr>
        </p:nvSpPr>
        <p:spPr/>
        <p:txBody>
          <a:bodyPr/>
          <a:lstStyle/>
          <a:p>
            <a:fld id="{B6D3BF51-8CEE-420E-B758-4812618B6E36}" type="slidenum">
              <a:rPr lang="en-US" smtClean="0"/>
              <a:t>3</a:t>
            </a:fld>
            <a:endParaRPr lang="en-US"/>
          </a:p>
        </p:txBody>
      </p:sp>
      <p:pic>
        <p:nvPicPr>
          <p:cNvPr id="9" name="Picture 8">
            <a:extLst>
              <a:ext uri="{FF2B5EF4-FFF2-40B4-BE49-F238E27FC236}">
                <a16:creationId xmlns:a16="http://schemas.microsoft.com/office/drawing/2014/main" id="{4B3B3537-AC9A-65DF-0C80-8B6C74CE869B}"/>
              </a:ext>
            </a:extLst>
          </p:cNvPr>
          <p:cNvPicPr>
            <a:picLocks noChangeAspect="1"/>
          </p:cNvPicPr>
          <p:nvPr/>
        </p:nvPicPr>
        <p:blipFill>
          <a:blip r:embed="rId2"/>
          <a:stretch>
            <a:fillRect/>
          </a:stretch>
        </p:blipFill>
        <p:spPr>
          <a:xfrm>
            <a:off x="2689413" y="4043082"/>
            <a:ext cx="5019728" cy="1766047"/>
          </a:xfrm>
          <a:prstGeom prst="rect">
            <a:avLst/>
          </a:prstGeom>
        </p:spPr>
      </p:pic>
    </p:spTree>
    <p:extLst>
      <p:ext uri="{BB962C8B-B14F-4D97-AF65-F5344CB8AC3E}">
        <p14:creationId xmlns:p14="http://schemas.microsoft.com/office/powerpoint/2010/main" val="37853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78AD-CE6C-48AB-B92F-4D03D5FD609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3422DB6-777E-4153-976A-EADC30A1CC6B}"/>
              </a:ext>
            </a:extLst>
          </p:cNvPr>
          <p:cNvSpPr>
            <a:spLocks noGrp="1"/>
          </p:cNvSpPr>
          <p:nvPr>
            <p:ph idx="1"/>
          </p:nvPr>
        </p:nvSpPr>
        <p:spPr>
          <a:xfrm>
            <a:off x="838200" y="1535837"/>
            <a:ext cx="10515600" cy="4641126"/>
          </a:xfrm>
        </p:spPr>
        <p:txBody>
          <a:bodyPr/>
          <a:lstStyle/>
          <a:p>
            <a:pPr marL="0" marR="0" indent="0" algn="just">
              <a:lnSpc>
                <a:spcPts val="1340"/>
              </a:lnSpc>
              <a:spcBef>
                <a:spcPts val="0"/>
              </a:spcBef>
              <a:spcAft>
                <a:spcPts val="0"/>
              </a:spcAft>
              <a:buNone/>
            </a:pPr>
            <a:r>
              <a:rPr lang="en-US" b="1" spc="-5" dirty="0">
                <a:solidFill>
                  <a:srgbClr val="FF0000"/>
                </a:solidFill>
                <a:effectLst/>
                <a:latin typeface="Calibri" panose="020F0502020204030204" pitchFamily="34" charset="0"/>
                <a:cs typeface="Times New Roman" panose="02020603050405020304" pitchFamily="18" charset="0"/>
              </a:rPr>
              <a:t>Advantages</a:t>
            </a:r>
            <a:r>
              <a:rPr lang="en-US" b="1" spc="-40" dirty="0">
                <a:solidFill>
                  <a:srgbClr val="FF0000"/>
                </a:solidFill>
                <a:effectLst/>
                <a:latin typeface="Calibri" panose="020F0502020204030204" pitchFamily="34" charset="0"/>
                <a:cs typeface="Times New Roman" panose="02020603050405020304" pitchFamily="18" charset="0"/>
              </a:rPr>
              <a:t> </a:t>
            </a:r>
            <a:r>
              <a:rPr lang="en-US" b="1" dirty="0">
                <a:solidFill>
                  <a:srgbClr val="FF0000"/>
                </a:solidFill>
                <a:effectLst/>
                <a:latin typeface="Calibri" panose="020F0502020204030204" pitchFamily="34" charset="0"/>
                <a:cs typeface="Times New Roman" panose="02020603050405020304" pitchFamily="18" charset="0"/>
              </a:rPr>
              <a:t>of</a:t>
            </a:r>
            <a:r>
              <a:rPr lang="en-US" b="1" spc="-50" dirty="0">
                <a:solidFill>
                  <a:srgbClr val="FF0000"/>
                </a:solidFill>
                <a:effectLst/>
                <a:latin typeface="Calibri" panose="020F0502020204030204" pitchFamily="34" charset="0"/>
                <a:cs typeface="Times New Roman" panose="02020603050405020304" pitchFamily="18" charset="0"/>
              </a:rPr>
              <a:t> </a:t>
            </a:r>
            <a:r>
              <a:rPr lang="en-US" b="1" spc="-5" dirty="0">
                <a:solidFill>
                  <a:srgbClr val="FF0000"/>
                </a:solidFill>
                <a:effectLst/>
                <a:latin typeface="Calibri" panose="020F0502020204030204" pitchFamily="34" charset="0"/>
                <a:cs typeface="Times New Roman" panose="02020603050405020304" pitchFamily="18" charset="0"/>
              </a:rPr>
              <a:t>digital</a:t>
            </a:r>
            <a:r>
              <a:rPr lang="en-US" b="1" spc="-40" dirty="0">
                <a:solidFill>
                  <a:srgbClr val="FF0000"/>
                </a:solidFill>
                <a:effectLst/>
                <a:latin typeface="Calibri" panose="020F0502020204030204" pitchFamily="34" charset="0"/>
                <a:cs typeface="Times New Roman" panose="02020603050405020304" pitchFamily="18" charset="0"/>
              </a:rPr>
              <a:t> </a:t>
            </a:r>
            <a:r>
              <a:rPr lang="en-US" b="1" dirty="0">
                <a:solidFill>
                  <a:srgbClr val="FF0000"/>
                </a:solidFill>
                <a:effectLst/>
                <a:latin typeface="Calibri" panose="020F0502020204030204" pitchFamily="34" charset="0"/>
                <a:cs typeface="Times New Roman" panose="02020603050405020304" pitchFamily="18" charset="0"/>
              </a:rPr>
              <a:t>system</a:t>
            </a:r>
            <a:r>
              <a:rPr lang="en-US" b="0" dirty="0">
                <a:solidFill>
                  <a:srgbClr val="FF0000"/>
                </a:solidFill>
                <a:effectLst/>
                <a:latin typeface="Calibri" panose="020F0502020204030204" pitchFamily="34" charset="0"/>
                <a:cs typeface="Times New Roman" panose="02020603050405020304" pitchFamily="18" charset="0"/>
              </a:rPr>
              <a:t>:</a:t>
            </a:r>
          </a:p>
          <a:p>
            <a:pPr marL="0" marR="0" indent="0" algn="just">
              <a:lnSpc>
                <a:spcPts val="1340"/>
              </a:lnSpc>
              <a:spcBef>
                <a:spcPts val="0"/>
              </a:spcBef>
              <a:spcAft>
                <a:spcPts val="0"/>
              </a:spcAft>
              <a:buNone/>
            </a:pPr>
            <a:endParaRPr lang="en-US" b="1" dirty="0">
              <a:effectLst/>
              <a:latin typeface="Calibri" panose="020F0502020204030204" pitchFamily="34" charset="0"/>
              <a:cs typeface="Times New Roman" panose="02020603050405020304" pitchFamily="18" charset="0"/>
            </a:endParaRPr>
          </a:p>
          <a:p>
            <a:pPr marL="342900" marR="122555" lvl="0" indent="-342900">
              <a:spcBef>
                <a:spcPts val="0"/>
              </a:spcBef>
              <a:spcAft>
                <a:spcPts val="0"/>
              </a:spcAft>
              <a:buSzPts val="1050"/>
              <a:buFont typeface="Wingdings" panose="05000000000000000000" pitchFamily="2" charset="2"/>
              <a:buChar char=""/>
              <a:tabLst>
                <a:tab pos="572135" algn="l"/>
              </a:tabLst>
            </a:pP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Have</a:t>
            </a:r>
            <a:r>
              <a:rPr lang="en-US" sz="2400" spc="2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made</a:t>
            </a:r>
            <a:r>
              <a:rPr lang="en-US" sz="2400" spc="25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possible</a:t>
            </a:r>
            <a:r>
              <a:rPr lang="en-US" sz="2400" spc="2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many</a:t>
            </a:r>
            <a:r>
              <a:rPr lang="en-US" sz="2400" spc="25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scientific,</a:t>
            </a:r>
            <a:r>
              <a:rPr lang="en-US" sz="2400" spc="2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industrial,</a:t>
            </a:r>
            <a:r>
              <a:rPr lang="en-US" sz="2400" spc="2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and</a:t>
            </a:r>
            <a:r>
              <a:rPr lang="en-US" sz="2400" spc="2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commercial</a:t>
            </a:r>
            <a:r>
              <a:rPr lang="en-US" sz="2400" spc="25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advances</a:t>
            </a:r>
            <a:r>
              <a:rPr lang="en-US" sz="2400" spc="2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that</a:t>
            </a:r>
            <a:r>
              <a:rPr lang="en-US" sz="2400" spc="2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would</a:t>
            </a:r>
            <a:r>
              <a:rPr lang="en-US" sz="2400" spc="2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have</a:t>
            </a:r>
            <a:r>
              <a:rPr lang="en-US" sz="2400" spc="2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been</a:t>
            </a:r>
            <a:r>
              <a:rPr lang="en-US" sz="2400" spc="35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unattainable</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otherwise.</a:t>
            </a: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342900" marR="0" lvl="0" indent="-342900">
              <a:spcBef>
                <a:spcPts val="10"/>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Less</a:t>
            </a:r>
            <a:r>
              <a:rPr lang="en-US" sz="2400" spc="-6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expensive</a:t>
            </a: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342900" marR="0" lvl="0" indent="-342900">
              <a:spcBef>
                <a:spcPts val="200"/>
              </a:spcBef>
              <a:spcAft>
                <a:spcPts val="0"/>
              </a:spcAft>
              <a:buSzPts val="1100"/>
              <a:buFont typeface="Wingdings" panose="05000000000000000000" pitchFamily="2" charset="2"/>
              <a:buChar char=""/>
              <a:tabLst>
                <a:tab pos="572135" algn="l"/>
              </a:tabLst>
            </a:pPr>
            <a:r>
              <a:rPr lang="en-US" sz="2400" dirty="0">
                <a:effectLst/>
                <a:latin typeface="Calibri" panose="020F0502020204030204" pitchFamily="34" charset="0"/>
                <a:ea typeface="Wingdings" panose="05000000000000000000" pitchFamily="2" charset="2"/>
                <a:cs typeface="Times New Roman" panose="02020603050405020304" pitchFamily="18" charset="0"/>
              </a:rPr>
              <a:t>More</a:t>
            </a:r>
            <a:r>
              <a:rPr lang="en-US" sz="2400" spc="-6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reliable</a:t>
            </a:r>
          </a:p>
          <a:p>
            <a:pPr marL="342900" marR="0" lvl="0" indent="-342900">
              <a:spcBef>
                <a:spcPts val="200"/>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Easy</a:t>
            </a:r>
            <a:r>
              <a:rPr lang="en-US" sz="24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to</a:t>
            </a:r>
            <a:r>
              <a:rPr lang="en-US" sz="24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manipulate</a:t>
            </a: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342900" marR="0" lvl="0" indent="-342900">
              <a:spcBef>
                <a:spcPts val="205"/>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Flexibility</a:t>
            </a:r>
            <a:r>
              <a:rPr lang="en-US" sz="2400" spc="-6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and</a:t>
            </a:r>
            <a:r>
              <a:rPr lang="en-US" sz="2400" spc="-6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Compatibility</a:t>
            </a: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342900" marR="122555" lvl="0" indent="-342900">
              <a:lnSpc>
                <a:spcPct val="114000"/>
              </a:lnSpc>
              <a:spcBef>
                <a:spcPts val="200"/>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Information</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storage</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can</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be</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easier</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in</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digital</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computer</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systems</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than</a:t>
            </a:r>
            <a:r>
              <a:rPr lang="en-US" sz="24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in</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analog</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ones.</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New</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features</a:t>
            </a:r>
            <a:r>
              <a:rPr lang="en-US" sz="2400" spc="28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can</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often</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be</a:t>
            </a:r>
            <a:r>
              <a:rPr lang="en-US" sz="24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added</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to</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a</a:t>
            </a:r>
            <a:r>
              <a:rPr lang="en-US" sz="24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digital</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system</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more</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easily</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too.</a:t>
            </a:r>
          </a:p>
          <a:p>
            <a:pPr marL="0" marR="0" indent="0">
              <a:spcBef>
                <a:spcPts val="25"/>
              </a:spcBef>
              <a:spcAft>
                <a:spcPts val="0"/>
              </a:spcAft>
              <a:buNone/>
            </a:pPr>
            <a:r>
              <a:rPr lang="en-US" sz="2400" dirty="0">
                <a:effectLst/>
                <a:latin typeface="Calibri" panose="020F0502020204030204" pitchFamily="34" charset="0"/>
                <a:ea typeface="Calibri" panose="020F0502020204030204" pitchFamily="34"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23058D3D-EFD3-4D58-9073-2A2092E7CB3E}"/>
              </a:ext>
            </a:extLst>
          </p:cNvPr>
          <p:cNvSpPr>
            <a:spLocks noGrp="1"/>
          </p:cNvSpPr>
          <p:nvPr>
            <p:ph type="dt" sz="half" idx="10"/>
          </p:nvPr>
        </p:nvSpPr>
        <p:spPr/>
        <p:txBody>
          <a:bodyPr/>
          <a:lstStyle/>
          <a:p>
            <a:fld id="{6381B6B1-0802-4653-BD0E-96360C135B84}" type="datetime1">
              <a:rPr lang="en-US" smtClean="0"/>
              <a:t>5/31/2023</a:t>
            </a:fld>
            <a:endParaRPr lang="en-US"/>
          </a:p>
        </p:txBody>
      </p:sp>
      <p:sp>
        <p:nvSpPr>
          <p:cNvPr id="5" name="Footer Placeholder 4">
            <a:extLst>
              <a:ext uri="{FF2B5EF4-FFF2-40B4-BE49-F238E27FC236}">
                <a16:creationId xmlns:a16="http://schemas.microsoft.com/office/drawing/2014/main" id="{2FCF7EDB-39B8-4EC4-BF37-F4E7971BB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B482D-8440-4897-AB83-71A0898530E6}"/>
              </a:ext>
            </a:extLst>
          </p:cNvPr>
          <p:cNvSpPr>
            <a:spLocks noGrp="1"/>
          </p:cNvSpPr>
          <p:nvPr>
            <p:ph type="sldNum" sz="quarter" idx="12"/>
          </p:nvPr>
        </p:nvSpPr>
        <p:spPr/>
        <p:txBody>
          <a:bodyPr/>
          <a:lstStyle/>
          <a:p>
            <a:fld id="{B6D3BF51-8CEE-420E-B758-4812618B6E36}" type="slidenum">
              <a:rPr lang="en-US" smtClean="0"/>
              <a:t>4</a:t>
            </a:fld>
            <a:endParaRPr lang="en-US"/>
          </a:p>
        </p:txBody>
      </p:sp>
    </p:spTree>
    <p:extLst>
      <p:ext uri="{BB962C8B-B14F-4D97-AF65-F5344CB8AC3E}">
        <p14:creationId xmlns:p14="http://schemas.microsoft.com/office/powerpoint/2010/main" val="341382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6F2C-E846-47A9-95CE-4546FF0004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EC2CC3-08DB-4302-BCF7-5B31E5F690D2}"/>
              </a:ext>
            </a:extLst>
          </p:cNvPr>
          <p:cNvSpPr>
            <a:spLocks noGrp="1"/>
          </p:cNvSpPr>
          <p:nvPr>
            <p:ph idx="1"/>
          </p:nvPr>
        </p:nvSpPr>
        <p:spPr>
          <a:xfrm>
            <a:off x="838200" y="1622611"/>
            <a:ext cx="10515600" cy="4554351"/>
          </a:xfrm>
        </p:spPr>
        <p:txBody>
          <a:bodyPr>
            <a:normAutofit/>
          </a:bodyPr>
          <a:lstStyle/>
          <a:p>
            <a:pPr marL="0" marR="122555" lvl="0" indent="0">
              <a:spcBef>
                <a:spcPts val="0"/>
              </a:spcBef>
              <a:spcAft>
                <a:spcPts val="0"/>
              </a:spcAft>
              <a:buSzPts val="1050"/>
              <a:buNone/>
              <a:tabLst>
                <a:tab pos="572135" algn="l"/>
              </a:tabLst>
            </a:pPr>
            <a:r>
              <a:rPr lang="en-US" dirty="0">
                <a:solidFill>
                  <a:srgbClr val="FF0000"/>
                </a:solidFill>
                <a:latin typeface="Times New Roman" panose="02020603050405020304" pitchFamily="18" charset="0"/>
                <a:cs typeface="Times New Roman" panose="02020603050405020304" pitchFamily="18" charset="0"/>
              </a:rPr>
              <a:t>Disadvantages of Digital Systems </a:t>
            </a:r>
          </a:p>
          <a:p>
            <a:pPr marL="0" marR="122555" lvl="0" indent="0">
              <a:lnSpc>
                <a:spcPct val="150000"/>
              </a:lnSpc>
              <a:spcBef>
                <a:spcPts val="0"/>
              </a:spcBef>
              <a:spcAft>
                <a:spcPts val="0"/>
              </a:spcAft>
              <a:buSzPts val="1050"/>
              <a:buNone/>
              <a:tabLst>
                <a:tab pos="572135" algn="l"/>
              </a:tabLst>
            </a:pPr>
            <a:r>
              <a:rPr lang="en-US" sz="2400" dirty="0">
                <a:latin typeface="Times New Roman" panose="02020603050405020304" pitchFamily="18" charset="0"/>
                <a:cs typeface="Times New Roman" panose="02020603050405020304" pitchFamily="18" charset="0"/>
              </a:rPr>
              <a:t>• Use more energy than analog circuits to accomplish the same tasks, thus producing more heat as well.</a:t>
            </a:r>
          </a:p>
          <a:p>
            <a:pPr marL="0" marR="122555" lvl="0" indent="0">
              <a:lnSpc>
                <a:spcPct val="150000"/>
              </a:lnSpc>
              <a:spcBef>
                <a:spcPts val="0"/>
              </a:spcBef>
              <a:spcAft>
                <a:spcPts val="0"/>
              </a:spcAft>
              <a:buSzPts val="1050"/>
              <a:buNone/>
              <a:tabLst>
                <a:tab pos="572135" algn="l"/>
              </a:tabLst>
            </a:pPr>
            <a:r>
              <a:rPr lang="en-US" sz="2400" dirty="0">
                <a:latin typeface="Times New Roman" panose="02020603050405020304" pitchFamily="18" charset="0"/>
                <a:cs typeface="Times New Roman" panose="02020603050405020304" pitchFamily="18" charset="0"/>
              </a:rPr>
              <a:t> • Digital circuits are often fragile, in that if a single piece of digital data is lost or misinterpreted the meaning of large blocks of related data can completely change. </a:t>
            </a:r>
          </a:p>
          <a:p>
            <a:pPr marL="0" marR="122555" lvl="0" indent="0">
              <a:lnSpc>
                <a:spcPct val="150000"/>
              </a:lnSpc>
              <a:spcBef>
                <a:spcPts val="0"/>
              </a:spcBef>
              <a:spcAft>
                <a:spcPts val="0"/>
              </a:spcAft>
              <a:buSzPts val="1050"/>
              <a:buNone/>
              <a:tabLst>
                <a:tab pos="572135" algn="l"/>
              </a:tabLst>
            </a:pPr>
            <a:r>
              <a:rPr lang="en-US" sz="2400" dirty="0">
                <a:latin typeface="Times New Roman" panose="02020603050405020304" pitchFamily="18" charset="0"/>
                <a:cs typeface="Times New Roman" panose="02020603050405020304" pitchFamily="18" charset="0"/>
              </a:rPr>
              <a:t>• Digital computer manipulates discrete elements of information by means of a binary code. </a:t>
            </a:r>
          </a:p>
          <a:p>
            <a:pPr marL="0" marR="122555" lvl="0" indent="0">
              <a:lnSpc>
                <a:spcPct val="150000"/>
              </a:lnSpc>
              <a:spcBef>
                <a:spcPts val="0"/>
              </a:spcBef>
              <a:spcAft>
                <a:spcPts val="0"/>
              </a:spcAft>
              <a:buSzPts val="1050"/>
              <a:buNone/>
              <a:tabLst>
                <a:tab pos="572135" algn="l"/>
              </a:tabLst>
            </a:pPr>
            <a:r>
              <a:rPr lang="en-US" sz="2400" dirty="0">
                <a:latin typeface="Times New Roman" panose="02020603050405020304" pitchFamily="18" charset="0"/>
                <a:cs typeface="Times New Roman" panose="02020603050405020304" pitchFamily="18" charset="0"/>
              </a:rPr>
              <a:t>• Quantization error during analog signal sampling.</a:t>
            </a:r>
            <a:endParaRPr lang="en-US" sz="2400" dirty="0">
              <a:effectLst/>
              <a:latin typeface="Times New Roman" panose="02020603050405020304" pitchFamily="18" charset="0"/>
              <a:ea typeface="Wingdings" panose="05000000000000000000" pitchFamily="2" charset="2"/>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57C8AA0B-C6A2-4084-999F-78D85506CD07}"/>
              </a:ext>
            </a:extLst>
          </p:cNvPr>
          <p:cNvSpPr>
            <a:spLocks noGrp="1"/>
          </p:cNvSpPr>
          <p:nvPr>
            <p:ph type="dt" sz="half" idx="10"/>
          </p:nvPr>
        </p:nvSpPr>
        <p:spPr/>
        <p:txBody>
          <a:bodyPr/>
          <a:lstStyle/>
          <a:p>
            <a:fld id="{03C22EE0-4712-469A-8424-C8E9276131DF}" type="datetime1">
              <a:rPr lang="en-US" smtClean="0"/>
              <a:t>5/31/2023</a:t>
            </a:fld>
            <a:endParaRPr lang="en-US"/>
          </a:p>
        </p:txBody>
      </p:sp>
      <p:sp>
        <p:nvSpPr>
          <p:cNvPr id="5" name="Footer Placeholder 4">
            <a:extLst>
              <a:ext uri="{FF2B5EF4-FFF2-40B4-BE49-F238E27FC236}">
                <a16:creationId xmlns:a16="http://schemas.microsoft.com/office/drawing/2014/main" id="{9B4A898E-7551-4D1A-B686-4811B7468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98E9D-57C6-4405-BA24-D9F94B3818DD}"/>
              </a:ext>
            </a:extLst>
          </p:cNvPr>
          <p:cNvSpPr>
            <a:spLocks noGrp="1"/>
          </p:cNvSpPr>
          <p:nvPr>
            <p:ph type="sldNum" sz="quarter" idx="12"/>
          </p:nvPr>
        </p:nvSpPr>
        <p:spPr/>
        <p:txBody>
          <a:bodyPr/>
          <a:lstStyle/>
          <a:p>
            <a:fld id="{B6D3BF51-8CEE-420E-B758-4812618B6E36}" type="slidenum">
              <a:rPr lang="en-US" smtClean="0"/>
              <a:t>5</a:t>
            </a:fld>
            <a:endParaRPr lang="en-US"/>
          </a:p>
        </p:txBody>
      </p:sp>
    </p:spTree>
    <p:extLst>
      <p:ext uri="{BB962C8B-B14F-4D97-AF65-F5344CB8AC3E}">
        <p14:creationId xmlns:p14="http://schemas.microsoft.com/office/powerpoint/2010/main" val="245412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12B2-EDFE-497B-9BB8-D8B9878901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0A56DB-A3FB-48F4-BEFC-AB347D5958AB}"/>
              </a:ext>
            </a:extLst>
          </p:cNvPr>
          <p:cNvSpPr>
            <a:spLocks noGrp="1"/>
          </p:cNvSpPr>
          <p:nvPr>
            <p:ph idx="1"/>
          </p:nvPr>
        </p:nvSpPr>
        <p:spPr>
          <a:xfrm>
            <a:off x="838200" y="1225118"/>
            <a:ext cx="10515600" cy="4951845"/>
          </a:xfrm>
        </p:spPr>
        <p:txBody>
          <a:bodyPr/>
          <a:lstStyle/>
          <a:p>
            <a:pPr marL="0" marR="0" indent="0" algn="just">
              <a:spcBef>
                <a:spcPts val="0"/>
              </a:spcBef>
              <a:spcAft>
                <a:spcPts val="0"/>
              </a:spcAft>
              <a:buNone/>
            </a:pPr>
            <a:r>
              <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Information</a:t>
            </a:r>
            <a:r>
              <a:rPr lang="en-US" b="1" spc="-165"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b="1" spc="-5"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Representation</a:t>
            </a:r>
          </a:p>
          <a:p>
            <a:pPr marL="0" marR="0" indent="0" algn="just">
              <a:spcBef>
                <a:spcPts val="0"/>
              </a:spcBef>
              <a:spcAft>
                <a:spcPts val="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ts val="1465"/>
              </a:lnSpc>
              <a:spcBef>
                <a:spcPts val="5"/>
              </a:spcBef>
              <a:spcAft>
                <a:spcPts val="0"/>
              </a:spcAft>
              <a:buNone/>
            </a:pPr>
            <a:r>
              <a:rPr lang="en-US" sz="2400" b="1" u="heavy" dirty="0">
                <a:effectLst/>
                <a:uFill>
                  <a:solidFill>
                    <a:srgbClr val="000000"/>
                  </a:solidFill>
                </a:uFill>
                <a:latin typeface="Calibri" panose="020F0502020204030204" pitchFamily="34" charset="0"/>
                <a:cs typeface="Times New Roman" panose="02020603050405020304" pitchFamily="18" charset="0"/>
              </a:rPr>
              <a:t>Signals</a:t>
            </a:r>
            <a:endParaRPr lang="en-US" sz="2400" b="1" dirty="0">
              <a:effectLst/>
              <a:latin typeface="Calibri" panose="020F0502020204030204" pitchFamily="34" charset="0"/>
              <a:cs typeface="Times New Roman" panose="02020603050405020304" pitchFamily="18" charset="0"/>
            </a:endParaRPr>
          </a:p>
          <a:p>
            <a:pPr marL="342900" marR="0" lvl="0" indent="-342900">
              <a:spcBef>
                <a:spcPts val="0"/>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Information</a:t>
            </a:r>
            <a:r>
              <a:rPr lang="en-US" sz="2400" spc="-5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variables</a:t>
            </a:r>
            <a:r>
              <a:rPr lang="en-US" sz="24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represented</a:t>
            </a:r>
            <a:r>
              <a:rPr lang="en-US" sz="24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by</a:t>
            </a:r>
            <a:r>
              <a:rPr lang="en-US" sz="24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physical</a:t>
            </a:r>
            <a:r>
              <a:rPr lang="en-US" sz="24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quantities.</a:t>
            </a: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342900" marR="0" lvl="0" indent="-342900">
              <a:spcBef>
                <a:spcPts val="0"/>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For</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digital</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systems,</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the</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variables</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take</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on</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discrete</a:t>
            </a:r>
            <a:r>
              <a:rPr lang="en-US" sz="24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values.</a:t>
            </a: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342900" marR="0" lvl="0" indent="-342900">
              <a:spcBef>
                <a:spcPts val="0"/>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Two</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level</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or</a:t>
            </a:r>
            <a:r>
              <a:rPr lang="en-US" sz="24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binary</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values</a:t>
            </a:r>
            <a:r>
              <a:rPr lang="en-US" sz="24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are</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the</a:t>
            </a:r>
            <a:r>
              <a:rPr lang="en-US" sz="24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most</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prevalent</a:t>
            </a:r>
            <a:r>
              <a:rPr lang="en-US" sz="24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values</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in</a:t>
            </a:r>
            <a:r>
              <a:rPr lang="en-US" sz="24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digital</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systems.</a:t>
            </a:r>
          </a:p>
          <a:p>
            <a:pPr marL="342900" marR="0" lvl="0" indent="-342900">
              <a:spcBef>
                <a:spcPts val="0"/>
              </a:spcBef>
              <a:spcAft>
                <a:spcPts val="0"/>
              </a:spcAft>
              <a:buSzPts val="1100"/>
              <a:buFont typeface="Wingdings" panose="05000000000000000000" pitchFamily="2" charset="2"/>
              <a:buChar char=""/>
              <a:tabLst>
                <a:tab pos="572135" algn="l"/>
              </a:tabLst>
            </a:pP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342900" marR="0" lvl="0" indent="-342900">
              <a:lnSpc>
                <a:spcPts val="1340"/>
              </a:lnSpc>
              <a:spcBef>
                <a:spcPts val="0"/>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Binary</a:t>
            </a:r>
            <a:r>
              <a:rPr lang="en-US" sz="24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values</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are</a:t>
            </a:r>
            <a:r>
              <a:rPr lang="en-US" sz="24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represented</a:t>
            </a:r>
            <a:r>
              <a:rPr lang="en-US" sz="24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abstractly</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by:</a:t>
            </a:r>
          </a:p>
          <a:p>
            <a:pPr marL="0" marR="0" lvl="0" indent="0">
              <a:lnSpc>
                <a:spcPts val="1340"/>
              </a:lnSpc>
              <a:spcBef>
                <a:spcPts val="0"/>
              </a:spcBef>
              <a:spcAft>
                <a:spcPts val="0"/>
              </a:spcAft>
              <a:buSzPts val="1100"/>
              <a:buNone/>
              <a:tabLst>
                <a:tab pos="572135" algn="l"/>
              </a:tabLst>
            </a:pP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742950" marR="0" lvl="1" indent="-285750">
              <a:lnSpc>
                <a:spcPts val="1340"/>
              </a:lnSpc>
              <a:spcBef>
                <a:spcPts val="0"/>
              </a:spcBef>
              <a:spcAft>
                <a:spcPts val="0"/>
              </a:spcAft>
              <a:buSzPts val="1100"/>
              <a:buFont typeface="Calibri" panose="020F0502020204030204" pitchFamily="34" charset="0"/>
              <a:buChar char="•"/>
              <a:tabLst>
                <a:tab pos="1029335" algn="l"/>
              </a:tabLst>
            </a:pPr>
            <a:r>
              <a:rPr lang="en-US" spc="-5" dirty="0">
                <a:effectLst/>
                <a:latin typeface="Calibri" panose="020F0502020204030204" pitchFamily="34" charset="0"/>
                <a:ea typeface="Calibri" panose="020F0502020204030204" pitchFamily="34" charset="0"/>
                <a:cs typeface="Times New Roman" panose="02020603050405020304" pitchFamily="18" charset="0"/>
              </a:rPr>
              <a:t>digits</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0</a:t>
            </a:r>
            <a:r>
              <a:rPr lang="en-US" spc="-1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and</a:t>
            </a:r>
            <a:r>
              <a:rPr lang="en-US" spc="-1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1</a:t>
            </a:r>
          </a:p>
          <a:p>
            <a:pPr marL="742950" marR="0" lvl="1" indent="-285750">
              <a:spcBef>
                <a:spcPts val="0"/>
              </a:spcBef>
              <a:spcAft>
                <a:spcPts val="0"/>
              </a:spcAft>
              <a:buSzPts val="1100"/>
              <a:buFont typeface="Calibri" panose="020F0502020204030204" pitchFamily="34" charset="0"/>
              <a:buChar char="•"/>
              <a:tabLst>
                <a:tab pos="1029335"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words</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(symbols)</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False</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(F)</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and</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True</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100"/>
              <a:buFont typeface="Calibri" panose="020F0502020204030204" pitchFamily="34" charset="0"/>
              <a:buChar char="•"/>
              <a:tabLst>
                <a:tab pos="1029335"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words</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(symbols)</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Low</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(L)</a:t>
            </a:r>
            <a:r>
              <a:rPr lang="en-US" spc="-3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and</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High</a:t>
            </a:r>
            <a:r>
              <a:rPr lang="en-US" spc="-20"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(H)</a:t>
            </a:r>
          </a:p>
          <a:p>
            <a:pPr marL="457200" marR="0" lvl="1" indent="0">
              <a:spcBef>
                <a:spcPts val="0"/>
              </a:spcBef>
              <a:spcAft>
                <a:spcPts val="0"/>
              </a:spcAft>
              <a:buSzPts val="1100"/>
              <a:buNone/>
              <a:tabLst>
                <a:tab pos="1029335"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ts val="1340"/>
              </a:lnSpc>
              <a:spcBef>
                <a:spcPts val="0"/>
              </a:spcBef>
              <a:spcAft>
                <a:spcPts val="0"/>
              </a:spcAft>
              <a:buSzPts val="1100"/>
              <a:buFont typeface="Calibri" panose="020F0502020204030204" pitchFamily="34" charset="0"/>
              <a:buChar char="•"/>
              <a:tabLst>
                <a:tab pos="1029335" algn="l"/>
              </a:tabLst>
            </a:pPr>
            <a:r>
              <a:rPr lang="en-US" dirty="0">
                <a:effectLst/>
                <a:latin typeface="Calibri" panose="020F0502020204030204" pitchFamily="34" charset="0"/>
                <a:ea typeface="Calibri" panose="020F0502020204030204" pitchFamily="34" charset="0"/>
                <a:cs typeface="Times New Roman" panose="02020603050405020304" pitchFamily="18" charset="0"/>
              </a:rPr>
              <a:t>and</a:t>
            </a:r>
            <a:r>
              <a:rPr lang="en-US" spc="-3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words</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On</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and</a:t>
            </a:r>
            <a:r>
              <a:rPr lang="en-US" spc="-25" dirty="0">
                <a:effectLst/>
                <a:latin typeface="Calibri" panose="020F0502020204030204" pitchFamily="34" charset="0"/>
                <a:ea typeface="Calibri" panose="020F0502020204030204" pitchFamily="34" charset="0"/>
                <a:cs typeface="Times New Roman" panose="02020603050405020304" pitchFamily="18" charset="0"/>
              </a:rPr>
              <a:t> </a:t>
            </a:r>
            <a:r>
              <a:rPr lang="en-US" spc="-5" dirty="0">
                <a:effectLst/>
                <a:latin typeface="Calibri" panose="020F0502020204030204" pitchFamily="34" charset="0"/>
                <a:ea typeface="Calibri" panose="020F0502020204030204" pitchFamily="34" charset="0"/>
                <a:cs typeface="Times New Roman" panose="02020603050405020304" pitchFamily="18" charset="0"/>
              </a:rPr>
              <a:t>Off.</a:t>
            </a:r>
          </a:p>
          <a:p>
            <a:pPr marL="457200" marR="0" lvl="1" indent="0">
              <a:lnSpc>
                <a:spcPts val="1340"/>
              </a:lnSpc>
              <a:spcBef>
                <a:spcPts val="0"/>
              </a:spcBef>
              <a:spcAft>
                <a:spcPts val="0"/>
              </a:spcAft>
              <a:buSzPts val="1100"/>
              <a:buNone/>
              <a:tabLst>
                <a:tab pos="1029335" algn="l"/>
              </a:tabLst>
            </a:pPr>
            <a:r>
              <a:rPr lang="en-US" spc="-5"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340"/>
              </a:lnSpc>
              <a:spcBef>
                <a:spcPts val="0"/>
              </a:spcBef>
              <a:spcAft>
                <a:spcPts val="0"/>
              </a:spcAft>
              <a:buSzPts val="1100"/>
              <a:buFont typeface="Wingdings" panose="05000000000000000000" pitchFamily="2" charset="2"/>
              <a:buChar char=""/>
              <a:tabLst>
                <a:tab pos="572135" algn="l"/>
              </a:tabLst>
            </a:pPr>
            <a:r>
              <a:rPr lang="en-US" sz="2400" spc="-5" dirty="0">
                <a:effectLst/>
                <a:latin typeface="Calibri" panose="020F0502020204030204" pitchFamily="34" charset="0"/>
                <a:ea typeface="Wingdings" panose="05000000000000000000" pitchFamily="2" charset="2"/>
                <a:cs typeface="Times New Roman" panose="02020603050405020304" pitchFamily="18" charset="0"/>
              </a:rPr>
              <a:t>Binary</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values</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are</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represented</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by</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values</a:t>
            </a:r>
            <a:r>
              <a:rPr lang="en-US" sz="24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or</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ranges</a:t>
            </a:r>
            <a:r>
              <a:rPr lang="en-US" sz="24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dirty="0">
                <a:effectLst/>
                <a:latin typeface="Calibri" panose="020F0502020204030204" pitchFamily="34" charset="0"/>
                <a:ea typeface="Wingdings" panose="05000000000000000000" pitchFamily="2" charset="2"/>
                <a:cs typeface="Times New Roman" panose="02020603050405020304" pitchFamily="18" charset="0"/>
              </a:rPr>
              <a:t>of</a:t>
            </a:r>
            <a:r>
              <a:rPr lang="en-US" sz="24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values</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of</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physical</a:t>
            </a:r>
            <a:r>
              <a:rPr lang="en-US" sz="24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2400" spc="-5" dirty="0">
                <a:effectLst/>
                <a:latin typeface="Calibri" panose="020F0502020204030204" pitchFamily="34" charset="0"/>
                <a:ea typeface="Wingdings" panose="05000000000000000000" pitchFamily="2" charset="2"/>
                <a:cs typeface="Times New Roman" panose="02020603050405020304" pitchFamily="18" charset="0"/>
              </a:rPr>
              <a:t>quantities</a:t>
            </a:r>
            <a:endParaRPr lang="en-US" sz="2400" dirty="0">
              <a:effectLst/>
              <a:latin typeface="Calibri" panose="020F0502020204030204" pitchFamily="34" charset="0"/>
              <a:ea typeface="Wingdings" panose="05000000000000000000" pitchFamily="2" charset="2"/>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F5E68A08-5000-4DA6-9A3F-951349AB1CE1}"/>
              </a:ext>
            </a:extLst>
          </p:cNvPr>
          <p:cNvSpPr>
            <a:spLocks noGrp="1"/>
          </p:cNvSpPr>
          <p:nvPr>
            <p:ph type="dt" sz="half" idx="10"/>
          </p:nvPr>
        </p:nvSpPr>
        <p:spPr/>
        <p:txBody>
          <a:bodyPr/>
          <a:lstStyle/>
          <a:p>
            <a:fld id="{95E8C36C-5C67-4AB9-BAA4-70A820747E85}" type="datetime1">
              <a:rPr lang="en-US" smtClean="0"/>
              <a:t>5/31/2023</a:t>
            </a:fld>
            <a:endParaRPr lang="en-US"/>
          </a:p>
        </p:txBody>
      </p:sp>
      <p:sp>
        <p:nvSpPr>
          <p:cNvPr id="5" name="Footer Placeholder 4">
            <a:extLst>
              <a:ext uri="{FF2B5EF4-FFF2-40B4-BE49-F238E27FC236}">
                <a16:creationId xmlns:a16="http://schemas.microsoft.com/office/drawing/2014/main" id="{DD4719A6-A4D2-402B-8252-B3299E498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2766A-9210-449E-A89F-E7BBB8A01E2E}"/>
              </a:ext>
            </a:extLst>
          </p:cNvPr>
          <p:cNvSpPr>
            <a:spLocks noGrp="1"/>
          </p:cNvSpPr>
          <p:nvPr>
            <p:ph type="sldNum" sz="quarter" idx="12"/>
          </p:nvPr>
        </p:nvSpPr>
        <p:spPr/>
        <p:txBody>
          <a:bodyPr/>
          <a:lstStyle/>
          <a:p>
            <a:fld id="{B6D3BF51-8CEE-420E-B758-4812618B6E36}" type="slidenum">
              <a:rPr lang="en-US" smtClean="0"/>
              <a:t>6</a:t>
            </a:fld>
            <a:endParaRPr lang="en-US"/>
          </a:p>
        </p:txBody>
      </p:sp>
    </p:spTree>
    <p:extLst>
      <p:ext uri="{BB962C8B-B14F-4D97-AF65-F5344CB8AC3E}">
        <p14:creationId xmlns:p14="http://schemas.microsoft.com/office/powerpoint/2010/main" val="398295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087C-0242-47F5-9242-66E478E45A3A}"/>
              </a:ext>
            </a:extLst>
          </p:cNvPr>
          <p:cNvSpPr>
            <a:spLocks noGrp="1"/>
          </p:cNvSpPr>
          <p:nvPr>
            <p:ph type="title"/>
          </p:nvPr>
        </p:nvSpPr>
        <p:spPr/>
        <p:txBody>
          <a:bodyPr/>
          <a:lstStyle/>
          <a:p>
            <a:endParaRPr lang="en-US" dirty="0"/>
          </a:p>
        </p:txBody>
      </p:sp>
      <p:pic>
        <p:nvPicPr>
          <p:cNvPr id="1027" name="image2.png">
            <a:extLst>
              <a:ext uri="{FF2B5EF4-FFF2-40B4-BE49-F238E27FC236}">
                <a16:creationId xmlns:a16="http://schemas.microsoft.com/office/drawing/2014/main" id="{82B278C9-7CCF-438B-84A4-A7E2088C4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225" y="2352584"/>
            <a:ext cx="4290103" cy="332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a:extLst>
              <a:ext uri="{FF2B5EF4-FFF2-40B4-BE49-F238E27FC236}">
                <a16:creationId xmlns:a16="http://schemas.microsoft.com/office/drawing/2014/main" id="{F636AF2E-A691-4923-8837-49A4CC1C7717}"/>
              </a:ext>
            </a:extLst>
          </p:cNvPr>
          <p:cNvSpPr>
            <a:spLocks noGrp="1"/>
          </p:cNvSpPr>
          <p:nvPr>
            <p:ph idx="1"/>
          </p:nvPr>
        </p:nvSpPr>
        <p:spPr>
          <a:xfrm>
            <a:off x="838200" y="1470212"/>
            <a:ext cx="10515600" cy="4706751"/>
          </a:xfrm>
        </p:spPr>
        <p:txBody>
          <a:bodyPr/>
          <a:lstStyle/>
          <a:p>
            <a:r>
              <a:rPr lang="en-US" sz="1800" b="1" u="heavy" spc="-5" dirty="0">
                <a:solidFill>
                  <a:srgbClr val="FF0000"/>
                </a:solidFill>
                <a:effectLst/>
                <a:uFill>
                  <a:solidFill>
                    <a:srgbClr val="000000"/>
                  </a:solidFill>
                </a:uFill>
                <a:latin typeface="Calibri" panose="020F0502020204030204" pitchFamily="34" charset="0"/>
                <a:cs typeface="Times New Roman" panose="02020603050405020304" pitchFamily="18" charset="0"/>
              </a:rPr>
              <a:t>Signal</a:t>
            </a:r>
            <a:r>
              <a:rPr lang="en-US" sz="1800" b="1" u="heavy" spc="-40" dirty="0">
                <a:solidFill>
                  <a:srgbClr val="FF0000"/>
                </a:solidFill>
                <a:effectLst/>
                <a:uFill>
                  <a:solidFill>
                    <a:srgbClr val="000000"/>
                  </a:solidFill>
                </a:uFill>
                <a:latin typeface="Calibri" panose="020F0502020204030204" pitchFamily="34" charset="0"/>
                <a:cs typeface="Times New Roman" panose="02020603050405020304" pitchFamily="18" charset="0"/>
              </a:rPr>
              <a:t> </a:t>
            </a:r>
            <a:r>
              <a:rPr lang="en-US" sz="1800" b="1" u="heavy" dirty="0">
                <a:solidFill>
                  <a:srgbClr val="FF0000"/>
                </a:solidFill>
                <a:effectLst/>
                <a:uFill>
                  <a:solidFill>
                    <a:srgbClr val="000000"/>
                  </a:solidFill>
                </a:uFill>
                <a:latin typeface="Calibri" panose="020F0502020204030204" pitchFamily="34" charset="0"/>
                <a:cs typeface="Times New Roman" panose="02020603050405020304" pitchFamily="18" charset="0"/>
              </a:rPr>
              <a:t>Examples</a:t>
            </a:r>
            <a:r>
              <a:rPr lang="en-US" sz="1800" b="1" u="heavy" spc="-45" dirty="0">
                <a:solidFill>
                  <a:srgbClr val="FF0000"/>
                </a:solidFill>
                <a:effectLst/>
                <a:uFill>
                  <a:solidFill>
                    <a:srgbClr val="000000"/>
                  </a:solidFill>
                </a:uFill>
                <a:latin typeface="Calibri" panose="020F0502020204030204" pitchFamily="34" charset="0"/>
                <a:cs typeface="Times New Roman" panose="02020603050405020304" pitchFamily="18" charset="0"/>
              </a:rPr>
              <a:t> </a:t>
            </a:r>
            <a:r>
              <a:rPr lang="en-US" sz="1800" b="1" u="heavy" spc="-5" dirty="0">
                <a:solidFill>
                  <a:srgbClr val="FF0000"/>
                </a:solidFill>
                <a:effectLst/>
                <a:uFill>
                  <a:solidFill>
                    <a:srgbClr val="000000"/>
                  </a:solidFill>
                </a:uFill>
                <a:latin typeface="Calibri" panose="020F0502020204030204" pitchFamily="34" charset="0"/>
                <a:cs typeface="Times New Roman" panose="02020603050405020304" pitchFamily="18" charset="0"/>
              </a:rPr>
              <a:t>over</a:t>
            </a:r>
            <a:r>
              <a:rPr lang="en-US" sz="1800" b="1" u="heavy" spc="-40" dirty="0">
                <a:solidFill>
                  <a:srgbClr val="FF0000"/>
                </a:solidFill>
                <a:effectLst/>
                <a:uFill>
                  <a:solidFill>
                    <a:srgbClr val="000000"/>
                  </a:solidFill>
                </a:uFill>
                <a:latin typeface="Calibri" panose="020F0502020204030204" pitchFamily="34" charset="0"/>
                <a:cs typeface="Times New Roman" panose="02020603050405020304" pitchFamily="18" charset="0"/>
              </a:rPr>
              <a:t> </a:t>
            </a:r>
            <a:r>
              <a:rPr lang="en-US" sz="1800" b="1" u="heavy" dirty="0">
                <a:solidFill>
                  <a:srgbClr val="FF0000"/>
                </a:solidFill>
                <a:effectLst/>
                <a:uFill>
                  <a:solidFill>
                    <a:srgbClr val="000000"/>
                  </a:solidFill>
                </a:uFill>
                <a:latin typeface="Calibri" panose="020F0502020204030204" pitchFamily="34" charset="0"/>
                <a:cs typeface="Times New Roman" panose="02020603050405020304" pitchFamily="18" charset="0"/>
              </a:rPr>
              <a:t>time</a:t>
            </a:r>
            <a:endParaRPr lang="en-US" sz="1800" b="1" dirty="0">
              <a:solidFill>
                <a:srgbClr val="FF0000"/>
              </a:solidFill>
              <a:effectLst/>
              <a:latin typeface="Calibri" panose="020F0502020204030204" pitchFamily="34" charset="0"/>
              <a:cs typeface="Times New Roman" panose="02020603050405020304" pitchFamily="18" charset="0"/>
            </a:endParaRPr>
          </a:p>
          <a:p>
            <a:pPr marL="0" indent="0">
              <a:buNone/>
            </a:pPr>
            <a:endParaRPr lang="en-US" dirty="0"/>
          </a:p>
        </p:txBody>
      </p:sp>
      <p:sp>
        <p:nvSpPr>
          <p:cNvPr id="3" name="Date Placeholder 2">
            <a:extLst>
              <a:ext uri="{FF2B5EF4-FFF2-40B4-BE49-F238E27FC236}">
                <a16:creationId xmlns:a16="http://schemas.microsoft.com/office/drawing/2014/main" id="{9FBE4856-95E5-4FF6-B4F0-F33CEC52006C}"/>
              </a:ext>
            </a:extLst>
          </p:cNvPr>
          <p:cNvSpPr>
            <a:spLocks noGrp="1"/>
          </p:cNvSpPr>
          <p:nvPr>
            <p:ph type="dt" sz="half" idx="10"/>
          </p:nvPr>
        </p:nvSpPr>
        <p:spPr/>
        <p:txBody>
          <a:bodyPr/>
          <a:lstStyle/>
          <a:p>
            <a:fld id="{8F09546E-AA70-40E0-997B-271139EA47F8}" type="datetime1">
              <a:rPr lang="en-US" smtClean="0"/>
              <a:t>5/31/2023</a:t>
            </a:fld>
            <a:endParaRPr lang="en-US"/>
          </a:p>
        </p:txBody>
      </p:sp>
      <p:sp>
        <p:nvSpPr>
          <p:cNvPr id="4" name="Footer Placeholder 3">
            <a:extLst>
              <a:ext uri="{FF2B5EF4-FFF2-40B4-BE49-F238E27FC236}">
                <a16:creationId xmlns:a16="http://schemas.microsoft.com/office/drawing/2014/main" id="{0B79EDCC-5E50-43F1-ADD0-4F8F473AEA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3372F8-51EF-42E5-AF68-D6766BA18466}"/>
              </a:ext>
            </a:extLst>
          </p:cNvPr>
          <p:cNvSpPr>
            <a:spLocks noGrp="1"/>
          </p:cNvSpPr>
          <p:nvPr>
            <p:ph type="sldNum" sz="quarter" idx="12"/>
          </p:nvPr>
        </p:nvSpPr>
        <p:spPr/>
        <p:txBody>
          <a:bodyPr/>
          <a:lstStyle/>
          <a:p>
            <a:fld id="{B6D3BF51-8CEE-420E-B758-4812618B6E36}" type="slidenum">
              <a:rPr lang="en-US" smtClean="0"/>
              <a:t>7</a:t>
            </a:fld>
            <a:endParaRPr lang="en-US"/>
          </a:p>
        </p:txBody>
      </p:sp>
    </p:spTree>
    <p:extLst>
      <p:ext uri="{BB962C8B-B14F-4D97-AF65-F5344CB8AC3E}">
        <p14:creationId xmlns:p14="http://schemas.microsoft.com/office/powerpoint/2010/main" val="215020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493A-8414-4C26-86EC-A94A9ECA2410}"/>
              </a:ext>
            </a:extLst>
          </p:cNvPr>
          <p:cNvSpPr>
            <a:spLocks noGrp="1"/>
          </p:cNvSpPr>
          <p:nvPr>
            <p:ph type="title"/>
          </p:nvPr>
        </p:nvSpPr>
        <p:spPr>
          <a:xfrm>
            <a:off x="838200" y="338492"/>
            <a:ext cx="10515600" cy="2413586"/>
          </a:xfrm>
        </p:spPr>
        <p:txBody>
          <a:bodyPr>
            <a:normAutofit fontScale="90000"/>
          </a:bodyPr>
          <a:lstStyle/>
          <a:p>
            <a:br>
              <a:rPr lang="en-US" sz="1800" spc="-5" dirty="0">
                <a:effectLst/>
                <a:latin typeface="Calibri" panose="020F0502020204030204" pitchFamily="34" charset="0"/>
                <a:ea typeface="Calibri" panose="020F0502020204030204" pitchFamily="34" charset="0"/>
                <a:cs typeface="Times New Roman" panose="02020603050405020304" pitchFamily="18" charset="0"/>
              </a:rPr>
            </a:br>
            <a:br>
              <a:rPr lang="en-US" sz="1800" spc="-5" dirty="0">
                <a:effectLst/>
                <a:latin typeface="Calibri" panose="020F0502020204030204" pitchFamily="34" charset="0"/>
                <a:ea typeface="Calibri" panose="020F0502020204030204" pitchFamily="34" charset="0"/>
                <a:cs typeface="Times New Roman" panose="02020603050405020304" pitchFamily="18" charset="0"/>
              </a:rPr>
            </a:br>
            <a:br>
              <a:rPr lang="en-US" sz="1800" spc="-5" dirty="0">
                <a:effectLst/>
                <a:latin typeface="Calibri" panose="020F0502020204030204" pitchFamily="34" charset="0"/>
                <a:ea typeface="Calibri" panose="020F0502020204030204" pitchFamily="34" charset="0"/>
                <a:cs typeface="Times New Roman" panose="02020603050405020304" pitchFamily="18" charset="0"/>
              </a:rPr>
            </a:br>
            <a:br>
              <a:rPr lang="en-US" sz="1800" spc="-5" dirty="0">
                <a:effectLst/>
                <a:latin typeface="Calibri" panose="020F0502020204030204" pitchFamily="34" charset="0"/>
                <a:ea typeface="Calibri" panose="020F0502020204030204" pitchFamily="34" charset="0"/>
                <a:cs typeface="Times New Roman" panose="02020603050405020304" pitchFamily="18" charset="0"/>
              </a:rPr>
            </a:br>
            <a:br>
              <a:rPr lang="en-US" sz="1800" spc="-5" dirty="0">
                <a:effectLst/>
                <a:latin typeface="Calibri" panose="020F0502020204030204" pitchFamily="34" charset="0"/>
                <a:ea typeface="Calibri" panose="020F0502020204030204" pitchFamily="34" charset="0"/>
                <a:cs typeface="Times New Roman" panose="02020603050405020304" pitchFamily="18" charset="0"/>
              </a:rPr>
            </a:br>
            <a:r>
              <a:rPr lang="en-US" sz="2700" spc="-5" dirty="0">
                <a:effectLst/>
                <a:latin typeface="Calibri" panose="020F0502020204030204" pitchFamily="34" charset="0"/>
                <a:ea typeface="Calibri" panose="020F0502020204030204" pitchFamily="34" charset="0"/>
                <a:cs typeface="Times New Roman" panose="02020603050405020304" pitchFamily="18" charset="0"/>
              </a:rPr>
              <a:t>Here</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is</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an</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example</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waveform</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of</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a</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quantized</a:t>
            </a:r>
            <a:r>
              <a:rPr lang="en-US" sz="2700" spc="95"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signal.</a:t>
            </a:r>
            <a:r>
              <a:rPr lang="en-US" sz="2700" spc="105"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Notice</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how</a:t>
            </a:r>
            <a:r>
              <a:rPr lang="en-US" sz="2700" spc="105"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the</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magnitude</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of</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the</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wave</a:t>
            </a:r>
            <a:r>
              <a:rPr lang="en-US" sz="2700" spc="10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can</a:t>
            </a:r>
            <a:r>
              <a:rPr lang="en-US" sz="2700" spc="95"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only</a:t>
            </a:r>
            <a:r>
              <a:rPr lang="en-US" sz="27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take</a:t>
            </a:r>
            <a:r>
              <a:rPr lang="en-US" sz="2700" spc="4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certain</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values,</a:t>
            </a:r>
            <a:r>
              <a:rPr lang="en-US" sz="2700" spc="5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and</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that</a:t>
            </a:r>
            <a:r>
              <a:rPr lang="en-US" sz="2700" spc="4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creates</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a</a:t>
            </a:r>
            <a:r>
              <a:rPr lang="en-US" sz="2700" spc="40"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step-like</a:t>
            </a:r>
            <a:r>
              <a:rPr lang="en-US" sz="2700" spc="40"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appearance.</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This</a:t>
            </a:r>
            <a:r>
              <a:rPr lang="en-US" sz="2700" spc="5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image</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is</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discrete</a:t>
            </a:r>
            <a:r>
              <a:rPr lang="en-US" sz="2700" spc="4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in</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magnitude,</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but</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is</a:t>
            </a:r>
            <a:r>
              <a:rPr lang="en-US" sz="2700" spc="3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continuous</a:t>
            </a:r>
            <a:r>
              <a:rPr lang="en-US" sz="2700" spc="-5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in</a:t>
            </a:r>
            <a:r>
              <a:rPr lang="en-US" sz="2700" spc="-50" dirty="0">
                <a:effectLst/>
                <a:latin typeface="Calibri" panose="020F0502020204030204" pitchFamily="34" charset="0"/>
                <a:ea typeface="Calibri" panose="020F0502020204030204" pitchFamily="34" charset="0"/>
                <a:cs typeface="Times New Roman" panose="02020603050405020304" pitchFamily="18" charset="0"/>
              </a:rPr>
              <a:t> </a:t>
            </a:r>
            <a:r>
              <a:rPr lang="en-US" sz="2700" dirty="0">
                <a:effectLst/>
                <a:latin typeface="Calibri" panose="020F0502020204030204" pitchFamily="34" charset="0"/>
                <a:ea typeface="Calibri" panose="020F0502020204030204" pitchFamily="34" charset="0"/>
                <a:cs typeface="Times New Roman" panose="02020603050405020304" pitchFamily="18" charset="0"/>
              </a:rPr>
              <a:t>time</a:t>
            </a:r>
            <a:r>
              <a:rPr lang="en-US" sz="2700" spc="-45" dirty="0">
                <a:effectLst/>
                <a:latin typeface="Calibri" panose="020F0502020204030204" pitchFamily="34" charset="0"/>
                <a:ea typeface="Calibri" panose="020F0502020204030204" pitchFamily="34" charset="0"/>
                <a:cs typeface="Times New Roman" panose="02020603050405020304" pitchFamily="18" charset="0"/>
              </a:rPr>
              <a:t> </a:t>
            </a:r>
            <a:r>
              <a:rPr lang="en-US" sz="2700" spc="-5" dirty="0">
                <a:effectLst/>
                <a:latin typeface="Calibri" panose="020F0502020204030204" pitchFamily="34" charset="0"/>
                <a:ea typeface="Calibri" panose="020F0502020204030204" pitchFamily="34" charset="0"/>
                <a:cs typeface="Times New Roman" panose="02020603050405020304" pitchFamily="18" charset="0"/>
              </a:rPr>
              <a:t>(asynchronous):</a:t>
            </a:r>
            <a:br>
              <a:rPr lang="en-US" sz="2700" dirty="0">
                <a:effectLst/>
                <a:latin typeface="Calibri" panose="020F0502020204030204" pitchFamily="34" charset="0"/>
                <a:ea typeface="Calibri" panose="020F0502020204030204" pitchFamily="34" charset="0"/>
                <a:cs typeface="Times New Roman" panose="02020603050405020304" pitchFamily="18" charset="0"/>
              </a:rPr>
            </a:br>
            <a:endParaRPr lang="en-US" sz="2700" dirty="0"/>
          </a:p>
        </p:txBody>
      </p:sp>
      <p:pic>
        <p:nvPicPr>
          <p:cNvPr id="2050" name="image3.png">
            <a:extLst>
              <a:ext uri="{FF2B5EF4-FFF2-40B4-BE49-F238E27FC236}">
                <a16:creationId xmlns:a16="http://schemas.microsoft.com/office/drawing/2014/main" id="{5C47BEB3-C29C-4BC0-97BB-A5D8BF5FF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820" y="3301854"/>
            <a:ext cx="4505093" cy="241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F7D88522-F9C0-4DC0-896F-644E02504D8E}"/>
              </a:ext>
            </a:extLst>
          </p:cNvPr>
          <p:cNvSpPr>
            <a:spLocks noGrp="1"/>
          </p:cNvSpPr>
          <p:nvPr>
            <p:ph type="dt" sz="half" idx="10"/>
          </p:nvPr>
        </p:nvSpPr>
        <p:spPr/>
        <p:txBody>
          <a:bodyPr/>
          <a:lstStyle/>
          <a:p>
            <a:fld id="{33E5E099-5885-4C4D-BF6A-EA66352BA554}" type="datetime1">
              <a:rPr lang="en-US" smtClean="0"/>
              <a:t>5/31/2023</a:t>
            </a:fld>
            <a:endParaRPr lang="en-US"/>
          </a:p>
        </p:txBody>
      </p:sp>
      <p:sp>
        <p:nvSpPr>
          <p:cNvPr id="4" name="Footer Placeholder 3">
            <a:extLst>
              <a:ext uri="{FF2B5EF4-FFF2-40B4-BE49-F238E27FC236}">
                <a16:creationId xmlns:a16="http://schemas.microsoft.com/office/drawing/2014/main" id="{3DD449D1-9988-4C16-BFBC-5824F077AD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6693C4-6053-486A-A035-1CBFF1138EB5}"/>
              </a:ext>
            </a:extLst>
          </p:cNvPr>
          <p:cNvSpPr>
            <a:spLocks noGrp="1"/>
          </p:cNvSpPr>
          <p:nvPr>
            <p:ph type="sldNum" sz="quarter" idx="12"/>
          </p:nvPr>
        </p:nvSpPr>
        <p:spPr/>
        <p:txBody>
          <a:bodyPr/>
          <a:lstStyle/>
          <a:p>
            <a:fld id="{B6D3BF51-8CEE-420E-B758-4812618B6E36}" type="slidenum">
              <a:rPr lang="en-US" smtClean="0"/>
              <a:t>8</a:t>
            </a:fld>
            <a:endParaRPr lang="en-US"/>
          </a:p>
        </p:txBody>
      </p:sp>
    </p:spTree>
    <p:extLst>
      <p:ext uri="{BB962C8B-B14F-4D97-AF65-F5344CB8AC3E}">
        <p14:creationId xmlns:p14="http://schemas.microsoft.com/office/powerpoint/2010/main" val="346823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6B3F-59AB-4893-A851-5D9B7A294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33BF81-CFF0-4AE8-8493-3AD85DAF384C}"/>
              </a:ext>
            </a:extLst>
          </p:cNvPr>
          <p:cNvSpPr>
            <a:spLocks noGrp="1"/>
          </p:cNvSpPr>
          <p:nvPr>
            <p:ph idx="1"/>
          </p:nvPr>
        </p:nvSpPr>
        <p:spPr>
          <a:xfrm>
            <a:off x="838200" y="1429305"/>
            <a:ext cx="10515600" cy="4747658"/>
          </a:xfrm>
        </p:spPr>
        <p:txBody>
          <a:bodyPr/>
          <a:lstStyle/>
          <a:p>
            <a:pPr marL="0" indent="0">
              <a:buNone/>
            </a:pPr>
            <a:r>
              <a:rPr lang="en-US" sz="2400" b="1" u="heavy" spc="-5" dirty="0">
                <a:solidFill>
                  <a:srgbClr val="FF0000"/>
                </a:solidFill>
                <a:effectLst/>
                <a:uFill>
                  <a:solidFill>
                    <a:srgbClr val="000000"/>
                  </a:solidFill>
                </a:uFill>
                <a:latin typeface="Calibri" panose="020F0502020204030204" pitchFamily="34" charset="0"/>
                <a:cs typeface="Calibri" panose="020F0502020204030204" pitchFamily="34" charset="0"/>
              </a:rPr>
              <a:t>Signal</a:t>
            </a:r>
            <a:r>
              <a:rPr lang="en-US" sz="2400" b="1" u="heavy" spc="-40" dirty="0">
                <a:solidFill>
                  <a:srgbClr val="FF0000"/>
                </a:solidFill>
                <a:effectLst/>
                <a:uFill>
                  <a:solidFill>
                    <a:srgbClr val="000000"/>
                  </a:solidFill>
                </a:uFill>
                <a:latin typeface="Calibri" panose="020F0502020204030204" pitchFamily="34" charset="0"/>
                <a:cs typeface="Calibri" panose="020F0502020204030204" pitchFamily="34" charset="0"/>
              </a:rPr>
              <a:t> </a:t>
            </a:r>
            <a:r>
              <a:rPr lang="en-US" sz="2400" b="1" u="heavy" dirty="0">
                <a:solidFill>
                  <a:srgbClr val="FF0000"/>
                </a:solidFill>
                <a:effectLst/>
                <a:uFill>
                  <a:solidFill>
                    <a:srgbClr val="000000"/>
                  </a:solidFill>
                </a:uFill>
                <a:latin typeface="Calibri" panose="020F0502020204030204" pitchFamily="34" charset="0"/>
                <a:cs typeface="Calibri" panose="020F0502020204030204" pitchFamily="34" charset="0"/>
              </a:rPr>
              <a:t>Example</a:t>
            </a:r>
            <a:r>
              <a:rPr lang="en-US" sz="2400" b="1" u="heavy" spc="-40" dirty="0">
                <a:solidFill>
                  <a:srgbClr val="FF0000"/>
                </a:solidFill>
                <a:effectLst/>
                <a:uFill>
                  <a:solidFill>
                    <a:srgbClr val="000000"/>
                  </a:solidFill>
                </a:uFill>
                <a:latin typeface="Calibri" panose="020F0502020204030204" pitchFamily="34" charset="0"/>
                <a:cs typeface="Calibri" panose="020F0502020204030204" pitchFamily="34" charset="0"/>
              </a:rPr>
              <a:t> </a:t>
            </a:r>
            <a:r>
              <a:rPr lang="en-US" sz="2400" b="1" u="heavy" dirty="0">
                <a:solidFill>
                  <a:srgbClr val="FF0000"/>
                </a:solidFill>
                <a:effectLst/>
                <a:uFill>
                  <a:solidFill>
                    <a:srgbClr val="000000"/>
                  </a:solidFill>
                </a:uFill>
                <a:latin typeface="Calibri" panose="020F0502020204030204" pitchFamily="34" charset="0"/>
                <a:cs typeface="Calibri" panose="020F0502020204030204" pitchFamily="34" charset="0"/>
              </a:rPr>
              <a:t>–</a:t>
            </a:r>
            <a:r>
              <a:rPr lang="en-US" sz="2400" b="1" u="heavy" spc="-40" dirty="0">
                <a:solidFill>
                  <a:srgbClr val="FF0000"/>
                </a:solidFill>
                <a:effectLst/>
                <a:uFill>
                  <a:solidFill>
                    <a:srgbClr val="000000"/>
                  </a:solidFill>
                </a:uFill>
                <a:latin typeface="Calibri" panose="020F0502020204030204" pitchFamily="34" charset="0"/>
                <a:cs typeface="Calibri" panose="020F0502020204030204" pitchFamily="34" charset="0"/>
              </a:rPr>
              <a:t> </a:t>
            </a:r>
            <a:r>
              <a:rPr lang="en-US" sz="2400" b="1" u="heavy" dirty="0">
                <a:solidFill>
                  <a:srgbClr val="FF0000"/>
                </a:solidFill>
                <a:effectLst/>
                <a:uFill>
                  <a:solidFill>
                    <a:srgbClr val="000000"/>
                  </a:solidFill>
                </a:uFill>
                <a:latin typeface="Calibri" panose="020F0502020204030204" pitchFamily="34" charset="0"/>
                <a:cs typeface="Calibri" panose="020F0502020204030204" pitchFamily="34" charset="0"/>
              </a:rPr>
              <a:t>physical</a:t>
            </a:r>
            <a:r>
              <a:rPr lang="en-US" sz="2400" b="1" u="heavy" spc="-35" dirty="0">
                <a:solidFill>
                  <a:srgbClr val="FF0000"/>
                </a:solidFill>
                <a:effectLst/>
                <a:uFill>
                  <a:solidFill>
                    <a:srgbClr val="000000"/>
                  </a:solidFill>
                </a:uFill>
                <a:latin typeface="Calibri" panose="020F0502020204030204" pitchFamily="34" charset="0"/>
                <a:cs typeface="Calibri" panose="020F0502020204030204" pitchFamily="34" charset="0"/>
              </a:rPr>
              <a:t> </a:t>
            </a:r>
            <a:r>
              <a:rPr lang="en-US" sz="2400" b="1" u="heavy" spc="-5" dirty="0">
                <a:solidFill>
                  <a:srgbClr val="FF0000"/>
                </a:solidFill>
                <a:effectLst/>
                <a:uFill>
                  <a:solidFill>
                    <a:srgbClr val="000000"/>
                  </a:solidFill>
                </a:uFill>
                <a:latin typeface="Calibri" panose="020F0502020204030204" pitchFamily="34" charset="0"/>
                <a:cs typeface="Calibri" panose="020F0502020204030204" pitchFamily="34" charset="0"/>
              </a:rPr>
              <a:t>quantity:</a:t>
            </a:r>
            <a:r>
              <a:rPr lang="en-US" sz="2400" b="1" u="heavy" spc="-45" dirty="0">
                <a:solidFill>
                  <a:srgbClr val="FF0000"/>
                </a:solidFill>
                <a:effectLst/>
                <a:uFill>
                  <a:solidFill>
                    <a:srgbClr val="000000"/>
                  </a:solidFill>
                </a:uFill>
                <a:latin typeface="Calibri" panose="020F0502020204030204" pitchFamily="34" charset="0"/>
                <a:cs typeface="Calibri" panose="020F0502020204030204" pitchFamily="34" charset="0"/>
              </a:rPr>
              <a:t> </a:t>
            </a:r>
            <a:r>
              <a:rPr lang="en-US" sz="2400" b="1" u="heavy" dirty="0">
                <a:solidFill>
                  <a:srgbClr val="FF0000"/>
                </a:solidFill>
                <a:effectLst/>
                <a:uFill>
                  <a:solidFill>
                    <a:srgbClr val="000000"/>
                  </a:solidFill>
                </a:uFill>
                <a:latin typeface="Calibri" panose="020F0502020204030204" pitchFamily="34" charset="0"/>
                <a:cs typeface="Calibri" panose="020F0502020204030204" pitchFamily="34" charset="0"/>
              </a:rPr>
              <a:t>Voltage</a:t>
            </a:r>
            <a:endParaRPr lang="en-US" sz="2400" b="1" dirty="0">
              <a:solidFill>
                <a:srgbClr val="FF0000"/>
              </a:solidFill>
              <a:effectLst/>
              <a:latin typeface="Calibri" panose="020F0502020204030204" pitchFamily="34" charset="0"/>
              <a:cs typeface="Times New Roman" panose="02020603050405020304" pitchFamily="18" charset="0"/>
            </a:endParaRPr>
          </a:p>
          <a:p>
            <a:pPr marL="0" indent="0">
              <a:buNone/>
            </a:pPr>
            <a:endParaRPr lang="en-US" dirty="0"/>
          </a:p>
        </p:txBody>
      </p:sp>
      <p:pic>
        <p:nvPicPr>
          <p:cNvPr id="3074" name="image4.jpeg">
            <a:extLst>
              <a:ext uri="{FF2B5EF4-FFF2-40B4-BE49-F238E27FC236}">
                <a16:creationId xmlns:a16="http://schemas.microsoft.com/office/drawing/2014/main" id="{8F71653E-DB46-435D-BC68-D15804261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280" y="2494625"/>
            <a:ext cx="6090081"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90303DA2-A5E4-440A-A1AD-6B653DF1B15C}"/>
              </a:ext>
            </a:extLst>
          </p:cNvPr>
          <p:cNvSpPr>
            <a:spLocks noGrp="1"/>
          </p:cNvSpPr>
          <p:nvPr>
            <p:ph type="dt" sz="half" idx="10"/>
          </p:nvPr>
        </p:nvSpPr>
        <p:spPr/>
        <p:txBody>
          <a:bodyPr/>
          <a:lstStyle/>
          <a:p>
            <a:fld id="{C31C9698-4533-45AD-ACDD-7920C30DCDE3}" type="datetime1">
              <a:rPr lang="en-US" smtClean="0"/>
              <a:t>5/31/2023</a:t>
            </a:fld>
            <a:endParaRPr lang="en-US"/>
          </a:p>
        </p:txBody>
      </p:sp>
      <p:sp>
        <p:nvSpPr>
          <p:cNvPr id="5" name="Footer Placeholder 4">
            <a:extLst>
              <a:ext uri="{FF2B5EF4-FFF2-40B4-BE49-F238E27FC236}">
                <a16:creationId xmlns:a16="http://schemas.microsoft.com/office/drawing/2014/main" id="{90644940-44D4-40B5-BCA0-2E4A1013D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3AEE4-644B-4186-B0FA-440B081A5C53}"/>
              </a:ext>
            </a:extLst>
          </p:cNvPr>
          <p:cNvSpPr>
            <a:spLocks noGrp="1"/>
          </p:cNvSpPr>
          <p:nvPr>
            <p:ph type="sldNum" sz="quarter" idx="12"/>
          </p:nvPr>
        </p:nvSpPr>
        <p:spPr/>
        <p:txBody>
          <a:bodyPr/>
          <a:lstStyle/>
          <a:p>
            <a:fld id="{B6D3BF51-8CEE-420E-B758-4812618B6E36}" type="slidenum">
              <a:rPr lang="en-US" smtClean="0"/>
              <a:t>9</a:t>
            </a:fld>
            <a:endParaRPr lang="en-US"/>
          </a:p>
        </p:txBody>
      </p:sp>
    </p:spTree>
    <p:extLst>
      <p:ext uri="{BB962C8B-B14F-4D97-AF65-F5344CB8AC3E}">
        <p14:creationId xmlns:p14="http://schemas.microsoft.com/office/powerpoint/2010/main" val="294221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995</Words>
  <Application>Microsoft Office PowerPoint</Application>
  <PresentationFormat>Widescreen</PresentationFormat>
  <Paragraphs>210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Calibri Light</vt:lpstr>
      <vt:lpstr>Times New Roman</vt:lpstr>
      <vt:lpstr>Wingdings</vt:lpstr>
      <vt:lpstr>Office Theme</vt:lpstr>
      <vt:lpstr>Digital Logic </vt:lpstr>
      <vt:lpstr>INTRODUCTION ABOUT DIGITAL SYSTEM</vt:lpstr>
      <vt:lpstr>PowerPoint Presentation</vt:lpstr>
      <vt:lpstr>PowerPoint Presentation</vt:lpstr>
      <vt:lpstr>PowerPoint Presentation</vt:lpstr>
      <vt:lpstr>PowerPoint Presentation</vt:lpstr>
      <vt:lpstr>PowerPoint Presentation</vt:lpstr>
      <vt:lpstr>     Here is an example waveform of a quantized signal. Notice how the magnitude of the wave can only take certain values, and that creates a step-like appearance. This image is discrete in magnitude, but is continuous in time (asynchronous): </vt:lpstr>
      <vt:lpstr>PowerPoint Presentation</vt:lpstr>
      <vt:lpstr>PowerPoint Presentation</vt:lpstr>
      <vt:lpstr>Previously Used Analog Systems</vt:lpstr>
      <vt:lpstr>Examples of Digital Systems</vt:lpstr>
      <vt:lpstr>Various Basic Digital Devices</vt:lpstr>
      <vt:lpstr>PowerPoint Presentation</vt:lpstr>
      <vt:lpstr>PowerPoint Presentation</vt:lpstr>
      <vt:lpstr>Analog and Digital Systems (Comparison):</vt:lpstr>
      <vt:lpstr>Clock Signal:</vt:lpstr>
      <vt:lpstr>PowerPoint Presentation</vt:lpstr>
      <vt:lpstr>Analog to Digital Conversion:</vt:lpstr>
      <vt:lpstr>Sampling</vt:lpstr>
      <vt:lpstr>Quantization: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Unit 1</dc:title>
  <dc:creator>Saroj Giri</dc:creator>
  <cp:lastModifiedBy>Saroj Giri</cp:lastModifiedBy>
  <cp:revision>16</cp:revision>
  <dcterms:created xsi:type="dcterms:W3CDTF">2022-04-19T04:46:54Z</dcterms:created>
  <dcterms:modified xsi:type="dcterms:W3CDTF">2023-05-31T16:46:38Z</dcterms:modified>
</cp:coreProperties>
</file>