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DD8E6-97D5-4F4C-8F22-8B1FB122DC2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38CDC-4DF4-49EE-BF42-3B9D9A49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B48A-68D7-4B1C-BDA8-BE1EFBF5E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D5530-41E6-4B51-83F3-ADA19B945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10A3-B6D7-4EA8-ADAE-307B150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9994-2FEA-43D9-B60F-D4DE7B25D3B1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04EC-9C2E-46BD-B329-F38516B6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6B57-36FE-4ACB-954E-7CC88BAC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143F-7400-47D1-A66A-C0C0A179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C19-36B2-4517-98DC-C7D2FAAF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852D9-E6AF-49AE-8B9B-01917BB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ADD2-8298-4CDE-8902-A16C2033E807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0F77-C665-4B5D-BBEA-C0506023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9B52-C4BD-4BF0-9FEC-A45A1AC9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6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5A2F8-1707-4070-9EB3-D38178FE0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1560D-5EB4-44C1-982D-63A978E5B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04750-15E1-45CE-85EA-2992FE2E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E6F-7A8A-49B0-ABDF-C501EDFE2C22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FC3C-4C10-4608-8055-919C079C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7ABD9-6BC2-499E-8886-581B4C7B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3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B2D4-E418-4BD3-AF46-0C646D0A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0A76-22E6-4A1E-8181-BB21B227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9CE5D-1B26-4E11-89FD-945EBE4D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1745-0CB3-4DAA-82EA-CDEE857B6710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3A43E-047E-4893-AC28-5CF6C849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2D07-DE54-4E67-B07B-605D65D7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D5E8-875B-49A2-8BB7-C964BBA8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97E61-0BDC-4B52-AB8A-F1AA5A73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CBB5B-3146-496A-B5B5-651A8F5A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2EBA-58B8-44E1-B668-BBF08A9188D2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8D792-EB4A-464B-B92E-386D000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3B802-4F55-4C26-882E-77F37302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41FB-D2CF-4DCB-A650-A68D0365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9013-84DF-4BFE-A5D3-75299F9AB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0133F-AA9B-43BD-87BC-6A72AC4F8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D6846-B476-4032-B8CE-7C72F48F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690B-FD5B-422A-906B-4FEB3C9E1FF9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DD3D3-9A15-4D0F-8D1D-B5394B14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B6D3-D8FE-47DE-97BD-DECBA322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3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69DB-3EE3-49C3-B382-5FA39657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2B13F-D199-4F8C-87E3-ED055CAC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5943F-35AB-438C-8BA4-12C0CE8B9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AD2C0-85A5-44D2-9C26-591F785EA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BAD77-807C-4068-9CFA-256255D6A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8F395-07EB-4480-87F7-1FE074D9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D5B-FC94-4A75-8703-4D38C416E768}" type="datetime1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D766D-DA35-44F5-A5AA-28DB080A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DC3C3-C0C4-45F7-B79F-995A1C3F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2A8A-B1F1-495F-912A-92ACE7E0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47F51-BE50-4183-A6FC-50F1211E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B5F0-7043-435F-8C41-5E339628CEAC}" type="datetime1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96B9F-1085-418D-9956-4465DB0B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8CBCF-1CE1-49AD-9B97-50BEEECF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7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E5F5E-A7C9-415D-8D51-A8817AA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40AB-799F-4E45-BF4F-1EC932CBDD54}" type="datetime1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9A76A-0F27-4D90-B90F-F4B01384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12B21-F843-44EF-8602-5282D57A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5E2D-18E4-40AA-A7B4-2950106C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3446-0B69-40E9-B8AA-62EB30F44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4D699-6E53-4A2C-888B-A5E6A08AE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0D31D-E3E7-4A1C-8626-93037EC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B101-5584-49DA-B08E-535279858C77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01258-4F27-41AC-AABD-09F587C1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0C860-3996-4D22-A332-C16EB9D6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7E24-ECFE-4925-B7F1-EBF1F38E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FF00D-4E01-448D-A366-D36DA91A8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F689F-A9A5-429E-B64D-A0DFD98FB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4D428-58EE-40E7-883A-F3BE7329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A6E4-06F3-4145-B60E-7F8423F24019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6FB87-565B-423C-9FEB-213A0727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C883A-1604-4A68-A82D-687E30E9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1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A98EC-E886-494E-9686-D34BA32F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218C1-0C9F-43BE-89D2-EDF6BE2F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4F66-A364-4286-8419-24BDC896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2C53-3AC7-4ACE-8971-F5BF05A11BD8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DA504-5A5F-4844-BE6F-DFB34D563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E85A1-FF04-4B8D-A79F-8E9222D9B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82F8-642E-4822-B989-63537F13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9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54DA-ED0E-4399-B42E-F848CD76C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2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Number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6D231-BE10-4B21-82B7-494F441BB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Lecture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DFB38-A9B8-4C0B-8379-899AB86A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0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43C5-18B9-40B8-B387-502A5BB3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AB6B8-E734-44E2-9C65-DF14E1AC9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126" y="1429305"/>
            <a:ext cx="4838329" cy="474765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B86A82-DB1A-4EC2-B253-B59B3E00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FD3A-F9D1-4137-BF92-F00715BD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DEA8-699C-459F-B72E-E0DC117D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4"/>
            <a:ext cx="10515600" cy="4934089"/>
          </a:xfrm>
        </p:spPr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en-US" sz="2400" b="1" spc="-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Checking</a:t>
            </a:r>
            <a:r>
              <a:rPr lang="en-US" sz="2400" b="1" spc="-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Mechanism: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20980" algn="just">
              <a:lnSpc>
                <a:spcPct val="150000"/>
              </a:lnSpc>
              <a:spcBef>
                <a:spcPts val="0"/>
              </a:spcBef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1800" spc="3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another,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parity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transmission.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220980" algn="just">
              <a:lnSpc>
                <a:spcPct val="150000"/>
              </a:lnSpc>
              <a:spcBef>
                <a:spcPts val="0"/>
              </a:spcBef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message,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800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parity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transmitted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destination.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parity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8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sz="18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end.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220980" algn="just">
              <a:lnSpc>
                <a:spcPct val="150000"/>
              </a:lnSpc>
              <a:spcBef>
                <a:spcPts val="0"/>
              </a:spcBef>
            </a:pPr>
            <a:r>
              <a:rPr lang="en-US" sz="1800" spc="-5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If</a:t>
            </a:r>
            <a:r>
              <a:rPr lang="en-US" sz="1800" spc="175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parity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8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even,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en-US" sz="18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8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sz="18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transmission.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20980" algn="just">
              <a:lnSpc>
                <a:spcPct val="150000"/>
              </a:lnSpc>
              <a:spcBef>
                <a:spcPts val="0"/>
              </a:spcBef>
            </a:pPr>
            <a:r>
              <a:rPr lang="en-US" sz="1800" spc="-5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one, three, 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18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transmitted.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sz="18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undetected.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220980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error-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schemes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combination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21A78-CCED-4AEA-92B9-1B14A9E4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8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8A41-27BD-49EE-9750-B2271CB2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7FC0-8917-4002-A13A-4AB2DE63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81"/>
            <a:ext cx="10515600" cy="4578982"/>
          </a:xfrm>
        </p:spPr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255"/>
              </a:spcBef>
              <a:spcAft>
                <a:spcPts val="0"/>
              </a:spcAft>
              <a:buSzPts val="1100"/>
              <a:buNone/>
              <a:tabLst>
                <a:tab pos="342900" algn="l"/>
              </a:tabLst>
            </a:pPr>
            <a:r>
              <a:rPr lang="en-US" sz="24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Gray</a:t>
            </a:r>
            <a:r>
              <a:rPr lang="en-US" sz="24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z="24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(Reflected</a:t>
            </a:r>
            <a:r>
              <a:rPr lang="en-US" sz="24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code)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1239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coding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scheme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digits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mechanical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en-US" sz="18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prone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error.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telegraphy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1800s,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"reflected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code”.</a:t>
            </a:r>
            <a:r>
              <a:rPr lang="en-US" sz="1800" spc="1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11239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Gray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code,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US" sz="1800" b="1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800" b="1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</a:t>
            </a:r>
            <a:r>
              <a:rPr lang="en-US" sz="1800" b="1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1800" b="1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en-US" sz="1800" b="1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successive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mechanical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transitions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800" spc="3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prone.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marR="11239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spc="3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corresponding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Gray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4CFFF-BECA-4290-828E-877A2DBB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4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9998-BB1C-0C75-C305-BD7AF1D1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7B7FC-C389-41EE-55B3-818AE4D9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3DDE3139-B229-7422-99E0-E94D9E11F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035" y="1690688"/>
            <a:ext cx="6713711" cy="4486275"/>
          </a:xfrm>
        </p:spPr>
      </p:pic>
    </p:spTree>
    <p:extLst>
      <p:ext uri="{BB962C8B-B14F-4D97-AF65-F5344CB8AC3E}">
        <p14:creationId xmlns:p14="http://schemas.microsoft.com/office/powerpoint/2010/main" val="33140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CF8E-EB7F-1C33-34E4-E457CE6D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CEC0-3B62-8FE3-683E-9FC897FFB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177" y="203396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FB2D4-C4DE-3C76-5556-E3AB010E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FBE1D3-D0B9-499C-7940-4C908EC1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25389"/>
            <a:ext cx="4224339" cy="31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56CAE574-9D0B-EC9C-4076-09F5228F7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516" y="1690689"/>
            <a:ext cx="4359366" cy="293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8F2-07E5-4147-87A3-66D35B3E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</a:t>
            </a: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594AB-73B8-4AFC-8D90-5FD300163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349" y="1313895"/>
            <a:ext cx="8453902" cy="486306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DACAB3-0BC3-45CD-A45D-38CC24E1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7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3634-201B-44E2-AFF0-58ACD2D0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9590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IV: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Repeating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1’s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complement.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486229-5A39-4B25-85B2-2EDAE81A4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470" y="1690688"/>
            <a:ext cx="7781175" cy="459470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033DF-72A4-4652-ACF5-E0068FD1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5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5850-8A4C-443A-ADFF-AFE8C6B1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15B8-DE70-4549-896B-75718292A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481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#Perform the following Binary Subtraction using r’s and r-1’s complement :</a:t>
            </a:r>
          </a:p>
          <a:p>
            <a:pPr marL="514350" indent="-514350">
              <a:buAutoNum type="arabicPeriod"/>
            </a:pPr>
            <a:r>
              <a:rPr lang="en-US" dirty="0"/>
              <a:t>1010 – 11011</a:t>
            </a:r>
          </a:p>
          <a:p>
            <a:pPr marL="514350" indent="-514350">
              <a:buAutoNum type="arabicPeriod"/>
            </a:pPr>
            <a:r>
              <a:rPr lang="en-US" dirty="0"/>
              <a:t>1010-0101</a:t>
            </a:r>
          </a:p>
          <a:p>
            <a:pPr marL="514350" indent="-514350">
              <a:buAutoNum type="arabicPeriod"/>
            </a:pPr>
            <a:r>
              <a:rPr lang="en-US" dirty="0"/>
              <a:t>10010-10101</a:t>
            </a:r>
          </a:p>
          <a:p>
            <a:pPr marL="514350" indent="-514350">
              <a:buAutoNum type="arabicPeriod"/>
            </a:pPr>
            <a:r>
              <a:rPr lang="en-US" dirty="0"/>
              <a:t>11001-0101</a:t>
            </a:r>
          </a:p>
          <a:p>
            <a:pPr marL="514350" indent="-514350">
              <a:buAutoNum type="arabicPeriod"/>
            </a:pPr>
            <a:r>
              <a:rPr lang="en-US" dirty="0"/>
              <a:t>1001-1101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D7920-038A-4D48-A217-8A19D3ED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1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35ED-4C2F-4B8E-8F09-8FDFB4EA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8C8AA-86DA-4A03-97E9-79D442A5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>
            <a:normAutofit fontScale="62500" lnSpcReduction="20000"/>
          </a:bodyPr>
          <a:lstStyle/>
          <a:p>
            <a:pPr marL="0" marR="0" indent="0" algn="just"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30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3000" b="1" spc="-8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Codes</a:t>
            </a:r>
          </a:p>
          <a:p>
            <a:pPr marL="114300" marR="113030" algn="just">
              <a:lnSpc>
                <a:spcPct val="17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</a:t>
            </a:r>
            <a:r>
              <a:rPr lang="en-US" sz="30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en-US" sz="30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en-US" sz="30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30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signals</a:t>
            </a:r>
            <a:r>
              <a:rPr lang="en-US" sz="30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30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n-US" sz="30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-US" sz="30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distinct</a:t>
            </a:r>
            <a:r>
              <a:rPr lang="en-US" sz="30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n-US" sz="30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30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</a:t>
            </a:r>
            <a:r>
              <a:rPr lang="en-US" sz="30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en-US" sz="3000" spc="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30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n-US" sz="30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-US" sz="3000" spc="4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 states.</a:t>
            </a:r>
          </a:p>
          <a:p>
            <a:pPr marL="114300" marR="113030" algn="just">
              <a:lnSpc>
                <a:spcPct val="17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</a:t>
            </a:r>
            <a:r>
              <a:rPr lang="en-US" sz="3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analogy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 binary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signals,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elements,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binary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digits.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3000" spc="4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0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digits,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example,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represented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0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elements,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</a:t>
            </a:r>
            <a:r>
              <a:rPr lang="en-US" sz="30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3000" spc="4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3000" spc="2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equivalent</a:t>
            </a:r>
            <a:r>
              <a:rPr lang="en-US" sz="3000" spc="2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 a</a:t>
            </a:r>
            <a:r>
              <a:rPr lang="en-US" sz="3000" spc="2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 or</a:t>
            </a:r>
            <a:r>
              <a:rPr lang="en-US" sz="30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  <a:r>
              <a:rPr lang="en-US" sz="3000" spc="2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" marR="113030" algn="just">
              <a:lnSpc>
                <a:spcPct val="17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en-US" sz="3000" spc="2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en-US" sz="3000" spc="2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</a:t>
            </a:r>
            <a:r>
              <a:rPr lang="en-US" sz="3000" spc="2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manipulate</a:t>
            </a:r>
            <a:r>
              <a:rPr lang="en-US" sz="3000" spc="2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en-US" sz="3000" spc="2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3000" spc="4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numbers,</a:t>
            </a:r>
            <a:r>
              <a:rPr lang="en-US" sz="30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r>
              <a:rPr lang="en-US" sz="30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en-US" sz="30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en-US" sz="30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n-US" sz="30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discrete</a:t>
            </a:r>
            <a:r>
              <a:rPr lang="en-US" sz="30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en-US" sz="30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30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information.</a:t>
            </a:r>
            <a:r>
              <a:rPr lang="en-US" sz="30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" marR="113030" algn="just">
              <a:lnSpc>
                <a:spcPct val="17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en-US" sz="30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discrete</a:t>
            </a:r>
            <a:r>
              <a:rPr lang="en-US" sz="30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</a:t>
            </a:r>
            <a:r>
              <a:rPr lang="en-US" sz="30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3000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en-US" sz="3000" spc="4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distinct</a:t>
            </a:r>
            <a:r>
              <a:rPr lang="en-US" sz="30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quantities</a:t>
            </a:r>
            <a:r>
              <a:rPr lang="en-US" sz="30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represented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30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30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code.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codes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3000" spc="2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en-US" sz="30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</a:t>
            </a:r>
            <a:r>
              <a:rPr lang="en-US" sz="3000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3000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en-US" sz="30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computers.</a:t>
            </a:r>
            <a:r>
              <a:rPr lang="en-US" sz="30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" marR="113030" algn="just">
              <a:lnSpc>
                <a:spcPct val="17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3000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codes</a:t>
            </a:r>
            <a:r>
              <a:rPr lang="en-US" sz="30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r>
              <a:rPr lang="en-US" sz="30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3000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30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30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en-US" sz="30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computers</a:t>
            </a:r>
            <a:r>
              <a:rPr lang="en-US" sz="30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3000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en-US" sz="30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</a:t>
            </a:r>
            <a:r>
              <a:rPr lang="en-US" sz="30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1's</a:t>
            </a:r>
            <a:r>
              <a:rPr lang="en-US" sz="3000" spc="3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30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0's.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D70C8-DFFB-4E7E-A064-D25F78FB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9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FA74-7DF7-4D19-8239-DA7A60F5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Binary Coded Decimal (BCD)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5245-B6F1-426D-85E2-5F3B1FC23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computer,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</a:t>
            </a:r>
            <a:r>
              <a:rPr lang="en-US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accustomed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</a:t>
            </a:r>
            <a:r>
              <a:rPr lang="en-US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resolve</a:t>
            </a:r>
            <a:r>
              <a:rPr lang="en-US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difference,</a:t>
            </a:r>
            <a:r>
              <a:rPr lang="en-US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en-US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</a:t>
            </a:r>
            <a:r>
              <a:rPr lang="en-US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decimals</a:t>
            </a:r>
            <a:r>
              <a:rPr lang="en-US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coded</a:t>
            </a:r>
            <a:r>
              <a:rPr lang="en-US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en-US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en-US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36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</a:t>
            </a:r>
            <a:r>
              <a:rPr lang="en-US" spc="1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understands.</a:t>
            </a:r>
            <a:r>
              <a:rPr lang="en-US" spc="1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pc="1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pc="1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pc="1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pc="1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distinguishes</a:t>
            </a:r>
            <a:r>
              <a:rPr lang="en-US" spc="1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</a:t>
            </a:r>
            <a:r>
              <a:rPr lang="en-US" spc="1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pc="1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en-US" spc="1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pc="1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pc="1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digits</a:t>
            </a:r>
            <a:r>
              <a:rPr lang="en-US" spc="1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r>
              <a:rPr lang="en-US" spc="28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</a:t>
            </a:r>
            <a:r>
              <a:rPr lang="en-US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least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</a:t>
            </a:r>
            <a:r>
              <a:rPr lang="en-US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bits.</a:t>
            </a:r>
            <a:r>
              <a:rPr lang="en-US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Numerous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US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codes</a:t>
            </a:r>
            <a:r>
              <a:rPr lang="en-US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obtained</a:t>
            </a:r>
            <a:r>
              <a:rPr lang="en-US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arranging</a:t>
            </a:r>
            <a:r>
              <a:rPr lang="en-US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</a:t>
            </a:r>
            <a:r>
              <a:rPr lang="en-US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bits</a:t>
            </a:r>
            <a:r>
              <a:rPr lang="en-US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pc="39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distinct</a:t>
            </a:r>
            <a:r>
              <a:rPr lang="en-US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combinations.</a:t>
            </a:r>
            <a:r>
              <a:rPr lang="en-US" spc="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en-US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commonly</a:t>
            </a:r>
            <a:r>
              <a:rPr lang="en-US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n-US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digits</a:t>
            </a:r>
            <a:r>
              <a:rPr lang="en-US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straightforward</a:t>
            </a:r>
            <a:r>
              <a:rPr lang="en-US" spc="3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pc="2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</a:t>
            </a:r>
            <a:r>
              <a:rPr lang="en-US" spc="2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</a:t>
            </a:r>
            <a:r>
              <a:rPr lang="en-US" spc="2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pc="2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2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spc="2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below.</a:t>
            </a:r>
            <a:r>
              <a:rPr lang="en-US" spc="2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pc="2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pc="2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n-US" spc="2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binary-coded</a:t>
            </a:r>
            <a:r>
              <a:rPr lang="en-US" b="1" i="1" spc="2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b="1" i="1" spc="2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pc="2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pc="2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commonly</a:t>
            </a:r>
            <a:r>
              <a:rPr lang="en-US" spc="33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referred</a:t>
            </a:r>
            <a:r>
              <a:rPr lang="en-US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BCD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80F89-778A-4F0B-9AF0-D4D1E2B4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392B-8FC8-49FB-BC60-E47E5FBB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910B85-9BB3-45D0-82B8-85C46488D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216" y="1438184"/>
            <a:ext cx="5788471" cy="485608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84D9A-6D87-4EB3-8322-597A73E9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3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A503-E304-4B3F-B90B-0678D4D3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98FC-CD9C-4382-B06C-B36F110B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/>
          <a:lstStyle/>
          <a:p>
            <a:pPr marL="342900" marR="313055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637540" algn="l"/>
              </a:tabLst>
            </a:pPr>
            <a:r>
              <a:rPr lang="en-US" sz="240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</a:t>
            </a:r>
            <a:r>
              <a:rPr lang="en-US" sz="2400" spc="-5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um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ber</a:t>
            </a:r>
            <a:r>
              <a:rPr lang="en-US" sz="240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with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53535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</a:t>
            </a:r>
            <a:r>
              <a:rPr lang="en-US" sz="2400" i="1" spc="-5" dirty="0">
                <a:solidFill>
                  <a:srgbClr val="53535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53535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decima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l </a:t>
            </a:r>
            <a:r>
              <a:rPr lang="en-US" sz="2400" spc="-5" dirty="0">
                <a:solidFill>
                  <a:srgbClr val="53535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di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g</a:t>
            </a:r>
            <a:r>
              <a:rPr lang="en-US" sz="2400" spc="-5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</a:t>
            </a:r>
            <a:r>
              <a:rPr lang="en-US" sz="2400" spc="-5" dirty="0">
                <a:solidFill>
                  <a:srgbClr val="878787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878787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will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require</a:t>
            </a:r>
            <a:r>
              <a:rPr lang="en-US" sz="2400" spc="-1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4n </a:t>
            </a:r>
            <a:r>
              <a:rPr lang="en-US" sz="2400" spc="-5" dirty="0">
                <a:solidFill>
                  <a:srgbClr val="53535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bit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</a:t>
            </a:r>
            <a:r>
              <a:rPr lang="en-US" sz="2400" spc="13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 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BCD.</a:t>
            </a:r>
            <a:r>
              <a:rPr lang="en-US" sz="2400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E.g.</a:t>
            </a:r>
            <a:r>
              <a:rPr lang="en-US" sz="2400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decimal</a:t>
            </a:r>
            <a:r>
              <a:rPr lang="en-US" sz="2400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396 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is</a:t>
            </a:r>
            <a:r>
              <a:rPr lang="en-US" sz="240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repre</a:t>
            </a:r>
            <a:r>
              <a:rPr lang="en-US" sz="2400" spc="-5" dirty="0">
                <a:solidFill>
                  <a:srgbClr val="878787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se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nted </a:t>
            </a:r>
            <a:r>
              <a:rPr lang="en-US" sz="2400" spc="-5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 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BCD</a:t>
            </a:r>
            <a:r>
              <a:rPr lang="en-US" sz="2400" spc="23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with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53535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2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bit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as</a:t>
            </a:r>
            <a:r>
              <a:rPr lang="en-US" sz="2400" spc="-1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0011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100</a:t>
            </a:r>
            <a:r>
              <a:rPr lang="en-US" sz="2400" spc="-5" dirty="0">
                <a:solidFill>
                  <a:srgbClr val="53535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1 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01</a:t>
            </a:r>
            <a:r>
              <a:rPr lang="en-US" sz="2400" spc="-5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1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0.</a:t>
            </a:r>
            <a:endParaRPr lang="en-US" sz="2400" dirty="0">
              <a:effectLst/>
              <a:latin typeface="Calibri" panose="020F0502020204030204" pitchFamily="34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 marR="28702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50"/>
              <a:buFont typeface="Wingdings" panose="05000000000000000000" pitchFamily="2" charset="2"/>
              <a:buChar char=""/>
              <a:tabLst>
                <a:tab pos="637540" algn="l"/>
              </a:tabLst>
            </a:pP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Nu</a:t>
            </a:r>
            <a:r>
              <a:rPr lang="en-US" sz="2400" spc="-5" dirty="0">
                <a:solidFill>
                  <a:srgbClr val="53535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mb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ers</a:t>
            </a:r>
            <a:r>
              <a:rPr lang="en-US" sz="240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greater</a:t>
            </a:r>
            <a:r>
              <a:rPr lang="en-US" sz="240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ha</a:t>
            </a:r>
            <a:r>
              <a:rPr lang="en-US" sz="2400" spc="-5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53535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9</a:t>
            </a:r>
            <a:r>
              <a:rPr lang="en-US" sz="2400" spc="-5" dirty="0">
                <a:solidFill>
                  <a:srgbClr val="53535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has</a:t>
            </a:r>
            <a:r>
              <a:rPr lang="en-US" sz="2400" spc="-10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 </a:t>
            </a:r>
            <a:r>
              <a:rPr lang="en-US" sz="2400" spc="-5" dirty="0">
                <a:solidFill>
                  <a:srgbClr val="53535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</a:t>
            </a:r>
            <a:r>
              <a:rPr lang="en-US" sz="2400" spc="-5" dirty="0">
                <a:solidFill>
                  <a:srgbClr val="53535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pr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ese</a:t>
            </a:r>
            <a:r>
              <a:rPr lang="en-US" sz="2400" spc="-5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nt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atio</a:t>
            </a:r>
            <a:r>
              <a:rPr lang="en-US" sz="2400" spc="-5" dirty="0">
                <a:solidFill>
                  <a:srgbClr val="53535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</a:t>
            </a:r>
            <a:r>
              <a:rPr lang="en-US" sz="2400" spc="235" dirty="0">
                <a:solidFill>
                  <a:srgbClr val="53535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</a:t>
            </a:r>
            <a:r>
              <a:rPr lang="en-US" sz="2400" spc="-5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fferent</a:t>
            </a:r>
            <a:r>
              <a:rPr lang="en-US" sz="2400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from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its 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equiva</a:t>
            </a:r>
            <a:r>
              <a:rPr lang="en-US" sz="2400" spc="-5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l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</a:t>
            </a:r>
            <a:r>
              <a:rPr lang="en-US" sz="2400" spc="-5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nt</a:t>
            </a:r>
            <a:r>
              <a:rPr lang="en-US" sz="240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binary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umber,</a:t>
            </a:r>
            <a:r>
              <a:rPr lang="en-US" sz="2400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eve</a:t>
            </a:r>
            <a:r>
              <a:rPr lang="en-US" sz="2400" spc="-5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</a:t>
            </a:r>
            <a:r>
              <a:rPr lang="en-US" sz="2400" spc="245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ough</a:t>
            </a:r>
            <a:r>
              <a:rPr lang="en-US" sz="2400" spc="-5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both 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</a:t>
            </a:r>
            <a:r>
              <a:rPr lang="en-US" sz="2400" spc="-5" dirty="0">
                <a:solidFill>
                  <a:srgbClr val="53535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nt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ain</a:t>
            </a:r>
            <a:r>
              <a:rPr lang="en-US" sz="240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1's</a:t>
            </a:r>
            <a:r>
              <a:rPr lang="en-US" sz="2400" dirty="0">
                <a:solidFill>
                  <a:srgbClr val="747474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</a:t>
            </a:r>
            <a:r>
              <a:rPr lang="en-US" sz="2400" spc="-10" dirty="0">
                <a:solidFill>
                  <a:srgbClr val="63636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535353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0</a:t>
            </a:r>
            <a:r>
              <a:rPr lang="en-US" sz="2400" spc="-5" dirty="0">
                <a:solidFill>
                  <a:srgbClr val="878787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's</a:t>
            </a:r>
            <a:r>
              <a:rPr lang="en-US" sz="2400" spc="-5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 marR="385445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637540" algn="l"/>
              </a:tabLst>
            </a:pPr>
            <a:r>
              <a:rPr lang="en-US" sz="240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Binary </a:t>
            </a:r>
            <a:r>
              <a:rPr lang="en-US" sz="2400" spc="-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</a:t>
            </a:r>
            <a:r>
              <a:rPr lang="en-US" sz="2400" spc="-5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mb</a:t>
            </a:r>
            <a:r>
              <a:rPr lang="en-US" sz="2400" spc="-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inat</a:t>
            </a:r>
            <a:r>
              <a:rPr lang="en-US" sz="2400" spc="-5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</a:t>
            </a:r>
            <a:r>
              <a:rPr lang="en-US" sz="2400" spc="-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ons</a:t>
            </a:r>
            <a:r>
              <a:rPr lang="en-US" sz="2400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858585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1</a:t>
            </a:r>
            <a:r>
              <a:rPr lang="en-US" sz="2400" spc="-5" dirty="0">
                <a:solidFill>
                  <a:srgbClr val="5F5F5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0</a:t>
            </a:r>
            <a:r>
              <a:rPr lang="en-US" sz="2400" spc="-5" dirty="0">
                <a:solidFill>
                  <a:srgbClr val="858585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1</a:t>
            </a:r>
            <a:r>
              <a:rPr lang="en-US" sz="2400" spc="-5" dirty="0">
                <a:solidFill>
                  <a:srgbClr val="5F5F5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0 </a:t>
            </a:r>
            <a:r>
              <a:rPr lang="en-US" sz="2400" spc="-5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</a:t>
            </a:r>
            <a:r>
              <a:rPr lang="en-US" sz="2400" spc="-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hrough</a:t>
            </a:r>
            <a:r>
              <a:rPr lang="en-US" sz="2400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5F5F5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1111</a:t>
            </a:r>
            <a:r>
              <a:rPr lang="en-US" sz="2400" dirty="0">
                <a:solidFill>
                  <a:srgbClr val="5F5F5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are</a:t>
            </a:r>
            <a:r>
              <a:rPr lang="en-US" sz="2400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no</a:t>
            </a:r>
            <a:r>
              <a:rPr lang="en-US" sz="2400" spc="-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</a:t>
            </a:r>
            <a:r>
              <a:rPr lang="en-US" sz="2400" spc="21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u</a:t>
            </a:r>
            <a:r>
              <a:rPr lang="en-US" sz="2400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sed</a:t>
            </a:r>
            <a:r>
              <a:rPr lang="en-US" sz="2400" spc="-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nd</a:t>
            </a:r>
            <a:r>
              <a:rPr lang="en-US" sz="2400" spc="-5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ha</a:t>
            </a:r>
            <a:r>
              <a:rPr lang="en-US" sz="2400" spc="-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v</a:t>
            </a:r>
            <a:r>
              <a:rPr lang="en-US" sz="2400" spc="-5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 </a:t>
            </a:r>
            <a:r>
              <a:rPr lang="en-US" sz="240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no</a:t>
            </a:r>
            <a:r>
              <a:rPr lang="en-US" sz="2400" spc="5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mea</a:t>
            </a:r>
            <a:r>
              <a:rPr lang="en-US" sz="2400" spc="-5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ni</a:t>
            </a:r>
            <a:r>
              <a:rPr lang="en-US" sz="2400" spc="-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ng i</a:t>
            </a:r>
            <a:r>
              <a:rPr lang="en-US" sz="2400" spc="-5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</a:t>
            </a:r>
            <a:r>
              <a:rPr lang="en-US" sz="2400" spc="-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he</a:t>
            </a:r>
            <a:r>
              <a:rPr lang="en-US" sz="2400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5F5F5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BCD </a:t>
            </a:r>
            <a:r>
              <a:rPr lang="en-US" sz="2400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code</a:t>
            </a:r>
            <a:r>
              <a:rPr lang="en-US" sz="24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637540" algn="l"/>
              </a:tabLst>
            </a:pPr>
            <a:r>
              <a:rPr lang="en-US" sz="2400" spc="-5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Example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636905" marR="0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2400" spc="-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(185)10</a:t>
            </a:r>
            <a:r>
              <a:rPr lang="en-US" sz="2400" spc="5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spc="-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(0001</a:t>
            </a:r>
            <a:r>
              <a:rPr lang="en-US" sz="2400" spc="-10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1000</a:t>
            </a:r>
            <a:r>
              <a:rPr lang="en-US" sz="2400" spc="-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5F5F5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spc="-5" dirty="0">
                <a:solidFill>
                  <a:srgbClr val="85858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spc="-5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spc="-5" dirty="0">
                <a:solidFill>
                  <a:srgbClr val="85858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1)BCD</a:t>
            </a:r>
            <a:r>
              <a:rPr lang="en-US" sz="2400" spc="85" dirty="0">
                <a:solidFill>
                  <a:srgbClr val="85858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5858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spc="-5" dirty="0">
                <a:solidFill>
                  <a:srgbClr val="85858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spc="-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101</a:t>
            </a:r>
            <a:r>
              <a:rPr lang="en-US" sz="2400" spc="-5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11001</a:t>
            </a:r>
            <a:r>
              <a:rPr lang="en-US" sz="2400" spc="-5" dirty="0">
                <a:solidFill>
                  <a:srgbClr val="6F6F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61088-4AD7-4A79-A56F-13345696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2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56D3-4C38-43CE-A37B-97B2BE64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5972-BCE6-4186-B3C9-2B7C2E04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4738780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tabLst>
                <a:tab pos="342900" algn="l"/>
              </a:tabLst>
            </a:pPr>
            <a:r>
              <a:rPr lang="en-US" b="1" spc="-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Error-Detection</a:t>
            </a:r>
            <a:r>
              <a:rPr lang="en-US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codes</a:t>
            </a:r>
          </a:p>
          <a:p>
            <a:pPr marL="0" marR="0" lvl="0" indent="0" algn="just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tabLst>
                <a:tab pos="342900" algn="l"/>
              </a:tabLst>
            </a:pPr>
            <a:endParaRPr lang="en-US" b="1" spc="-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113030" algn="just">
              <a:spcBef>
                <a:spcPts val="0"/>
              </a:spcBef>
              <a:spcAft>
                <a:spcPts val="0"/>
              </a:spcAft>
            </a:pP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en-US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transmitted</a:t>
            </a:r>
            <a:r>
              <a:rPr lang="en-US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r>
              <a:rPr lang="en-US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</a:t>
            </a:r>
            <a:r>
              <a:rPr lang="en-US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</a:t>
            </a:r>
            <a:r>
              <a:rPr lang="en-US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wires</a:t>
            </a:r>
            <a:r>
              <a:rPr lang="en-US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n-US" spc="28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</a:t>
            </a:r>
            <a:r>
              <a:rPr lang="en-US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medium.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" marR="11303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en-US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</a:t>
            </a:r>
            <a:r>
              <a:rPr lang="en-US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introduced</a:t>
            </a:r>
            <a:r>
              <a:rPr lang="en-US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physical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</a:t>
            </a:r>
            <a:r>
              <a:rPr lang="en-US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en-US" spc="5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bits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vice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versa.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111760" algn="just">
              <a:spcBef>
                <a:spcPts val="0"/>
              </a:spcBef>
              <a:spcAft>
                <a:spcPts val="0"/>
              </a:spcAft>
            </a:pP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r>
              <a:rPr lang="en-US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error-detection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</a:t>
            </a:r>
            <a:r>
              <a:rPr lang="en-US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bit-reversal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errors.</a:t>
            </a:r>
            <a:r>
              <a:rPr lang="en-US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" marR="111760" algn="just">
              <a:spcBef>
                <a:spcPts val="0"/>
              </a:spcBef>
              <a:spcAft>
                <a:spcPts val="0"/>
              </a:spcAft>
            </a:pP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</a:t>
            </a:r>
            <a:r>
              <a:rPr lang="en-US" spc="3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ways</a:t>
            </a:r>
            <a:r>
              <a:rPr lang="en-US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achieve</a:t>
            </a:r>
            <a:r>
              <a:rPr lang="en-US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en-US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detection</a:t>
            </a:r>
            <a:r>
              <a:rPr lang="en-US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</a:t>
            </a:r>
            <a:r>
              <a:rPr lang="en-US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parity</a:t>
            </a:r>
            <a:r>
              <a:rPr lang="en-US" b="1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" marR="11176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parity</a:t>
            </a:r>
            <a:r>
              <a:rPr lang="en-US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en-US" i="1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</a:t>
            </a:r>
            <a:r>
              <a:rPr lang="en-US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en-US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included</a:t>
            </a:r>
            <a:r>
              <a:rPr lang="en-US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en-US" spc="2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r>
              <a:rPr lang="en-US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1's</a:t>
            </a:r>
            <a:r>
              <a:rPr lang="en-US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resulting</a:t>
            </a:r>
            <a:r>
              <a:rPr lang="en-US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r>
              <a:rPr lang="en-US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either</a:t>
            </a:r>
            <a:r>
              <a:rPr lang="en-US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</a:t>
            </a:r>
            <a:r>
              <a:rPr lang="en-US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odd.</a:t>
            </a:r>
            <a:r>
              <a:rPr lang="en-US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" marR="11176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n-US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4-bits</a:t>
            </a:r>
            <a:r>
              <a:rPr lang="en-US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parity</a:t>
            </a:r>
            <a:r>
              <a:rPr lang="en-US" spc="1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en-US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shown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63F3D-269B-425F-9667-8B8C082B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82F8-642E-4822-B989-63537F1300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2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726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Unit 2  Number System</vt:lpstr>
      <vt:lpstr>Example III</vt:lpstr>
      <vt:lpstr>Example IV: Repeating Example III using 1’s complement. </vt:lpstr>
      <vt:lpstr>PowerPoint Presentation</vt:lpstr>
      <vt:lpstr>PowerPoint Presentation</vt:lpstr>
      <vt:lpstr>1. Binary Coded Decimal (BCD)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 Number System</dc:title>
  <dc:creator>Saroj Giri</dc:creator>
  <cp:lastModifiedBy>Saroj Giri</cp:lastModifiedBy>
  <cp:revision>13</cp:revision>
  <dcterms:created xsi:type="dcterms:W3CDTF">2022-04-21T07:11:23Z</dcterms:created>
  <dcterms:modified xsi:type="dcterms:W3CDTF">2023-06-06T16:26:23Z</dcterms:modified>
</cp:coreProperties>
</file>