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84" r:id="rId9"/>
    <p:sldId id="289" r:id="rId10"/>
    <p:sldId id="288" r:id="rId11"/>
    <p:sldId id="287" r:id="rId12"/>
    <p:sldId id="286" r:id="rId13"/>
    <p:sldId id="285" r:id="rId14"/>
    <p:sldId id="265" r:id="rId15"/>
    <p:sldId id="278" r:id="rId16"/>
    <p:sldId id="283" r:id="rId17"/>
    <p:sldId id="282" r:id="rId18"/>
    <p:sldId id="281" r:id="rId19"/>
    <p:sldId id="280" r:id="rId20"/>
    <p:sldId id="266" r:id="rId21"/>
    <p:sldId id="268" r:id="rId22"/>
    <p:sldId id="269" r:id="rId23"/>
    <p:sldId id="270" r:id="rId24"/>
    <p:sldId id="271" r:id="rId25"/>
    <p:sldId id="272" r:id="rId26"/>
    <p:sldId id="273" r:id="rId27"/>
    <p:sldId id="274" r:id="rId28"/>
    <p:sldId id="275" r:id="rId29"/>
    <p:sldId id="277"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0E1C25-1D36-48ED-B783-B6AE2E59C171}"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269348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0E1C25-1D36-48ED-B783-B6AE2E59C171}"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229164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0E1C25-1D36-48ED-B783-B6AE2E59C171}"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55713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0E1C25-1D36-48ED-B783-B6AE2E59C171}"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202532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E1C25-1D36-48ED-B783-B6AE2E59C171}"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170610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0E1C25-1D36-48ED-B783-B6AE2E59C171}"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147018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0E1C25-1D36-48ED-B783-B6AE2E59C171}" type="datetimeFigureOut">
              <a:rPr lang="en-IN" smtClean="0"/>
              <a:t>06-05-2017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6035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0E1C25-1D36-48ED-B783-B6AE2E59C171}" type="datetimeFigureOut">
              <a:rPr lang="en-IN" smtClean="0"/>
              <a:t>06-05-2017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120512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E1C25-1D36-48ED-B783-B6AE2E59C171}" type="datetimeFigureOut">
              <a:rPr lang="en-IN" smtClean="0"/>
              <a:t>06-05-2017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221081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E1C25-1D36-48ED-B783-B6AE2E59C171}"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231790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E1C25-1D36-48ED-B783-B6AE2E59C171}"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FE6DC-743F-43BF-BF90-41CC7DE937CF}" type="slidenum">
              <a:rPr lang="en-IN" smtClean="0"/>
              <a:t>‹#›</a:t>
            </a:fld>
            <a:endParaRPr lang="en-IN"/>
          </a:p>
        </p:txBody>
      </p:sp>
    </p:spTree>
    <p:extLst>
      <p:ext uri="{BB962C8B-B14F-4D97-AF65-F5344CB8AC3E}">
        <p14:creationId xmlns:p14="http://schemas.microsoft.com/office/powerpoint/2010/main" val="83681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E1C25-1D36-48ED-B783-B6AE2E59C171}" type="datetimeFigureOut">
              <a:rPr lang="en-IN" smtClean="0"/>
              <a:t>06-05-2017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FE6DC-743F-43BF-BF90-41CC7DE937CF}" type="slidenum">
              <a:rPr lang="en-IN" smtClean="0"/>
              <a:t>‹#›</a:t>
            </a:fld>
            <a:endParaRPr lang="en-IN"/>
          </a:p>
        </p:txBody>
      </p:sp>
    </p:spTree>
    <p:extLst>
      <p:ext uri="{BB962C8B-B14F-4D97-AF65-F5344CB8AC3E}">
        <p14:creationId xmlns:p14="http://schemas.microsoft.com/office/powerpoint/2010/main" val="210386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643943" y="2836018"/>
            <a:ext cx="10842172" cy="1446550"/>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E-Management of Tollgate and Vehicle Tracking System</a:t>
            </a:r>
            <a:endParaRPr lang="en-US" sz="4400" dirty="0"/>
          </a:p>
        </p:txBody>
      </p:sp>
    </p:spTree>
    <p:extLst>
      <p:ext uri="{BB962C8B-B14F-4D97-AF65-F5344CB8AC3E}">
        <p14:creationId xmlns:p14="http://schemas.microsoft.com/office/powerpoint/2010/main" val="3890357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163650" y="862885"/>
            <a:ext cx="8216721" cy="4700788"/>
          </a:xfrm>
          <a:prstGeom prst="rect">
            <a:avLst/>
          </a:prstGeom>
        </p:spPr>
      </p:pic>
    </p:spTree>
    <p:extLst>
      <p:ext uri="{BB962C8B-B14F-4D97-AF65-F5344CB8AC3E}">
        <p14:creationId xmlns:p14="http://schemas.microsoft.com/office/powerpoint/2010/main" val="375206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034862" y="695458"/>
            <a:ext cx="7675808" cy="4855335"/>
          </a:xfrm>
          <a:prstGeom prst="rect">
            <a:avLst/>
          </a:prstGeom>
        </p:spPr>
      </p:pic>
    </p:spTree>
    <p:extLst>
      <p:ext uri="{BB962C8B-B14F-4D97-AF65-F5344CB8AC3E}">
        <p14:creationId xmlns:p14="http://schemas.microsoft.com/office/powerpoint/2010/main" val="165207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983347" y="1171977"/>
            <a:ext cx="8706118" cy="4559122"/>
          </a:xfrm>
          <a:prstGeom prst="rect">
            <a:avLst/>
          </a:prstGeom>
        </p:spPr>
      </p:pic>
    </p:spTree>
    <p:extLst>
      <p:ext uri="{BB962C8B-B14F-4D97-AF65-F5344CB8AC3E}">
        <p14:creationId xmlns:p14="http://schemas.microsoft.com/office/powerpoint/2010/main" val="274971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05318" y="1429554"/>
            <a:ext cx="7057623" cy="3850783"/>
          </a:xfrm>
          <a:prstGeom prst="rect">
            <a:avLst/>
          </a:prstGeom>
        </p:spPr>
      </p:pic>
    </p:spTree>
    <p:extLst>
      <p:ext uri="{BB962C8B-B14F-4D97-AF65-F5344CB8AC3E}">
        <p14:creationId xmlns:p14="http://schemas.microsoft.com/office/powerpoint/2010/main" val="254672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Module Description</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48496" y="1690688"/>
            <a:ext cx="8049295" cy="5678478"/>
          </a:xfrm>
          <a:prstGeom prst="rect">
            <a:avLst/>
          </a:prstGeom>
          <a:noFill/>
        </p:spPr>
        <p:txBody>
          <a:bodyPr wrap="square" rtlCol="0">
            <a:spAutoFit/>
          </a:bodyPr>
          <a:lstStyle/>
          <a:p>
            <a:pPr>
              <a:lnSpc>
                <a:spcPct val="150000"/>
              </a:lnSpc>
            </a:pPr>
            <a:r>
              <a:rPr lang="en-US" sz="2000" b="1" dirty="0" smtClean="0">
                <a:latin typeface="Times New Roman" panose="02020603050405020304" pitchFamily="18" charset="0"/>
                <a:cs typeface="Times New Roman" panose="02020603050405020304" pitchFamily="18" charset="0"/>
              </a:rPr>
              <a:t>User Module</a:t>
            </a: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View profile</a:t>
            </a:r>
          </a:p>
          <a:p>
            <a:pPr>
              <a:lnSpc>
                <a:spcPct val="150000"/>
              </a:lnSpc>
            </a:pPr>
            <a:r>
              <a:rPr lang="en-US" dirty="0" smtClean="0"/>
              <a:t>User will view his/her profile by own itself  through authenticated user name, password.</a:t>
            </a:r>
          </a:p>
          <a:p>
            <a:pPr>
              <a:lnSpc>
                <a:spcPct val="150000"/>
              </a:lnSpc>
            </a:pPr>
            <a:endParaRPr lang="en-US" dirty="0" smtClean="0"/>
          </a:p>
          <a:p>
            <a:pPr>
              <a:lnSpc>
                <a:spcPct val="150000"/>
              </a:lnSpc>
            </a:pPr>
            <a:r>
              <a:rPr lang="en-US" b="1" dirty="0" smtClean="0">
                <a:latin typeface="Times New Roman" panose="02020603050405020304" pitchFamily="18" charset="0"/>
                <a:cs typeface="Times New Roman" panose="02020603050405020304" pitchFamily="18" charset="0"/>
              </a:rPr>
              <a:t>Gate pass Booking</a:t>
            </a:r>
          </a:p>
          <a:p>
            <a:pPr>
              <a:lnSpc>
                <a:spcPct val="150000"/>
              </a:lnSpc>
            </a:pPr>
            <a:r>
              <a:rPr lang="en-US" dirty="0" smtClean="0"/>
              <a:t>It is our main module.morethan one user will get gate pass through this module.</a:t>
            </a:r>
          </a:p>
          <a:p>
            <a:pPr>
              <a:lnSpc>
                <a:spcPct val="150000"/>
              </a:lnSpc>
            </a:pPr>
            <a:r>
              <a:rPr lang="en-US" dirty="0" smtClean="0"/>
              <a:t>Gate pass contain Username,vehicle category,vehicle number,location,time,year,date and tollfare details.</a:t>
            </a:r>
          </a:p>
          <a:p>
            <a:pPr>
              <a:lnSpc>
                <a:spcPct val="150000"/>
              </a:lnSpc>
            </a:pPr>
            <a:endParaRPr lang="en-US" dirty="0"/>
          </a:p>
          <a:p>
            <a:endParaRPr lang="en-US" dirty="0" smtClean="0"/>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233469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230245" y="1901825"/>
            <a:ext cx="5731510" cy="3054350"/>
          </a:xfrm>
          <a:prstGeom prst="rect">
            <a:avLst/>
          </a:prstGeom>
        </p:spPr>
      </p:pic>
    </p:spTree>
    <p:extLst>
      <p:ext uri="{BB962C8B-B14F-4D97-AF65-F5344CB8AC3E}">
        <p14:creationId xmlns:p14="http://schemas.microsoft.com/office/powerpoint/2010/main" val="135868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30245" y="1901825"/>
            <a:ext cx="5731510" cy="3054350"/>
          </a:xfrm>
          <a:prstGeom prst="rect">
            <a:avLst/>
          </a:prstGeom>
        </p:spPr>
      </p:pic>
    </p:spTree>
    <p:extLst>
      <p:ext uri="{BB962C8B-B14F-4D97-AF65-F5344CB8AC3E}">
        <p14:creationId xmlns:p14="http://schemas.microsoft.com/office/powerpoint/2010/main" val="245706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30245" y="1901825"/>
            <a:ext cx="5731510" cy="3054350"/>
          </a:xfrm>
          <a:prstGeom prst="rect">
            <a:avLst/>
          </a:prstGeom>
        </p:spPr>
      </p:pic>
    </p:spTree>
    <p:extLst>
      <p:ext uri="{BB962C8B-B14F-4D97-AF65-F5344CB8AC3E}">
        <p14:creationId xmlns:p14="http://schemas.microsoft.com/office/powerpoint/2010/main" val="804191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30245" y="1901825"/>
            <a:ext cx="5731510" cy="3054350"/>
          </a:xfrm>
          <a:prstGeom prst="rect">
            <a:avLst/>
          </a:prstGeom>
        </p:spPr>
      </p:pic>
    </p:spTree>
    <p:extLst>
      <p:ext uri="{BB962C8B-B14F-4D97-AF65-F5344CB8AC3E}">
        <p14:creationId xmlns:p14="http://schemas.microsoft.com/office/powerpoint/2010/main" val="148774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30245" y="1901825"/>
            <a:ext cx="5731510" cy="3054350"/>
          </a:xfrm>
          <a:prstGeom prst="rect">
            <a:avLst/>
          </a:prstGeom>
        </p:spPr>
      </p:pic>
    </p:spTree>
    <p:extLst>
      <p:ext uri="{BB962C8B-B14F-4D97-AF65-F5344CB8AC3E}">
        <p14:creationId xmlns:p14="http://schemas.microsoft.com/office/powerpoint/2010/main" val="288859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7679"/>
          </a:xfrm>
        </p:spPr>
        <p:txBody>
          <a:bodyPr/>
          <a:lstStyle/>
          <a:p>
            <a:r>
              <a:rPr lang="en-US" b="1" cap="none" dirty="0" smtClean="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Abstract</a:t>
            </a:r>
            <a:endParaRPr lang="en-US" b="1" cap="none"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6014" y="1469312"/>
            <a:ext cx="9603697" cy="3942137"/>
          </a:xfrm>
        </p:spPr>
        <p:txBody>
          <a:bodyPr>
            <a:normAutofit fontScale="62500" lnSpcReduction="20000"/>
          </a:bodyPr>
          <a:lstStyle/>
          <a:p>
            <a:pPr>
              <a:lnSpc>
                <a:spcPct val="120000"/>
              </a:lnSpc>
            </a:pPr>
            <a:r>
              <a:rPr lang="en-US" dirty="0">
                <a:latin typeface="Times New Roman" panose="02020603050405020304" pitchFamily="18" charset="0"/>
                <a:cs typeface="Times New Roman" panose="02020603050405020304" pitchFamily="18" charset="0"/>
              </a:rPr>
              <a:t>The project we proposed “Toll Gate” is a web based application that have complete details of a Toll Gate Company details like Toll gate details,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staff details, user details and Fare details of each toll booth and collection details of each toll booth</a:t>
            </a:r>
            <a:r>
              <a:rPr lang="en-US" dirty="0" smtClean="0">
                <a:latin typeface="Times New Roman" panose="02020603050405020304" pitchFamily="18" charset="0"/>
                <a:cs typeface="Times New Roman" panose="02020603050405020304" pitchFamily="18" charset="0"/>
              </a:rPr>
              <a:t>.</a:t>
            </a:r>
          </a:p>
          <a:p>
            <a:pPr>
              <a:lnSpc>
                <a:spcPct val="12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above aim can be established by implementing a layout structure modules and each module can have many sub modules. </a:t>
            </a:r>
            <a:endParaRPr lang="en-US" dirty="0" smtClean="0">
              <a:latin typeface="Times New Roman" panose="02020603050405020304" pitchFamily="18" charset="0"/>
              <a:cs typeface="Times New Roman" panose="02020603050405020304" pitchFamily="18" charset="0"/>
            </a:endParaRPr>
          </a:p>
          <a:p>
            <a:pPr>
              <a:lnSpc>
                <a:spcPct val="120000"/>
              </a:lnSpc>
            </a:pPr>
            <a:r>
              <a:rPr lang="en-US" dirty="0" smtClean="0">
                <a:latin typeface="Times New Roman" panose="02020603050405020304" pitchFamily="18" charset="0"/>
                <a:cs typeface="Times New Roman" panose="02020603050405020304" pitchFamily="18" charset="0"/>
              </a:rPr>
              <a:t>Admin </a:t>
            </a:r>
            <a:r>
              <a:rPr lang="en-US" dirty="0">
                <a:latin typeface="Times New Roman" panose="02020603050405020304" pitchFamily="18" charset="0"/>
                <a:cs typeface="Times New Roman" panose="02020603050405020304" pitchFamily="18" charset="0"/>
              </a:rPr>
              <a:t>is responsible for creating all toll gate details, branch details, staff details, user details and Fare details. </a:t>
            </a:r>
            <a:endParaRPr lang="en-US" dirty="0" smtClean="0">
              <a:latin typeface="Times New Roman" panose="02020603050405020304" pitchFamily="18" charset="0"/>
              <a:cs typeface="Times New Roman" panose="02020603050405020304" pitchFamily="18" charset="0"/>
            </a:endParaRPr>
          </a:p>
          <a:p>
            <a:pPr>
              <a:lnSpc>
                <a:spcPct val="120000"/>
              </a:lnSpc>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system is based CMS website Concept. Admin is responsible for giving username and password for user as well as access level. It has user interface module. </a:t>
            </a:r>
            <a:endParaRPr lang="en-US" dirty="0" smtClean="0">
              <a:latin typeface="Times New Roman" panose="02020603050405020304" pitchFamily="18" charset="0"/>
              <a:cs typeface="Times New Roman" panose="02020603050405020304" pitchFamily="18" charset="0"/>
            </a:endParaRPr>
          </a:p>
          <a:p>
            <a:pPr>
              <a:lnSpc>
                <a:spcPct val="120000"/>
              </a:lnSpc>
            </a:pP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can login through our site and access the service offered by the admin.</a:t>
            </a:r>
          </a:p>
          <a:p>
            <a:pPr>
              <a:lnSpc>
                <a:spcPct val="120000"/>
              </a:lnSpc>
            </a:pPr>
            <a:r>
              <a:rPr lang="en-US" dirty="0">
                <a:latin typeface="Times New Roman" panose="02020603050405020304" pitchFamily="18" charset="0"/>
                <a:cs typeface="Times New Roman" panose="02020603050405020304" pitchFamily="18" charset="0"/>
              </a:rPr>
              <a:t>The Aim of these project is to keep complete details about fare collection and user details.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5760" y="5411449"/>
            <a:ext cx="2534858" cy="867905"/>
          </a:xfrm>
          <a:prstGeom prst="rect">
            <a:avLst/>
          </a:prstGeom>
        </p:spPr>
      </p:pic>
    </p:spTree>
    <p:extLst>
      <p:ext uri="{BB962C8B-B14F-4D97-AF65-F5344CB8AC3E}">
        <p14:creationId xmlns:p14="http://schemas.microsoft.com/office/powerpoint/2010/main" val="1083163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406" y="-576921"/>
            <a:ext cx="10515600" cy="991673"/>
          </a:xfrm>
        </p:spPr>
        <p:txBody>
          <a:bodyPr/>
          <a:lstStyle/>
          <a:p>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1616296" y="794866"/>
            <a:ext cx="10575704" cy="5671940"/>
            <a:chOff x="1616296" y="794866"/>
            <a:chExt cx="10575704" cy="5671940"/>
          </a:xfrm>
        </p:grpSpPr>
        <p:sp>
          <p:nvSpPr>
            <p:cNvPr id="4" name="Rounded Rectangle 3"/>
            <p:cNvSpPr/>
            <p:nvPr/>
          </p:nvSpPr>
          <p:spPr>
            <a:xfrm>
              <a:off x="1616296" y="975573"/>
              <a:ext cx="1532585" cy="631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a:t>
              </a:r>
              <a:endParaRPr lang="en-IN" dirty="0"/>
            </a:p>
          </p:txBody>
        </p:sp>
        <p:sp>
          <p:nvSpPr>
            <p:cNvPr id="5" name="Rounded Rectangle 4"/>
            <p:cNvSpPr/>
            <p:nvPr/>
          </p:nvSpPr>
          <p:spPr>
            <a:xfrm>
              <a:off x="8300429" y="794866"/>
              <a:ext cx="1609859" cy="631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IN" dirty="0"/>
            </a:p>
          </p:txBody>
        </p:sp>
        <p:sp>
          <p:nvSpPr>
            <p:cNvPr id="6" name="Flowchart: Decision 5"/>
            <p:cNvSpPr/>
            <p:nvPr/>
          </p:nvSpPr>
          <p:spPr>
            <a:xfrm>
              <a:off x="1700007" y="1967246"/>
              <a:ext cx="1365161" cy="94015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a:t>
              </a:r>
              <a:endParaRPr lang="en-IN" dirty="0"/>
            </a:p>
          </p:txBody>
        </p:sp>
        <p:sp>
          <p:nvSpPr>
            <p:cNvPr id="7" name="Rectangle 6"/>
            <p:cNvSpPr/>
            <p:nvPr/>
          </p:nvSpPr>
          <p:spPr>
            <a:xfrm>
              <a:off x="3982792" y="3296990"/>
              <a:ext cx="1709670" cy="6600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Add,view,delete</a:t>
              </a:r>
            </a:p>
            <a:p>
              <a:pPr algn="ctr"/>
              <a:r>
                <a:rPr lang="en-US" dirty="0" smtClean="0"/>
                <a:t>Staff details</a:t>
              </a:r>
              <a:endParaRPr lang="en-IN" dirty="0"/>
            </a:p>
          </p:txBody>
        </p:sp>
        <p:sp>
          <p:nvSpPr>
            <p:cNvPr id="8" name="Rectangle 7"/>
            <p:cNvSpPr/>
            <p:nvPr/>
          </p:nvSpPr>
          <p:spPr>
            <a:xfrm>
              <a:off x="3982792" y="4452869"/>
              <a:ext cx="1709670" cy="840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Add,view,delete Tollgate details</a:t>
              </a:r>
              <a:endParaRPr lang="en-IN" dirty="0"/>
            </a:p>
          </p:txBody>
        </p:sp>
        <p:sp>
          <p:nvSpPr>
            <p:cNvPr id="9" name="Rectangle 8"/>
            <p:cNvSpPr/>
            <p:nvPr/>
          </p:nvSpPr>
          <p:spPr>
            <a:xfrm>
              <a:off x="3963470" y="5800324"/>
              <a:ext cx="1748313" cy="6664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Tollfare</a:t>
              </a:r>
              <a:endParaRPr lang="en-IN" dirty="0"/>
            </a:p>
          </p:txBody>
        </p:sp>
        <p:sp>
          <p:nvSpPr>
            <p:cNvPr id="10" name="Rectangle 9"/>
            <p:cNvSpPr/>
            <p:nvPr/>
          </p:nvSpPr>
          <p:spPr>
            <a:xfrm>
              <a:off x="3982792" y="2030028"/>
              <a:ext cx="1709670" cy="771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admin Profile</a:t>
              </a:r>
              <a:endParaRPr lang="en-IN" dirty="0"/>
            </a:p>
          </p:txBody>
        </p:sp>
        <p:sp>
          <p:nvSpPr>
            <p:cNvPr id="11" name="Flowchart: Decision 10"/>
            <p:cNvSpPr/>
            <p:nvPr/>
          </p:nvSpPr>
          <p:spPr>
            <a:xfrm>
              <a:off x="8429222" y="2079484"/>
              <a:ext cx="1390917" cy="715681"/>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a:t>
              </a:r>
              <a:endParaRPr lang="en-IN" dirty="0"/>
            </a:p>
          </p:txBody>
        </p:sp>
        <p:sp>
          <p:nvSpPr>
            <p:cNvPr id="12" name="Rectangle 11"/>
            <p:cNvSpPr/>
            <p:nvPr/>
          </p:nvSpPr>
          <p:spPr>
            <a:xfrm>
              <a:off x="8269845" y="3241448"/>
              <a:ext cx="1709670" cy="771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View Profile</a:t>
              </a:r>
              <a:endParaRPr lang="en-IN" dirty="0"/>
            </a:p>
          </p:txBody>
        </p:sp>
        <p:sp>
          <p:nvSpPr>
            <p:cNvPr id="13" name="Rectangle 12"/>
            <p:cNvSpPr/>
            <p:nvPr/>
          </p:nvSpPr>
          <p:spPr>
            <a:xfrm>
              <a:off x="8250524" y="4452869"/>
              <a:ext cx="1709670" cy="771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Gate pass Booking</a:t>
              </a:r>
              <a:endParaRPr lang="en-IN" dirty="0"/>
            </a:p>
          </p:txBody>
        </p:sp>
        <p:sp>
          <p:nvSpPr>
            <p:cNvPr id="14" name="Rectangle 13"/>
            <p:cNvSpPr/>
            <p:nvPr/>
          </p:nvSpPr>
          <p:spPr>
            <a:xfrm>
              <a:off x="10675513" y="1622738"/>
              <a:ext cx="1516487" cy="471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Register</a:t>
              </a:r>
              <a:endParaRPr lang="en-IN" dirty="0"/>
            </a:p>
          </p:txBody>
        </p:sp>
        <p:cxnSp>
          <p:nvCxnSpPr>
            <p:cNvPr id="16" name="Straight Arrow Connector 15"/>
            <p:cNvCxnSpPr>
              <a:stCxn id="4" idx="2"/>
            </p:cNvCxnSpPr>
            <p:nvPr/>
          </p:nvCxnSpPr>
          <p:spPr>
            <a:xfrm flipH="1">
              <a:off x="2382587" y="1606638"/>
              <a:ext cx="2" cy="360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3"/>
              <a:endCxn id="10" idx="1"/>
            </p:cNvCxnSpPr>
            <p:nvPr/>
          </p:nvCxnSpPr>
          <p:spPr>
            <a:xfrm flipV="1">
              <a:off x="3065168" y="2415590"/>
              <a:ext cx="917624" cy="21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0" idx="2"/>
              <a:endCxn id="7" idx="0"/>
            </p:cNvCxnSpPr>
            <p:nvPr/>
          </p:nvCxnSpPr>
          <p:spPr>
            <a:xfrm>
              <a:off x="4837627" y="2801152"/>
              <a:ext cx="0" cy="495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837627" y="5293217"/>
              <a:ext cx="0" cy="495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4837627" y="3957031"/>
              <a:ext cx="0" cy="495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9105359" y="2820698"/>
              <a:ext cx="1" cy="456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9124679" y="4004348"/>
              <a:ext cx="1" cy="456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 idx="2"/>
              <a:endCxn id="11" idx="0"/>
            </p:cNvCxnSpPr>
            <p:nvPr/>
          </p:nvCxnSpPr>
          <p:spPr>
            <a:xfrm>
              <a:off x="9105359" y="1425931"/>
              <a:ext cx="19322" cy="653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9124679" y="1752707"/>
              <a:ext cx="15508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p:cNvCxnSpPr>
              <a:stCxn id="14" idx="2"/>
            </p:cNvCxnSpPr>
            <p:nvPr/>
          </p:nvCxnSpPr>
          <p:spPr>
            <a:xfrm flipH="1">
              <a:off x="11433756" y="2094433"/>
              <a:ext cx="1" cy="32115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11" idx="3"/>
            </p:cNvCxnSpPr>
            <p:nvPr/>
          </p:nvCxnSpPr>
          <p:spPr>
            <a:xfrm flipH="1">
              <a:off x="9820139" y="2415590"/>
              <a:ext cx="1613617" cy="21735"/>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8525808" y="1594979"/>
              <a:ext cx="682579" cy="369332"/>
            </a:xfrm>
            <a:prstGeom prst="rect">
              <a:avLst/>
            </a:prstGeom>
            <a:noFill/>
          </p:spPr>
          <p:txBody>
            <a:bodyPr wrap="square" rtlCol="0">
              <a:spAutoFit/>
            </a:bodyPr>
            <a:lstStyle/>
            <a:p>
              <a:r>
                <a:rPr lang="en-US" dirty="0" smtClean="0"/>
                <a:t>Yes</a:t>
              </a:r>
              <a:endParaRPr lang="en-IN" dirty="0"/>
            </a:p>
          </p:txBody>
        </p:sp>
        <p:sp>
          <p:nvSpPr>
            <p:cNvPr id="40" name="TextBox 39"/>
            <p:cNvSpPr txBox="1"/>
            <p:nvPr/>
          </p:nvSpPr>
          <p:spPr>
            <a:xfrm>
              <a:off x="9864138" y="1723430"/>
              <a:ext cx="682579" cy="369332"/>
            </a:xfrm>
            <a:prstGeom prst="rect">
              <a:avLst/>
            </a:prstGeom>
            <a:noFill/>
          </p:spPr>
          <p:txBody>
            <a:bodyPr wrap="square" rtlCol="0">
              <a:spAutoFit/>
            </a:bodyPr>
            <a:lstStyle/>
            <a:p>
              <a:r>
                <a:rPr lang="en-US" dirty="0" smtClean="0"/>
                <a:t>No</a:t>
              </a:r>
              <a:endParaRPr lang="en-IN" dirty="0"/>
            </a:p>
          </p:txBody>
        </p:sp>
        <p:cxnSp>
          <p:nvCxnSpPr>
            <p:cNvPr id="42" name="Straight Connector 41"/>
            <p:cNvCxnSpPr>
              <a:stCxn id="9" idx="3"/>
            </p:cNvCxnSpPr>
            <p:nvPr/>
          </p:nvCxnSpPr>
          <p:spPr>
            <a:xfrm>
              <a:off x="5711783" y="6133565"/>
              <a:ext cx="1332961"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7044744" y="4873043"/>
              <a:ext cx="0" cy="1260522"/>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p:cNvCxnSpPr>
              <a:endCxn id="13" idx="1"/>
            </p:cNvCxnSpPr>
            <p:nvPr/>
          </p:nvCxnSpPr>
          <p:spPr>
            <a:xfrm flipV="1">
              <a:off x="7044744" y="4838431"/>
              <a:ext cx="1205780" cy="34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284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93"/>
            <a:ext cx="10526751" cy="847578"/>
          </a:xfrm>
        </p:spPr>
        <p:txBody>
          <a:bodyPr>
            <a:normAutofit/>
          </a:bodyPr>
          <a:lstStyle/>
          <a:p>
            <a:r>
              <a:rPr lang="en-US" sz="4000" dirty="0" smtClean="0">
                <a:latin typeface="Times New Roman" panose="02020603050405020304" pitchFamily="18" charset="0"/>
                <a:cs typeface="Times New Roman" panose="02020603050405020304" pitchFamily="18" charset="0"/>
              </a:rPr>
              <a:t>Usecase Diagram</a:t>
            </a:r>
            <a:endParaRPr lang="en-IN" sz="4000"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875371" y="811867"/>
            <a:ext cx="9859536" cy="5801821"/>
            <a:chOff x="875371" y="811867"/>
            <a:chExt cx="9859536" cy="5801821"/>
          </a:xfrm>
        </p:grpSpPr>
        <p:grpSp>
          <p:nvGrpSpPr>
            <p:cNvPr id="16" name="Group 15"/>
            <p:cNvGrpSpPr/>
            <p:nvPr/>
          </p:nvGrpSpPr>
          <p:grpSpPr>
            <a:xfrm>
              <a:off x="1037063" y="2943921"/>
              <a:ext cx="468352" cy="1037063"/>
              <a:chOff x="1081668" y="2732049"/>
              <a:chExt cx="468352" cy="1037063"/>
            </a:xfrm>
          </p:grpSpPr>
          <p:sp>
            <p:nvSpPr>
              <p:cNvPr id="5" name="Oval 4"/>
              <p:cNvSpPr/>
              <p:nvPr/>
            </p:nvSpPr>
            <p:spPr>
              <a:xfrm>
                <a:off x="1081668" y="2732049"/>
                <a:ext cx="468352" cy="412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Connector 6"/>
              <p:cNvCxnSpPr>
                <a:stCxn id="5" idx="4"/>
              </p:cNvCxnSpPr>
              <p:nvPr/>
            </p:nvCxnSpPr>
            <p:spPr>
              <a:xfrm flipH="1">
                <a:off x="1304693" y="3144644"/>
                <a:ext cx="11151" cy="490654"/>
              </a:xfrm>
              <a:prstGeom prst="line">
                <a:avLst/>
              </a:prstGeom>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1120697" y="3323063"/>
                <a:ext cx="390293" cy="11152"/>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flipH="1">
                <a:off x="1109547" y="3456877"/>
                <a:ext cx="183996" cy="312235"/>
              </a:xfrm>
              <a:prstGeom prst="line">
                <a:avLst/>
              </a:prstGeom>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a:off x="1304693" y="3445726"/>
                <a:ext cx="206297" cy="312235"/>
              </a:xfrm>
              <a:prstGeom prst="line">
                <a:avLst/>
              </a:prstGeom>
            </p:spPr>
            <p:style>
              <a:lnRef idx="2">
                <a:schemeClr val="dk1"/>
              </a:lnRef>
              <a:fillRef idx="1">
                <a:schemeClr val="lt1"/>
              </a:fillRef>
              <a:effectRef idx="0">
                <a:schemeClr val="dk1"/>
              </a:effectRef>
              <a:fontRef idx="minor">
                <a:schemeClr val="dk1"/>
              </a:fontRef>
            </p:style>
          </p:cxnSp>
        </p:grpSp>
        <p:grpSp>
          <p:nvGrpSpPr>
            <p:cNvPr id="17" name="Group 16"/>
            <p:cNvGrpSpPr/>
            <p:nvPr/>
          </p:nvGrpSpPr>
          <p:grpSpPr>
            <a:xfrm>
              <a:off x="9809356" y="3011393"/>
              <a:ext cx="468352" cy="1037063"/>
              <a:chOff x="1081668" y="2732049"/>
              <a:chExt cx="468352" cy="1037063"/>
            </a:xfrm>
          </p:grpSpPr>
          <p:sp>
            <p:nvSpPr>
              <p:cNvPr id="18" name="Oval 17"/>
              <p:cNvSpPr/>
              <p:nvPr/>
            </p:nvSpPr>
            <p:spPr>
              <a:xfrm>
                <a:off x="1081668" y="2732049"/>
                <a:ext cx="468352" cy="412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 name="Straight Connector 18"/>
              <p:cNvCxnSpPr>
                <a:stCxn id="18" idx="4"/>
              </p:cNvCxnSpPr>
              <p:nvPr/>
            </p:nvCxnSpPr>
            <p:spPr>
              <a:xfrm flipH="1">
                <a:off x="1304693" y="3144644"/>
                <a:ext cx="11151" cy="490654"/>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a:off x="1120697" y="3323063"/>
                <a:ext cx="390293" cy="11152"/>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flipH="1">
                <a:off x="1109547" y="3456877"/>
                <a:ext cx="183996" cy="312235"/>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a:off x="1304693" y="3445726"/>
                <a:ext cx="206297" cy="312235"/>
              </a:xfrm>
              <a:prstGeom prst="line">
                <a:avLst/>
              </a:prstGeom>
            </p:spPr>
            <p:style>
              <a:lnRef idx="2">
                <a:schemeClr val="dk1"/>
              </a:lnRef>
              <a:fillRef idx="1">
                <a:schemeClr val="lt1"/>
              </a:fillRef>
              <a:effectRef idx="0">
                <a:schemeClr val="dk1"/>
              </a:effectRef>
              <a:fontRef idx="minor">
                <a:schemeClr val="dk1"/>
              </a:fontRef>
            </p:style>
          </p:cxnSp>
        </p:grpSp>
        <p:sp>
          <p:nvSpPr>
            <p:cNvPr id="23" name="Oval 22"/>
            <p:cNvSpPr/>
            <p:nvPr/>
          </p:nvSpPr>
          <p:spPr>
            <a:xfrm>
              <a:off x="3150219" y="811867"/>
              <a:ext cx="4583150" cy="5069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Add/delete/view Tollgate details</a:t>
              </a:r>
              <a:endParaRPr lang="en-IN" dirty="0"/>
            </a:p>
          </p:txBody>
        </p:sp>
        <p:sp>
          <p:nvSpPr>
            <p:cNvPr id="24" name="Oval 23"/>
            <p:cNvSpPr/>
            <p:nvPr/>
          </p:nvSpPr>
          <p:spPr>
            <a:xfrm>
              <a:off x="3256155" y="1722863"/>
              <a:ext cx="4371280" cy="5651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Add/delete/view staff details</a:t>
              </a:r>
              <a:endParaRPr lang="en-IN" dirty="0"/>
            </a:p>
          </p:txBody>
        </p:sp>
        <p:sp>
          <p:nvSpPr>
            <p:cNvPr id="25" name="Oval 24"/>
            <p:cNvSpPr/>
            <p:nvPr/>
          </p:nvSpPr>
          <p:spPr>
            <a:xfrm>
              <a:off x="3256154" y="2721461"/>
              <a:ext cx="4371280" cy="5798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tollfare</a:t>
              </a:r>
              <a:endParaRPr lang="en-IN" dirty="0"/>
            </a:p>
          </p:txBody>
        </p:sp>
        <p:sp>
          <p:nvSpPr>
            <p:cNvPr id="26" name="Oval 25"/>
            <p:cNvSpPr/>
            <p:nvPr/>
          </p:nvSpPr>
          <p:spPr>
            <a:xfrm>
              <a:off x="3256155" y="3811715"/>
              <a:ext cx="4371280" cy="7248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admin profile</a:t>
              </a:r>
              <a:endParaRPr lang="en-IN" dirty="0"/>
            </a:p>
          </p:txBody>
        </p:sp>
        <p:sp>
          <p:nvSpPr>
            <p:cNvPr id="27" name="Oval 26"/>
            <p:cNvSpPr/>
            <p:nvPr/>
          </p:nvSpPr>
          <p:spPr>
            <a:xfrm>
              <a:off x="3256154" y="4894516"/>
              <a:ext cx="4371281" cy="7582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View profile</a:t>
              </a:r>
              <a:endParaRPr lang="en-IN" dirty="0"/>
            </a:p>
          </p:txBody>
        </p:sp>
        <p:sp>
          <p:nvSpPr>
            <p:cNvPr id="28" name="Oval 27"/>
            <p:cNvSpPr/>
            <p:nvPr/>
          </p:nvSpPr>
          <p:spPr>
            <a:xfrm>
              <a:off x="3256155" y="5965902"/>
              <a:ext cx="4371279" cy="6477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Gatepass Booking</a:t>
              </a:r>
              <a:endParaRPr lang="en-IN" dirty="0"/>
            </a:p>
          </p:txBody>
        </p:sp>
        <p:sp>
          <p:nvSpPr>
            <p:cNvPr id="29" name="TextBox 28"/>
            <p:cNvSpPr txBox="1"/>
            <p:nvPr/>
          </p:nvSpPr>
          <p:spPr>
            <a:xfrm>
              <a:off x="875371" y="4108551"/>
              <a:ext cx="1260088" cy="369332"/>
            </a:xfrm>
            <a:prstGeom prst="rect">
              <a:avLst/>
            </a:prstGeom>
            <a:noFill/>
          </p:spPr>
          <p:txBody>
            <a:bodyPr wrap="square" rtlCol="0">
              <a:spAutoFit/>
            </a:bodyPr>
            <a:lstStyle/>
            <a:p>
              <a:r>
                <a:rPr lang="en-US" dirty="0" smtClean="0"/>
                <a:t>Admin</a:t>
              </a:r>
              <a:endParaRPr lang="en-IN" dirty="0"/>
            </a:p>
          </p:txBody>
        </p:sp>
        <p:sp>
          <p:nvSpPr>
            <p:cNvPr id="30" name="TextBox 29"/>
            <p:cNvSpPr txBox="1"/>
            <p:nvPr/>
          </p:nvSpPr>
          <p:spPr>
            <a:xfrm>
              <a:off x="9742448" y="4226874"/>
              <a:ext cx="992459" cy="369332"/>
            </a:xfrm>
            <a:prstGeom prst="rect">
              <a:avLst/>
            </a:prstGeom>
            <a:noFill/>
          </p:spPr>
          <p:txBody>
            <a:bodyPr wrap="square" rtlCol="0">
              <a:spAutoFit/>
            </a:bodyPr>
            <a:lstStyle/>
            <a:p>
              <a:r>
                <a:rPr lang="en-US" dirty="0" smtClean="0"/>
                <a:t>User</a:t>
              </a:r>
              <a:endParaRPr lang="en-IN" dirty="0"/>
            </a:p>
          </p:txBody>
        </p:sp>
        <p:cxnSp>
          <p:nvCxnSpPr>
            <p:cNvPr id="32" name="Straight Arrow Connector 31"/>
            <p:cNvCxnSpPr/>
            <p:nvPr/>
          </p:nvCxnSpPr>
          <p:spPr>
            <a:xfrm flipV="1">
              <a:off x="1271238" y="1162285"/>
              <a:ext cx="2096430" cy="2372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1393902" y="2074127"/>
              <a:ext cx="1984916" cy="1349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25" idx="2"/>
            </p:cNvCxnSpPr>
            <p:nvPr/>
          </p:nvCxnSpPr>
          <p:spPr>
            <a:xfrm flipV="1">
              <a:off x="1363236" y="3011393"/>
              <a:ext cx="1892918" cy="434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26" idx="2"/>
            </p:cNvCxnSpPr>
            <p:nvPr/>
          </p:nvCxnSpPr>
          <p:spPr>
            <a:xfrm>
              <a:off x="1393902" y="3423424"/>
              <a:ext cx="1862253" cy="750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7627434" y="3601843"/>
              <a:ext cx="2301799" cy="1550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a:off x="7504771" y="3613559"/>
              <a:ext cx="2424462" cy="2553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983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7" y="-140080"/>
            <a:ext cx="10515600"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ER Diagram</a:t>
            </a:r>
            <a:endParaRPr lang="en-IN" sz="4000" b="1"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52147" y="2182413"/>
            <a:ext cx="12026795" cy="3299297"/>
            <a:chOff x="109788" y="1925935"/>
            <a:chExt cx="12026795" cy="3299297"/>
          </a:xfrm>
        </p:grpSpPr>
        <p:sp>
          <p:nvSpPr>
            <p:cNvPr id="6" name="Rectangle 5"/>
            <p:cNvSpPr/>
            <p:nvPr/>
          </p:nvSpPr>
          <p:spPr>
            <a:xfrm>
              <a:off x="1813954" y="4435434"/>
              <a:ext cx="1356757" cy="599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IN" dirty="0"/>
            </a:p>
          </p:txBody>
        </p:sp>
        <p:sp>
          <p:nvSpPr>
            <p:cNvPr id="7" name="Rectangle 6"/>
            <p:cNvSpPr/>
            <p:nvPr/>
          </p:nvSpPr>
          <p:spPr>
            <a:xfrm>
              <a:off x="8517576" y="4322618"/>
              <a:ext cx="1466603" cy="608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a:t>
              </a:r>
              <a:endParaRPr lang="en-IN" dirty="0"/>
            </a:p>
          </p:txBody>
        </p:sp>
        <p:sp>
          <p:nvSpPr>
            <p:cNvPr id="8" name="Oval 7"/>
            <p:cNvSpPr/>
            <p:nvPr/>
          </p:nvSpPr>
          <p:spPr>
            <a:xfrm>
              <a:off x="109788" y="2784097"/>
              <a:ext cx="2018853" cy="8193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View his/her profile</a:t>
              </a:r>
              <a:endParaRPr lang="en-IN" dirty="0"/>
            </a:p>
          </p:txBody>
        </p:sp>
        <p:sp>
          <p:nvSpPr>
            <p:cNvPr id="9" name="Oval 8"/>
            <p:cNvSpPr/>
            <p:nvPr/>
          </p:nvSpPr>
          <p:spPr>
            <a:xfrm>
              <a:off x="2680696" y="2840335"/>
              <a:ext cx="2479797" cy="8141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Gatepass booking</a:t>
              </a:r>
              <a:endParaRPr lang="en-IN" dirty="0"/>
            </a:p>
          </p:txBody>
        </p:sp>
        <p:sp>
          <p:nvSpPr>
            <p:cNvPr id="10" name="Oval 9"/>
            <p:cNvSpPr/>
            <p:nvPr/>
          </p:nvSpPr>
          <p:spPr>
            <a:xfrm>
              <a:off x="6038628" y="3022269"/>
              <a:ext cx="1935650" cy="8038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Add/delete Tollgate details</a:t>
              </a:r>
              <a:endParaRPr lang="en-IN" dirty="0"/>
            </a:p>
          </p:txBody>
        </p:sp>
        <p:sp>
          <p:nvSpPr>
            <p:cNvPr id="11" name="Oval 10"/>
            <p:cNvSpPr/>
            <p:nvPr/>
          </p:nvSpPr>
          <p:spPr>
            <a:xfrm>
              <a:off x="6459704" y="1925936"/>
              <a:ext cx="2762523" cy="7726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Add/view/ Delete Staff details</a:t>
              </a:r>
              <a:endParaRPr lang="en-IN" dirty="0"/>
            </a:p>
          </p:txBody>
        </p:sp>
        <p:sp>
          <p:nvSpPr>
            <p:cNvPr id="12" name="Oval 11"/>
            <p:cNvSpPr/>
            <p:nvPr/>
          </p:nvSpPr>
          <p:spPr>
            <a:xfrm>
              <a:off x="9250878" y="1925935"/>
              <a:ext cx="2118033"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Tollfare</a:t>
              </a:r>
              <a:endParaRPr lang="en-IN" dirty="0"/>
            </a:p>
          </p:txBody>
        </p:sp>
        <p:sp>
          <p:nvSpPr>
            <p:cNvPr id="13" name="Oval 12"/>
            <p:cNvSpPr/>
            <p:nvPr/>
          </p:nvSpPr>
          <p:spPr>
            <a:xfrm>
              <a:off x="10558677" y="2814452"/>
              <a:ext cx="1577906"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admin profile</a:t>
              </a:r>
              <a:endParaRPr lang="en-IN" dirty="0"/>
            </a:p>
          </p:txBody>
        </p:sp>
        <p:cxnSp>
          <p:nvCxnSpPr>
            <p:cNvPr id="14" name="Straight Connector 13"/>
            <p:cNvCxnSpPr>
              <a:stCxn id="6" idx="0"/>
            </p:cNvCxnSpPr>
            <p:nvPr/>
          </p:nvCxnSpPr>
          <p:spPr>
            <a:xfrm flipV="1">
              <a:off x="2492333" y="3598224"/>
              <a:ext cx="829787" cy="83721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flipV="1">
              <a:off x="1294410" y="3598223"/>
              <a:ext cx="890650" cy="83721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endCxn id="10" idx="5"/>
            </p:cNvCxnSpPr>
            <p:nvPr/>
          </p:nvCxnSpPr>
          <p:spPr>
            <a:xfrm flipH="1" flipV="1">
              <a:off x="7690809" y="3708403"/>
              <a:ext cx="1215686" cy="61421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7" idx="0"/>
            </p:cNvCxnSpPr>
            <p:nvPr/>
          </p:nvCxnSpPr>
          <p:spPr>
            <a:xfrm flipH="1" flipV="1">
              <a:off x="8193974" y="2683761"/>
              <a:ext cx="1056904" cy="163885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12" idx="4"/>
            </p:cNvCxnSpPr>
            <p:nvPr/>
          </p:nvCxnSpPr>
          <p:spPr>
            <a:xfrm flipV="1">
              <a:off x="9381506" y="2840335"/>
              <a:ext cx="928389" cy="148228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9675421" y="3503189"/>
              <a:ext cx="1107374" cy="819429"/>
            </a:xfrm>
            <a:prstGeom prst="line">
              <a:avLst/>
            </a:prstGeom>
          </p:spPr>
          <p:style>
            <a:lnRef idx="1">
              <a:schemeClr val="dk1"/>
            </a:lnRef>
            <a:fillRef idx="0">
              <a:schemeClr val="dk1"/>
            </a:fillRef>
            <a:effectRef idx="0">
              <a:schemeClr val="dk1"/>
            </a:effectRef>
            <a:fontRef idx="minor">
              <a:schemeClr val="tx1"/>
            </a:fontRef>
          </p:style>
        </p:cxnSp>
        <p:sp>
          <p:nvSpPr>
            <p:cNvPr id="20" name="Flowchart: Decision 19"/>
            <p:cNvSpPr/>
            <p:nvPr/>
          </p:nvSpPr>
          <p:spPr>
            <a:xfrm>
              <a:off x="4187936" y="4036124"/>
              <a:ext cx="3161006" cy="118910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Authentication</a:t>
              </a:r>
              <a:endParaRPr lang="en-IN" dirty="0"/>
            </a:p>
          </p:txBody>
        </p:sp>
        <p:cxnSp>
          <p:nvCxnSpPr>
            <p:cNvPr id="21" name="Straight Connector 20"/>
            <p:cNvCxnSpPr>
              <a:stCxn id="20" idx="3"/>
            </p:cNvCxnSpPr>
            <p:nvPr/>
          </p:nvCxnSpPr>
          <p:spPr>
            <a:xfrm>
              <a:off x="7348942" y="4630678"/>
              <a:ext cx="1168634"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20" idx="1"/>
            </p:cNvCxnSpPr>
            <p:nvPr/>
          </p:nvCxnSpPr>
          <p:spPr>
            <a:xfrm flipH="1">
              <a:off x="3170711" y="4630678"/>
              <a:ext cx="101722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6078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73" y="86344"/>
            <a:ext cx="10515600" cy="467429"/>
          </a:xfrm>
        </p:spPr>
        <p:txBody>
          <a:bodyPr>
            <a:normAutofit fontScale="90000"/>
          </a:bodyPr>
          <a:lstStyle/>
          <a:p>
            <a:r>
              <a:rPr lang="en-US" dirty="0" smtClean="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1496291" y="1521612"/>
            <a:ext cx="7255823" cy="5033567"/>
            <a:chOff x="1496291" y="1521612"/>
            <a:chExt cx="7255823" cy="5033567"/>
          </a:xfrm>
        </p:grpSpPr>
        <p:sp>
          <p:nvSpPr>
            <p:cNvPr id="6" name="Rectangle 5"/>
            <p:cNvSpPr/>
            <p:nvPr/>
          </p:nvSpPr>
          <p:spPr>
            <a:xfrm>
              <a:off x="1496291" y="1521612"/>
              <a:ext cx="1425040" cy="580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a:t>
              </a:r>
              <a:endParaRPr lang="en-IN" dirty="0"/>
            </a:p>
          </p:txBody>
        </p:sp>
        <p:sp>
          <p:nvSpPr>
            <p:cNvPr id="7" name="Rectangle 6"/>
            <p:cNvSpPr/>
            <p:nvPr/>
          </p:nvSpPr>
          <p:spPr>
            <a:xfrm>
              <a:off x="7196447" y="1539915"/>
              <a:ext cx="1555667" cy="5620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IN" dirty="0"/>
            </a:p>
          </p:txBody>
        </p:sp>
        <p:cxnSp>
          <p:nvCxnSpPr>
            <p:cNvPr id="8" name="Straight Arrow Connector 7"/>
            <p:cNvCxnSpPr>
              <a:stCxn id="6" idx="2"/>
            </p:cNvCxnSpPr>
            <p:nvPr/>
          </p:nvCxnSpPr>
          <p:spPr>
            <a:xfrm>
              <a:off x="2208811" y="2101932"/>
              <a:ext cx="71251" cy="445324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2074466" y="2602160"/>
              <a:ext cx="276848" cy="811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p:cNvSpPr/>
            <p:nvPr/>
          </p:nvSpPr>
          <p:spPr>
            <a:xfrm>
              <a:off x="2074466" y="4160122"/>
              <a:ext cx="341420" cy="765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 name="Straight Arrow Connector 10"/>
            <p:cNvCxnSpPr>
              <a:stCxn id="7" idx="2"/>
            </p:cNvCxnSpPr>
            <p:nvPr/>
          </p:nvCxnSpPr>
          <p:spPr>
            <a:xfrm>
              <a:off x="7974281" y="2101932"/>
              <a:ext cx="80157" cy="419199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7833260" y="2584346"/>
              <a:ext cx="336963" cy="7823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p:cNvSpPr/>
            <p:nvPr/>
          </p:nvSpPr>
          <p:spPr>
            <a:xfrm>
              <a:off x="7833260" y="4162301"/>
              <a:ext cx="362197" cy="7633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 name="Straight Arrow Connector 13"/>
            <p:cNvCxnSpPr/>
            <p:nvPr/>
          </p:nvCxnSpPr>
          <p:spPr>
            <a:xfrm>
              <a:off x="2381002" y="2766840"/>
              <a:ext cx="5422569" cy="11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2351314" y="3170712"/>
              <a:ext cx="5481946" cy="2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3704361" y="2505211"/>
              <a:ext cx="330134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Add/view/delete tollgate details</a:t>
              </a:r>
              <a:endParaRPr lang="en-IN" sz="1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3647208" y="3187326"/>
              <a:ext cx="276695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Add/view/delete staff details</a:t>
              </a:r>
              <a:endParaRPr lang="en-IN" sz="1400" dirty="0">
                <a:latin typeface="Times New Roman" panose="02020603050405020304" pitchFamily="18" charset="0"/>
                <a:cs typeface="Times New Roman" panose="02020603050405020304" pitchFamily="18" charset="0"/>
              </a:endParaRPr>
            </a:p>
          </p:txBody>
        </p:sp>
        <p:sp>
          <p:nvSpPr>
            <p:cNvPr id="22" name="Rectangle 21"/>
            <p:cNvSpPr/>
            <p:nvPr/>
          </p:nvSpPr>
          <p:spPr>
            <a:xfrm>
              <a:off x="2125684" y="5569527"/>
              <a:ext cx="285007" cy="581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Rectangle 22"/>
            <p:cNvSpPr/>
            <p:nvPr/>
          </p:nvSpPr>
          <p:spPr>
            <a:xfrm>
              <a:off x="7833260" y="5474524"/>
              <a:ext cx="362197" cy="6293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 name="Straight Arrow Connector 3"/>
            <p:cNvCxnSpPr/>
            <p:nvPr/>
          </p:nvCxnSpPr>
          <p:spPr>
            <a:xfrm flipV="1">
              <a:off x="2410691" y="4275786"/>
              <a:ext cx="5392880" cy="12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2410691" y="4765183"/>
              <a:ext cx="5392880" cy="25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037339" y="3910177"/>
              <a:ext cx="2910625"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Update Tollfare </a:t>
              </a:r>
              <a:endParaRPr lang="en-IN" sz="1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4008173" y="4844748"/>
              <a:ext cx="223280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Update Admin profile</a:t>
              </a:r>
              <a:endParaRPr lang="en-IN" sz="1400" dirty="0">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flipH="1">
              <a:off x="2413288" y="5679164"/>
              <a:ext cx="5422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a:off x="2395846" y="5983573"/>
              <a:ext cx="5422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4155464" y="5357165"/>
              <a:ext cx="166137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View Profile</a:t>
              </a:r>
              <a:endParaRPr lang="en-IN" sz="14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945901" y="5950028"/>
              <a:ext cx="1919432"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Gatepass Booking</a:t>
              </a:r>
              <a:endParaRPr lang="en-IN"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3467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9" y="-316615"/>
            <a:ext cx="10515600" cy="1325563"/>
          </a:xfrm>
        </p:spPr>
        <p:txBody>
          <a:bodyPr>
            <a:normAutofit/>
          </a:bodyPr>
          <a:lstStyle/>
          <a:p>
            <a:r>
              <a:rPr lang="en-US" b="1" dirty="0" smtClean="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grpSp>
        <p:nvGrpSpPr>
          <p:cNvPr id="33" name="Group 32"/>
          <p:cNvGrpSpPr/>
          <p:nvPr/>
        </p:nvGrpSpPr>
        <p:grpSpPr>
          <a:xfrm>
            <a:off x="2361588" y="911737"/>
            <a:ext cx="4664038" cy="5334581"/>
            <a:chOff x="1606133" y="739279"/>
            <a:chExt cx="4664038" cy="6005905"/>
          </a:xfrm>
        </p:grpSpPr>
        <p:sp>
          <p:nvSpPr>
            <p:cNvPr id="34" name="Oval 33"/>
            <p:cNvSpPr/>
            <p:nvPr/>
          </p:nvSpPr>
          <p:spPr>
            <a:xfrm>
              <a:off x="3645723" y="739279"/>
              <a:ext cx="534389" cy="3800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35" name="Group 34"/>
            <p:cNvGrpSpPr/>
            <p:nvPr/>
          </p:nvGrpSpPr>
          <p:grpSpPr>
            <a:xfrm>
              <a:off x="3592283" y="6246421"/>
              <a:ext cx="641267" cy="498763"/>
              <a:chOff x="9381504" y="4952011"/>
              <a:chExt cx="641267" cy="498763"/>
            </a:xfrm>
          </p:grpSpPr>
          <p:sp>
            <p:nvSpPr>
              <p:cNvPr id="59" name="Oval 58"/>
              <p:cNvSpPr/>
              <p:nvPr/>
            </p:nvSpPr>
            <p:spPr>
              <a:xfrm>
                <a:off x="9381504" y="4952011"/>
                <a:ext cx="641267" cy="4987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0" name="Oval 59"/>
              <p:cNvSpPr/>
              <p:nvPr/>
            </p:nvSpPr>
            <p:spPr>
              <a:xfrm>
                <a:off x="9541820" y="5035137"/>
                <a:ext cx="320634" cy="3325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36" name="Rectangle 35"/>
            <p:cNvSpPr/>
            <p:nvPr/>
          </p:nvSpPr>
          <p:spPr>
            <a:xfrm>
              <a:off x="1659574" y="2030681"/>
              <a:ext cx="1834735" cy="475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User</a:t>
              </a:r>
              <a:endParaRPr lang="en-IN" dirty="0">
                <a:latin typeface="Times New Roman" panose="02020603050405020304" pitchFamily="18" charset="0"/>
                <a:cs typeface="Times New Roman" panose="02020603050405020304" pitchFamily="18" charset="0"/>
              </a:endParaRPr>
            </a:p>
          </p:txBody>
        </p:sp>
        <p:sp>
          <p:nvSpPr>
            <p:cNvPr id="37" name="Rectangle 36"/>
            <p:cNvSpPr/>
            <p:nvPr/>
          </p:nvSpPr>
          <p:spPr>
            <a:xfrm>
              <a:off x="4548247" y="2042558"/>
              <a:ext cx="1721922" cy="475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Admin</a:t>
              </a:r>
              <a:endParaRPr lang="en-IN" dirty="0">
                <a:latin typeface="Times New Roman" panose="02020603050405020304" pitchFamily="18" charset="0"/>
                <a:cs typeface="Times New Roman" panose="02020603050405020304" pitchFamily="18" charset="0"/>
              </a:endParaRPr>
            </a:p>
          </p:txBody>
        </p:sp>
        <p:cxnSp>
          <p:nvCxnSpPr>
            <p:cNvPr id="38" name="Straight Connector 37"/>
            <p:cNvCxnSpPr>
              <a:stCxn id="34" idx="4"/>
            </p:cNvCxnSpPr>
            <p:nvPr/>
          </p:nvCxnSpPr>
          <p:spPr>
            <a:xfrm flipH="1">
              <a:off x="3912917" y="1119290"/>
              <a:ext cx="1" cy="578881"/>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2707575" y="1686296"/>
              <a:ext cx="1235033" cy="2375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912917" y="1698171"/>
              <a:ext cx="1344882"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2707575" y="1686296"/>
              <a:ext cx="0" cy="344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5257799" y="1686296"/>
              <a:ext cx="0" cy="344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1632854" y="2997014"/>
              <a:ext cx="1888176" cy="60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View  profile</a:t>
              </a:r>
              <a:endParaRPr lang="en-IN" sz="1600" dirty="0">
                <a:latin typeface="Times New Roman" panose="02020603050405020304" pitchFamily="18" charset="0"/>
                <a:cs typeface="Times New Roman" panose="02020603050405020304" pitchFamily="18" charset="0"/>
              </a:endParaRPr>
            </a:p>
          </p:txBody>
        </p:sp>
        <p:sp>
          <p:nvSpPr>
            <p:cNvPr id="45" name="Rectangle 44"/>
            <p:cNvSpPr/>
            <p:nvPr/>
          </p:nvSpPr>
          <p:spPr>
            <a:xfrm>
              <a:off x="4646219" y="2885625"/>
              <a:ext cx="1623952" cy="564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Add/delete Tollgate details</a:t>
              </a:r>
              <a:endParaRPr lang="en-IN" sz="1400" dirty="0">
                <a:latin typeface="Times New Roman" panose="02020603050405020304" pitchFamily="18" charset="0"/>
                <a:cs typeface="Times New Roman" panose="02020603050405020304" pitchFamily="18" charset="0"/>
              </a:endParaRPr>
            </a:p>
          </p:txBody>
        </p:sp>
        <p:sp>
          <p:nvSpPr>
            <p:cNvPr id="46" name="Rectangle 45"/>
            <p:cNvSpPr/>
            <p:nvPr/>
          </p:nvSpPr>
          <p:spPr>
            <a:xfrm>
              <a:off x="4646219" y="3681350"/>
              <a:ext cx="1623952" cy="4956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Add/delete Staff details</a:t>
              </a:r>
              <a:endParaRPr lang="en-IN" sz="1400" dirty="0">
                <a:latin typeface="Times New Roman" panose="02020603050405020304" pitchFamily="18" charset="0"/>
                <a:cs typeface="Times New Roman" panose="02020603050405020304" pitchFamily="18" charset="0"/>
              </a:endParaRPr>
            </a:p>
          </p:txBody>
        </p:sp>
        <p:sp>
          <p:nvSpPr>
            <p:cNvPr id="47" name="Rectangle 46"/>
            <p:cNvSpPr/>
            <p:nvPr/>
          </p:nvSpPr>
          <p:spPr>
            <a:xfrm>
              <a:off x="4646219" y="4457601"/>
              <a:ext cx="1623951" cy="458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Update Tollfare</a:t>
              </a:r>
              <a:endParaRPr lang="en-IN" sz="1400" dirty="0">
                <a:latin typeface="Times New Roman" panose="02020603050405020304" pitchFamily="18" charset="0"/>
                <a:cs typeface="Times New Roman" panose="02020603050405020304" pitchFamily="18" charset="0"/>
              </a:endParaRPr>
            </a:p>
          </p:txBody>
        </p:sp>
        <p:sp>
          <p:nvSpPr>
            <p:cNvPr id="48" name="Rectangle 47"/>
            <p:cNvSpPr/>
            <p:nvPr/>
          </p:nvSpPr>
          <p:spPr>
            <a:xfrm>
              <a:off x="4646218" y="5379521"/>
              <a:ext cx="1623951" cy="486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Update/view admin profile</a:t>
              </a:r>
              <a:endParaRPr lang="en-IN" sz="1400" dirty="0">
                <a:latin typeface="Times New Roman" panose="02020603050405020304" pitchFamily="18" charset="0"/>
                <a:cs typeface="Times New Roman" panose="02020603050405020304" pitchFamily="18" charset="0"/>
              </a:endParaRPr>
            </a:p>
          </p:txBody>
        </p:sp>
        <p:cxnSp>
          <p:nvCxnSpPr>
            <p:cNvPr id="49" name="Straight Arrow Connector 48"/>
            <p:cNvCxnSpPr>
              <a:stCxn id="36" idx="2"/>
              <a:endCxn id="43" idx="0"/>
            </p:cNvCxnSpPr>
            <p:nvPr/>
          </p:nvCxnSpPr>
          <p:spPr>
            <a:xfrm>
              <a:off x="2576942" y="2505694"/>
              <a:ext cx="0" cy="491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3" idx="2"/>
            </p:cNvCxnSpPr>
            <p:nvPr/>
          </p:nvCxnSpPr>
          <p:spPr>
            <a:xfrm>
              <a:off x="2576942" y="3605664"/>
              <a:ext cx="0" cy="516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7" idx="2"/>
              <a:endCxn id="48" idx="0"/>
            </p:cNvCxnSpPr>
            <p:nvPr/>
          </p:nvCxnSpPr>
          <p:spPr>
            <a:xfrm flipH="1">
              <a:off x="5458194" y="4916385"/>
              <a:ext cx="1" cy="463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6" idx="2"/>
              <a:endCxn id="47" idx="0"/>
            </p:cNvCxnSpPr>
            <p:nvPr/>
          </p:nvCxnSpPr>
          <p:spPr>
            <a:xfrm>
              <a:off x="5458195" y="4177027"/>
              <a:ext cx="0" cy="280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45" idx="2"/>
              <a:endCxn id="46" idx="0"/>
            </p:cNvCxnSpPr>
            <p:nvPr/>
          </p:nvCxnSpPr>
          <p:spPr>
            <a:xfrm>
              <a:off x="5458195" y="3449779"/>
              <a:ext cx="0" cy="231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a:stCxn id="48" idx="2"/>
            </p:cNvCxnSpPr>
            <p:nvPr/>
          </p:nvCxnSpPr>
          <p:spPr>
            <a:xfrm>
              <a:off x="5458194" y="5866411"/>
              <a:ext cx="0" cy="57001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4233550" y="6436426"/>
              <a:ext cx="12246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a:off x="5431474" y="2505694"/>
              <a:ext cx="0" cy="379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1606133" y="4153275"/>
              <a:ext cx="1888176" cy="60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Gatepass Booking</a:t>
              </a:r>
              <a:endParaRPr lang="en-IN" sz="1600" dirty="0">
                <a:latin typeface="Times New Roman" panose="02020603050405020304" pitchFamily="18" charset="0"/>
                <a:cs typeface="Times New Roman" panose="02020603050405020304" pitchFamily="18" charset="0"/>
              </a:endParaRPr>
            </a:p>
          </p:txBody>
        </p:sp>
      </p:grpSp>
      <p:cxnSp>
        <p:nvCxnSpPr>
          <p:cNvPr id="75" name="Straight Arrow Connector 74"/>
          <p:cNvCxnSpPr>
            <a:endCxn id="59" idx="2"/>
          </p:cNvCxnSpPr>
          <p:nvPr/>
        </p:nvCxnSpPr>
        <p:spPr>
          <a:xfrm flipV="1">
            <a:off x="3332397" y="6024812"/>
            <a:ext cx="1015341" cy="27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Connector 4"/>
          <p:cNvCxnSpPr>
            <a:endCxn id="54" idx="2"/>
          </p:cNvCxnSpPr>
          <p:nvPr/>
        </p:nvCxnSpPr>
        <p:spPr>
          <a:xfrm flipH="1" flipV="1">
            <a:off x="3305676" y="4484743"/>
            <a:ext cx="26720" cy="155372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5586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88126" y="245873"/>
            <a:ext cx="6413937" cy="1290255"/>
          </a:xfrm>
        </p:spPr>
        <p:txBody>
          <a:bodyPr>
            <a:normAutofit/>
          </a:bodyPr>
          <a:lstStyle/>
          <a:p>
            <a:r>
              <a:rPr lang="en-US" sz="4000" b="1" dirty="0" smtClean="0">
                <a:latin typeface="Times New Roman" panose="02020603050405020304" pitchFamily="18" charset="0"/>
                <a:cs typeface="Times New Roman" panose="02020603050405020304" pitchFamily="18" charset="0"/>
              </a:rPr>
              <a:t>System Requirements</a:t>
            </a:r>
            <a:endParaRPr lang="en-IN" sz="4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 Software Requirements</a:t>
            </a:r>
          </a:p>
          <a:p>
            <a:pPr marL="0" indent="0">
              <a:buNone/>
            </a:pPr>
            <a:endParaRPr lang="en-US" sz="2000" b="1" dirty="0" smtClean="0">
              <a:solidFill>
                <a:schemeClr val="tx1"/>
              </a:solidFill>
              <a:latin typeface="Times New Roman" panose="02020603050405020304" pitchFamily="18" charset="0"/>
              <a:cs typeface="Times New Roman" panose="02020603050405020304" pitchFamily="18" charset="0"/>
            </a:endParaRPr>
          </a:p>
          <a:p>
            <a:pPr marL="0" lvl="0" indent="0">
              <a:buNone/>
            </a:pPr>
            <a:r>
              <a:rPr lang="en-US" sz="2000" dirty="0" smtClean="0">
                <a:solidFill>
                  <a:schemeClr val="tx1"/>
                </a:solidFill>
                <a:latin typeface="Times New Roman" panose="02020603050405020304" pitchFamily="18" charset="0"/>
                <a:cs typeface="Times New Roman" panose="02020603050405020304" pitchFamily="18" charset="0"/>
              </a:rPr>
              <a:t>	O/S 			: 	Windows XP</a:t>
            </a:r>
            <a:r>
              <a:rPr lang="en-US" sz="2000" b="1" dirty="0" smtClean="0">
                <a:solidFill>
                  <a:schemeClr val="tx1"/>
                </a:solidFill>
                <a:latin typeface="Times New Roman" panose="02020603050405020304" pitchFamily="18" charset="0"/>
                <a:cs typeface="Times New Roman" panose="02020603050405020304" pitchFamily="18" charset="0"/>
              </a:rPr>
              <a:t>/7</a:t>
            </a:r>
            <a:r>
              <a:rPr lang="en-US" sz="2000" dirty="0" smtClean="0">
                <a:solidFill>
                  <a:schemeClr val="tx1"/>
                </a:solidFill>
                <a:latin typeface="Times New Roman" panose="02020603050405020304" pitchFamily="18" charset="0"/>
                <a:cs typeface="Times New Roman" panose="02020603050405020304" pitchFamily="18" charset="0"/>
              </a:rPr>
              <a:t>.</a:t>
            </a:r>
          </a:p>
          <a:p>
            <a:pPr marL="0" lvl="0" indent="0">
              <a:buNone/>
            </a:pPr>
            <a:r>
              <a:rPr lang="en-US" sz="2000" dirty="0" smtClean="0">
                <a:solidFill>
                  <a:schemeClr val="tx1"/>
                </a:solidFill>
                <a:latin typeface="Times New Roman" panose="02020603050405020304" pitchFamily="18" charset="0"/>
                <a:cs typeface="Times New Roman" panose="02020603050405020304" pitchFamily="18" charset="0"/>
              </a:rPr>
              <a:t>	Language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PHP, HTML, Javascript,  CSS</a:t>
            </a:r>
            <a:endParaRPr lang="en-US" sz="2000" dirty="0" smtClean="0">
              <a:solidFill>
                <a:schemeClr val="tx1"/>
              </a:solidFill>
              <a:latin typeface="Times New Roman" panose="02020603050405020304" pitchFamily="18" charset="0"/>
              <a:cs typeface="Times New Roman" panose="02020603050405020304" pitchFamily="18" charset="0"/>
            </a:endParaRPr>
          </a:p>
          <a:p>
            <a:pPr marL="0" lvl="0" indent="0">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Server</a:t>
            </a:r>
            <a:r>
              <a:rPr lang="en-US" sz="2000" dirty="0" smtClean="0">
                <a:solidFill>
                  <a:schemeClr val="tx1"/>
                </a:solidFill>
                <a:latin typeface="Times New Roman" panose="02020603050405020304" pitchFamily="18" charset="0"/>
                <a:cs typeface="Times New Roman" panose="02020603050405020304" pitchFamily="18" charset="0"/>
              </a:rPr>
              <a:t>			:             WAMP, XAMP</a:t>
            </a:r>
          </a:p>
          <a:p>
            <a:pPr marL="0" lvl="0" indent="0">
              <a:buNone/>
            </a:pPr>
            <a:r>
              <a:rPr lang="en-US" sz="2000" dirty="0" smtClean="0">
                <a:solidFill>
                  <a:schemeClr val="tx1"/>
                </a:solidFill>
                <a:latin typeface="Times New Roman" panose="02020603050405020304" pitchFamily="18" charset="0"/>
                <a:cs typeface="Times New Roman" panose="02020603050405020304" pitchFamily="18" charset="0"/>
              </a:rPr>
              <a:t>	Data Base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Sql Server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System Requirement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Hardware Requirements</a:t>
            </a:r>
            <a:endParaRPr lang="en-US" sz="2000" dirty="0" smtClean="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System		:	Pentium IV 2.4 GHz </a:t>
            </a:r>
          </a:p>
          <a:p>
            <a:pPr marL="0" lvl="0" indent="0" algn="just">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Hard Disk	:	160 GB</a:t>
            </a:r>
          </a:p>
          <a:p>
            <a:pPr marL="0" lvl="0" indent="0" algn="just">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Monitor		:	15 VGA color</a:t>
            </a:r>
          </a:p>
          <a:p>
            <a:pPr marL="0" lvl="0" indent="0" algn="just">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Mouse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Logitech.</a:t>
            </a:r>
          </a:p>
          <a:p>
            <a:pPr marL="0" lvl="0" indent="0" algn="just">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Keyboard</a:t>
            </a:r>
            <a:r>
              <a:rPr lang="en-US" sz="2000" dirty="0">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110 keys enhanced</a:t>
            </a:r>
          </a:p>
          <a:p>
            <a:pPr marL="0" lvl="0" indent="0" algn="just">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Ram		:	2GB</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001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77013" y="2932099"/>
            <a:ext cx="6100439" cy="707886"/>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Literature Survey</a:t>
            </a:r>
            <a:endParaRPr lang="en-IN" sz="4000" dirty="0"/>
          </a:p>
        </p:txBody>
      </p:sp>
    </p:spTree>
    <p:extLst>
      <p:ext uri="{BB962C8B-B14F-4D97-AF65-F5344CB8AC3E}">
        <p14:creationId xmlns:p14="http://schemas.microsoft.com/office/powerpoint/2010/main" val="442870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67046105"/>
              </p:ext>
            </p:extLst>
          </p:nvPr>
        </p:nvGraphicFramePr>
        <p:xfrm>
          <a:off x="802890" y="836341"/>
          <a:ext cx="10080700" cy="5319132"/>
        </p:xfrm>
        <a:graphic>
          <a:graphicData uri="http://schemas.openxmlformats.org/drawingml/2006/table">
            <a:tbl>
              <a:tblPr firstRow="1" bandRow="1">
                <a:tableStyleId>{5C22544A-7EE6-4342-B048-85BDC9FD1C3A}</a:tableStyleId>
              </a:tblPr>
              <a:tblGrid>
                <a:gridCol w="2016140"/>
                <a:gridCol w="2016140"/>
                <a:gridCol w="2016140"/>
                <a:gridCol w="2016140"/>
                <a:gridCol w="2016140"/>
              </a:tblGrid>
              <a:tr h="683464">
                <a:tc>
                  <a:txBody>
                    <a:bodyPr/>
                    <a:lstStyle/>
                    <a:p>
                      <a:r>
                        <a:rPr lang="en-US" sz="2000" dirty="0" smtClean="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Abstract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Merits/Demerits</a:t>
                      </a:r>
                      <a:endParaRPr lang="en-IN" sz="2000" dirty="0">
                        <a:latin typeface="Times New Roman" panose="02020603050405020304" pitchFamily="18" charset="0"/>
                        <a:cs typeface="Times New Roman" panose="02020603050405020304" pitchFamily="18" charset="0"/>
                      </a:endParaRPr>
                    </a:p>
                  </a:txBody>
                  <a:tcPr/>
                </a:tc>
              </a:tr>
              <a:tr h="4635668">
                <a:tc>
                  <a:txBody>
                    <a:bodyPr/>
                    <a:lstStyle/>
                    <a:p>
                      <a:r>
                        <a:rPr lang="pt-BR" dirty="0" smtClean="0">
                          <a:latin typeface="Times New Roman" panose="02020603050405020304" pitchFamily="18" charset="0"/>
                          <a:cs typeface="Times New Roman" panose="02020603050405020304" pitchFamily="18" charset="0"/>
                        </a:rPr>
                        <a:t>ONLINE TOLLGATE MANAGEMENT SYSTEM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Anuj Gupta</a:t>
                      </a:r>
                    </a:p>
                    <a:p>
                      <a:r>
                        <a:rPr lang="en-IN" dirty="0" smtClean="0">
                          <a:latin typeface="Times New Roman" panose="02020603050405020304" pitchFamily="18" charset="0"/>
                          <a:cs typeface="Times New Roman" panose="02020603050405020304" pitchFamily="18" charset="0"/>
                        </a:rPr>
                        <a:t>and Hariharan Rajagopalan</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Toll gates are usually considered an inconvenience by travellers not only for the cost  of  the  toll,  but  also  for  the  delays  at  toll  booths,  toll  roads  and  bridges.. Security systems can also be added, which will further  enhance  the  system.</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Merits:</a:t>
                      </a:r>
                      <a:endParaRPr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Scheduling the meeting in efficient way.   Toll gates are usually considered an inconvenience by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travelers</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not only for the cost  of  the  toll,  but  also  for  the  delays  at  toll  booths,  toll  roads  and  bridges. </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Demerits:</a:t>
                      </a:r>
                    </a:p>
                    <a:p>
                      <a:r>
                        <a:rPr lang="en-US" dirty="0" smtClean="0">
                          <a:latin typeface="Times New Roman" panose="02020603050405020304" pitchFamily="18" charset="0"/>
                          <a:cs typeface="Times New Roman" panose="02020603050405020304" pitchFamily="18" charset="0"/>
                        </a:rPr>
                        <a:t>In this system Has</a:t>
                      </a:r>
                      <a:r>
                        <a:rPr lang="en-US" baseline="0" dirty="0" smtClean="0">
                          <a:latin typeface="Times New Roman" panose="02020603050405020304" pitchFamily="18" charset="0"/>
                          <a:cs typeface="Times New Roman" panose="02020603050405020304" pitchFamily="18" charset="0"/>
                        </a:rPr>
                        <a:t> </a:t>
                      </a:r>
                    </a:p>
                    <a:p>
                      <a:r>
                        <a:rPr lang="en-US" baseline="0" dirty="0" smtClean="0">
                          <a:latin typeface="Times New Roman" panose="02020603050405020304" pitchFamily="18" charset="0"/>
                          <a:cs typeface="Times New Roman" panose="02020603050405020304" pitchFamily="18" charset="0"/>
                        </a:rPr>
                        <a:t>Make more error.</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12603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388" y="331368"/>
            <a:ext cx="10398032" cy="972895"/>
          </a:xfrm>
        </p:spPr>
        <p:txBody>
          <a:bodyPr>
            <a:noAutofit/>
          </a:bodyPr>
          <a:lstStyle/>
          <a:p>
            <a:r>
              <a:rPr lang="en-US" sz="3200" b="1" kern="0" dirty="0" smtClean="0">
                <a:latin typeface="Times New Roman" pitchFamily="18"/>
                <a:cs typeface="Times New Roman" pitchFamily="18"/>
              </a:rPr>
              <a:t>Future Enhancement</a:t>
            </a:r>
            <a:endParaRPr lang="en-US" sz="3200" b="1" cap="none"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1066149" y="1907178"/>
            <a:ext cx="10807989" cy="4114800"/>
          </a:xfrm>
        </p:spPr>
        <p:txBody>
          <a:bodyPr>
            <a:normAutofit/>
          </a:bodyPr>
          <a:lstStyle/>
          <a:p>
            <a:pPr>
              <a:lnSpc>
                <a:spcPct val="150000"/>
              </a:lnSpc>
              <a:buFont typeface="Arial" panose="020B0604020202020204" pitchFamily="34" charset="0"/>
              <a:buChar char="•"/>
            </a:pPr>
            <a:r>
              <a:rPr lang="en-US" sz="2000" dirty="0" smtClean="0"/>
              <a:t>Graph Report : It provides report in pie , bar , wave graph</a:t>
            </a:r>
            <a:endParaRPr lang="en-US" sz="2000" dirty="0"/>
          </a:p>
          <a:p>
            <a:pPr>
              <a:lnSpc>
                <a:spcPct val="150000"/>
              </a:lnSpc>
              <a:buFont typeface="Arial" panose="020B0604020202020204" pitchFamily="34" charset="0"/>
              <a:buChar char="•"/>
            </a:pPr>
            <a:r>
              <a:rPr lang="en-US" sz="2000" dirty="0" smtClean="0"/>
              <a:t>Firewall Status on | off : It provide firewall status of a searched web site </a:t>
            </a:r>
          </a:p>
          <a:p>
            <a:pPr>
              <a:lnSpc>
                <a:spcPct val="150000"/>
              </a:lnSpc>
              <a:buFont typeface="Arial" panose="020B0604020202020204" pitchFamily="34" charset="0"/>
              <a:buChar char="•"/>
            </a:pPr>
            <a:r>
              <a:rPr lang="en-US" sz="2000" dirty="0" smtClean="0"/>
              <a:t>Top Ranking for website : It provide top ten website as a result from reports </a:t>
            </a:r>
          </a:p>
          <a:p>
            <a:pPr>
              <a:lnSpc>
                <a:spcPct val="150000"/>
              </a:lnSpc>
              <a:buFont typeface="Arial" panose="020B0604020202020204" pitchFamily="34" charset="0"/>
              <a:buChar char="•"/>
            </a:pPr>
            <a:r>
              <a:rPr lang="en-US" sz="2000" dirty="0" smtClean="0"/>
              <a:t>Email and SMS Service : It provide mail and </a:t>
            </a:r>
            <a:r>
              <a:rPr lang="en-US" sz="2000" dirty="0" err="1" smtClean="0"/>
              <a:t>sms</a:t>
            </a:r>
            <a:r>
              <a:rPr lang="en-US" sz="2000" dirty="0" smtClean="0"/>
              <a:t> service to user and company registered with the system</a:t>
            </a:r>
          </a:p>
          <a:p>
            <a:pPr>
              <a:lnSpc>
                <a:spcPct val="150000"/>
              </a:lnSpc>
              <a:buFont typeface="Arial" panose="020B0604020202020204" pitchFamily="34" charset="0"/>
              <a:buChar char="•"/>
            </a:pPr>
            <a:r>
              <a:rPr lang="en-US" sz="2000" dirty="0" smtClean="0"/>
              <a:t>Advertisement Services :  It allows companies to advertise their products on top ten ranked </a:t>
            </a:r>
          </a:p>
          <a:p>
            <a:pPr marL="0" indent="0">
              <a:lnSpc>
                <a:spcPct val="150000"/>
              </a:lnSpc>
              <a:buNone/>
            </a:pPr>
            <a:r>
              <a:rPr lang="en-US" sz="2000" dirty="0" smtClean="0"/>
              <a:t>     web site.</a:t>
            </a: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5760" y="5411449"/>
            <a:ext cx="2534858" cy="867905"/>
          </a:xfrm>
          <a:prstGeom prst="rect">
            <a:avLst/>
          </a:prstGeom>
        </p:spPr>
      </p:pic>
    </p:spTree>
    <p:extLst>
      <p:ext uri="{BB962C8B-B14F-4D97-AF65-F5344CB8AC3E}">
        <p14:creationId xmlns:p14="http://schemas.microsoft.com/office/powerpoint/2010/main" val="20656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39" y="398399"/>
            <a:ext cx="6351690" cy="790303"/>
          </a:xfrm>
        </p:spPr>
        <p:txBody>
          <a:bodyPr/>
          <a:lstStyle/>
          <a:p>
            <a:r>
              <a:rPr lang="en-US" b="1" cap="none" dirty="0" smtClean="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Existing System</a:t>
            </a:r>
            <a:endParaRPr lang="en-US" b="1" cap="none"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39" y="1894114"/>
            <a:ext cx="11416937" cy="3984171"/>
          </a:xfrm>
        </p:spPr>
        <p:txBody>
          <a:bodyPr>
            <a:noAutofit/>
          </a:bodyPr>
          <a:lstStyle/>
          <a:p>
            <a:r>
              <a:rPr lang="en-US" sz="2000" dirty="0"/>
              <a:t>The Existing system “Toll gate” is an static website and has no CMS technics, that means any change needed to be done on the site is done only through offline with a software’s used to edit a website pages. It has no user interface</a:t>
            </a:r>
            <a:r>
              <a:rPr lang="en-US" sz="2000" dirty="0" smtClean="0"/>
              <a:t>.</a:t>
            </a:r>
          </a:p>
          <a:p>
            <a:r>
              <a:rPr lang="en-US" sz="2000" dirty="0" smtClean="0"/>
              <a:t> </a:t>
            </a:r>
            <a:r>
              <a:rPr lang="en-US" sz="2000" dirty="0"/>
              <a:t>It has information about the toll gate details and fare </a:t>
            </a:r>
            <a:r>
              <a:rPr lang="en-US" sz="2000" dirty="0" smtClean="0"/>
              <a:t>details</a:t>
            </a:r>
            <a:endParaRPr lang="en-US" sz="2000" dirty="0"/>
          </a:p>
          <a:p>
            <a:r>
              <a:rPr lang="en-US" sz="2000" b="1" dirty="0"/>
              <a:t>Draw Backs</a:t>
            </a:r>
            <a:endParaRPr lang="en-US" sz="2000" dirty="0"/>
          </a:p>
          <a:p>
            <a:pPr lvl="0"/>
            <a:r>
              <a:rPr lang="en-US" sz="2000" dirty="0"/>
              <a:t>It has information about toll gates and fare details.</a:t>
            </a:r>
          </a:p>
          <a:p>
            <a:pPr lvl="0"/>
            <a:r>
              <a:rPr lang="en-US" sz="2000" dirty="0"/>
              <a:t>It has no CMS technics inherited within.</a:t>
            </a:r>
          </a:p>
          <a:p>
            <a:pPr lvl="0"/>
            <a:r>
              <a:rPr lang="en-US" sz="2000" dirty="0"/>
              <a:t>Any updation in the website can be done through offline mode.</a:t>
            </a:r>
          </a:p>
          <a:p>
            <a:pPr lvl="0"/>
            <a:r>
              <a:rPr lang="en-US" sz="2000" dirty="0"/>
              <a:t>It has no user interface</a:t>
            </a:r>
          </a:p>
          <a:p>
            <a:pPr lvl="0"/>
            <a:r>
              <a:rPr lang="en-US" sz="2000" dirty="0"/>
              <a:t>It’s a time consuming process</a:t>
            </a:r>
            <a:r>
              <a:rPr lang="en-US" sz="2000" dirty="0" smtClean="0"/>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Clr>
                <a:schemeClr val="bg2">
                  <a:lumMod val="25000"/>
                </a:schemeClr>
              </a:buClr>
              <a:buFont typeface="Arial" panose="020B0604020202020204" pitchFamily="34" charset="0"/>
              <a:buChar char="•"/>
            </a:pPr>
            <a:endParaRPr lang="en-US" sz="2000" dirty="0">
              <a:solidFill>
                <a:schemeClr val="tx1"/>
              </a:solidFill>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5760" y="5411449"/>
            <a:ext cx="2534858" cy="867905"/>
          </a:xfrm>
          <a:prstGeom prst="rect">
            <a:avLst/>
          </a:prstGeom>
        </p:spPr>
      </p:pic>
    </p:spTree>
    <p:extLst>
      <p:ext uri="{BB962C8B-B14F-4D97-AF65-F5344CB8AC3E}">
        <p14:creationId xmlns:p14="http://schemas.microsoft.com/office/powerpoint/2010/main" val="3809629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Our System user will get gate pass easily it lead to reduce traffic held on tollgate area and reduce access time for get gate pass.</a:t>
            </a:r>
          </a:p>
          <a:p>
            <a:pPr>
              <a:lnSpc>
                <a:spcPct val="150000"/>
              </a:lnSpc>
            </a:pPr>
            <a:r>
              <a:rPr lang="en-US" sz="2000" dirty="0" smtClean="0">
                <a:latin typeface="Times New Roman" panose="02020603050405020304" pitchFamily="18" charset="0"/>
                <a:cs typeface="Times New Roman" panose="02020603050405020304" pitchFamily="18" charset="0"/>
              </a:rPr>
              <a:t>We can get  gate pass from any side in the world through our System</a:t>
            </a:r>
          </a:p>
          <a:p>
            <a:pPr>
              <a:lnSpc>
                <a:spcPct val="150000"/>
              </a:lnSpc>
            </a:pPr>
            <a:r>
              <a:rPr lang="en-US" sz="2000" dirty="0" smtClean="0">
                <a:latin typeface="Times New Roman" panose="02020603050405020304" pitchFamily="18" charset="0"/>
                <a:cs typeface="Times New Roman" panose="02020603050405020304" pitchFamily="18" charset="0"/>
              </a:rPr>
              <a:t>User easy to get gate pass and manage whole by admin.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12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Proposed System</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cap="none"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5958" y="1690688"/>
            <a:ext cx="11427172" cy="4411808"/>
          </a:xfrm>
        </p:spPr>
        <p:txBody>
          <a:bodyPr>
            <a:normAutofit/>
          </a:bodyPr>
          <a:lstStyle/>
          <a:p>
            <a:pPr>
              <a:lnSpc>
                <a:spcPct val="150000"/>
              </a:lnSpc>
            </a:pPr>
            <a:r>
              <a:rPr lang="en-US" sz="2000" dirty="0"/>
              <a:t>The Main Aim of the project “Toll gate” is to keep track of a Toll gate booth </a:t>
            </a:r>
            <a:r>
              <a:rPr lang="en-US" sz="2000" dirty="0" smtClean="0"/>
              <a:t>details, </a:t>
            </a:r>
            <a:r>
              <a:rPr lang="en-US" sz="2000" dirty="0"/>
              <a:t>staff details, user details and Fare details of each toll booth and collection details of each toll booth. </a:t>
            </a:r>
            <a:endParaRPr lang="en-US" sz="2000" dirty="0" smtClean="0"/>
          </a:p>
          <a:p>
            <a:pPr>
              <a:lnSpc>
                <a:spcPct val="150000"/>
              </a:lnSpc>
            </a:pPr>
            <a:r>
              <a:rPr lang="en-US" sz="2000" dirty="0" smtClean="0"/>
              <a:t>Admin </a:t>
            </a:r>
            <a:r>
              <a:rPr lang="en-US" sz="2000" dirty="0"/>
              <a:t>is responsible for creating Toll gate booth </a:t>
            </a:r>
            <a:r>
              <a:rPr lang="en-US" sz="2000" dirty="0" smtClean="0"/>
              <a:t>details, </a:t>
            </a:r>
            <a:r>
              <a:rPr lang="en-US" sz="2000" dirty="0"/>
              <a:t>staff details and Fare details </a:t>
            </a:r>
            <a:r>
              <a:rPr lang="en-US" sz="2000" dirty="0" smtClean="0"/>
              <a:t>.</a:t>
            </a:r>
          </a:p>
          <a:p>
            <a:pPr>
              <a:lnSpc>
                <a:spcPct val="150000"/>
              </a:lnSpc>
            </a:pPr>
            <a:r>
              <a:rPr lang="en-US" sz="2000" dirty="0" smtClean="0"/>
              <a:t>Admin </a:t>
            </a:r>
            <a:r>
              <a:rPr lang="en-US" sz="2000" dirty="0"/>
              <a:t>can update or change all above details through online itself and remaining details like user details, toll booth collection details is maintained by the automation software. </a:t>
            </a:r>
            <a:endParaRPr lang="en-US" sz="2000" dirty="0" smtClean="0"/>
          </a:p>
          <a:p>
            <a:pPr>
              <a:lnSpc>
                <a:spcPct val="150000"/>
              </a:lnSpc>
            </a:pPr>
            <a:r>
              <a:rPr lang="en-US" sz="2000" dirty="0" smtClean="0"/>
              <a:t>User </a:t>
            </a:r>
            <a:r>
              <a:rPr lang="en-US" sz="2000" dirty="0"/>
              <a:t>can registered with the site and access the service offered by the admin</a:t>
            </a:r>
            <a:r>
              <a:rPr lang="en-US" sz="2000" dirty="0" smtClean="0"/>
              <a:t>.</a:t>
            </a:r>
          </a:p>
          <a:p>
            <a:pPr>
              <a:lnSpc>
                <a:spcPct val="150000"/>
              </a:lnSpc>
            </a:pPr>
            <a:r>
              <a:rPr lang="en-US" sz="2000" dirty="0" smtClean="0"/>
              <a:t>User will get toll gate pass through our System. It may lead to reduce the access time.</a:t>
            </a:r>
            <a:endParaRPr lang="en-US" sz="2000" dirty="0"/>
          </a:p>
          <a:p>
            <a:pPr marL="0" indent="0" algn="just">
              <a:lnSpc>
                <a:spcPct val="160000"/>
              </a:lnSpc>
              <a:buNone/>
            </a:pPr>
            <a:endParaRPr lang="en-US" sz="2000" dirty="0" smtClean="0">
              <a:latin typeface="Times New Roman" panose="02020603050405020304" pitchFamily="18" charset="0"/>
              <a:cs typeface="Times New Roman" panose="02020603050405020304" pitchFamily="18" charset="0"/>
            </a:endParaRPr>
          </a:p>
          <a:p>
            <a:pPr marL="0" indent="0" algn="just">
              <a:lnSpc>
                <a:spcPct val="160000"/>
              </a:lnSpc>
              <a:buNone/>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5760" y="5411449"/>
            <a:ext cx="2534858" cy="867905"/>
          </a:xfrm>
          <a:prstGeom prst="rect">
            <a:avLst/>
          </a:prstGeom>
        </p:spPr>
      </p:pic>
    </p:spTree>
    <p:extLst>
      <p:ext uri="{BB962C8B-B14F-4D97-AF65-F5344CB8AC3E}">
        <p14:creationId xmlns:p14="http://schemas.microsoft.com/office/powerpoint/2010/main" val="315812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cap="none" dirty="0" smtClean="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Advantage</a:t>
            </a:r>
            <a:endParaRPr lang="en-US" sz="4000" b="1" cap="none"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781211" cy="4073989"/>
          </a:xfrm>
        </p:spPr>
        <p:txBody>
          <a:bodyPr>
            <a:normAutofit/>
          </a:bodyPr>
          <a:lstStyle/>
          <a:p>
            <a:pPr lvl="0"/>
            <a:r>
              <a:rPr lang="en-US" dirty="0"/>
              <a:t> </a:t>
            </a:r>
            <a:r>
              <a:rPr lang="en-US" sz="2000" dirty="0">
                <a:latin typeface="Times New Roman" panose="02020603050405020304" pitchFamily="18" charset="0"/>
                <a:cs typeface="Times New Roman" panose="02020603050405020304" pitchFamily="18" charset="0"/>
              </a:rPr>
              <a:t>It has CMS technics inherited within.</a:t>
            </a:r>
          </a:p>
          <a:p>
            <a:pPr lvl="0"/>
            <a:r>
              <a:rPr lang="en-US" sz="2000" dirty="0">
                <a:latin typeface="Times New Roman" panose="02020603050405020304" pitchFamily="18" charset="0"/>
                <a:cs typeface="Times New Roman" panose="02020603050405020304" pitchFamily="18" charset="0"/>
              </a:rPr>
              <a:t>It has admin module and automation software</a:t>
            </a:r>
          </a:p>
          <a:p>
            <a:pPr lvl="0"/>
            <a:r>
              <a:rPr lang="en-US" sz="2000" dirty="0">
                <a:latin typeface="Times New Roman" panose="02020603050405020304" pitchFamily="18" charset="0"/>
                <a:cs typeface="Times New Roman" panose="02020603050405020304" pitchFamily="18" charset="0"/>
              </a:rPr>
              <a:t>Any updation on site content can be done through online itself.</a:t>
            </a:r>
          </a:p>
          <a:p>
            <a:pPr lvl="0"/>
            <a:r>
              <a:rPr lang="en-US" sz="2000" dirty="0">
                <a:latin typeface="Times New Roman" panose="02020603050405020304" pitchFamily="18" charset="0"/>
                <a:cs typeface="Times New Roman" panose="02020603050405020304" pitchFamily="18" charset="0"/>
              </a:rPr>
              <a:t>It provides attractive and user interface for user visiting the sites.</a:t>
            </a:r>
          </a:p>
          <a:p>
            <a:pPr lvl="0"/>
            <a:r>
              <a:rPr lang="en-US" sz="2000" dirty="0">
                <a:latin typeface="Times New Roman" panose="02020603050405020304" pitchFamily="18" charset="0"/>
                <a:cs typeface="Times New Roman" panose="02020603050405020304" pitchFamily="18" charset="0"/>
              </a:rPr>
              <a:t> Users have separate service offered by the admin.</a:t>
            </a:r>
          </a:p>
          <a:p>
            <a:pPr lvl="0"/>
            <a:r>
              <a:rPr lang="en-US" sz="2000" dirty="0">
                <a:latin typeface="Times New Roman" panose="02020603050405020304" pitchFamily="18" charset="0"/>
                <a:cs typeface="Times New Roman" panose="02020603050405020304" pitchFamily="18" charset="0"/>
              </a:rPr>
              <a:t>It keeps track toll booth details, user details and collection details of each tool booth.</a:t>
            </a:r>
          </a:p>
          <a:p>
            <a:pPr lvl="0"/>
            <a:r>
              <a:rPr lang="en-US" sz="2000" dirty="0">
                <a:latin typeface="Times New Roman" panose="02020603050405020304" pitchFamily="18" charset="0"/>
                <a:cs typeface="Times New Roman" panose="02020603050405020304" pitchFamily="18" charset="0"/>
              </a:rPr>
              <a:t>It keep track on user feedback</a:t>
            </a:r>
            <a:r>
              <a:rPr lang="en-US" sz="2000" dirty="0" smtClean="0">
                <a:latin typeface="Times New Roman" panose="02020603050405020304" pitchFamily="18" charset="0"/>
                <a:cs typeface="Times New Roman" panose="02020603050405020304" pitchFamily="18" charset="0"/>
              </a:rPr>
              <a:t>.</a:t>
            </a:r>
          </a:p>
          <a:p>
            <a:pPr lvl="0"/>
            <a:r>
              <a:rPr lang="en-US" sz="2000" dirty="0" smtClean="0">
                <a:latin typeface="Times New Roman" panose="02020603050405020304" pitchFamily="18" charset="0"/>
                <a:cs typeface="Times New Roman" panose="02020603050405020304" pitchFamily="18" charset="0"/>
              </a:rPr>
              <a:t>User easy to get gate pass through our System.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1214" y="5764677"/>
            <a:ext cx="2534858" cy="867905"/>
          </a:xfrm>
          <a:prstGeom prst="rect">
            <a:avLst/>
          </a:prstGeom>
        </p:spPr>
      </p:pic>
    </p:spTree>
    <p:extLst>
      <p:ext uri="{BB962C8B-B14F-4D97-AF65-F5344CB8AC3E}">
        <p14:creationId xmlns:p14="http://schemas.microsoft.com/office/powerpoint/2010/main" val="417673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416675" y="1906073"/>
            <a:ext cx="9131122" cy="3170099"/>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Admin Module</a:t>
            </a:r>
          </a:p>
          <a:p>
            <a:r>
              <a:rPr lang="en-US" sz="20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Tollgate Details</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Staff details</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Update toll fare</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User Module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View Profile</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Gate pass Booking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97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latin typeface="Times New Roman" panose="02020603050405020304" pitchFamily="18" charset="0"/>
                <a:cs typeface="Times New Roman" panose="02020603050405020304" pitchFamily="18" charset="0"/>
              </a:rPr>
              <a:t>Module Description</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98489" y="939197"/>
            <a:ext cx="10084158" cy="6724918"/>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Admin Module</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Admin module will manage tollgate process.it contain following</a:t>
            </a:r>
          </a:p>
          <a:p>
            <a:pPr marL="342900" indent="-342900">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Tollgate details</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Admin will perform add tollgate details, view tollgate details, and also delete tollgate.</a:t>
            </a:r>
          </a:p>
          <a:p>
            <a:pPr>
              <a:lnSpc>
                <a:spcPct val="150000"/>
              </a:lnSpc>
            </a:pPr>
            <a:r>
              <a:rPr lang="en-US" sz="2000" dirty="0" smtClean="0">
                <a:latin typeface="Times New Roman" panose="02020603050405020304" pitchFamily="18" charset="0"/>
                <a:cs typeface="Times New Roman" panose="02020603050405020304" pitchFamily="18" charset="0"/>
              </a:rPr>
              <a:t>      That contain Tollgate name,Toll location,postal code,mobile number,email id,Tollgate     </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images.</a:t>
            </a:r>
            <a:r>
              <a:rPr lang="en-US" sz="2000" b="1" dirty="0" smtClean="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Staff details</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Admin will perform add,view,delete staff details through our System.</a:t>
            </a:r>
          </a:p>
          <a:p>
            <a:pPr marL="342900" indent="-342900">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Update toll fare</a:t>
            </a:r>
          </a:p>
          <a:p>
            <a:pPr>
              <a:lnSpc>
                <a:spcPct val="150000"/>
              </a:lnSpc>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Admin will update tollgate fare every year depend on tollgate location,year,vehicle </a:t>
            </a:r>
          </a:p>
          <a:p>
            <a:pPr>
              <a:lnSpc>
                <a:spcPct val="150000"/>
              </a:lnSpc>
            </a:pPr>
            <a:r>
              <a:rPr lang="en-US" sz="2000" dirty="0" smtClean="0">
                <a:latin typeface="Times New Roman" panose="02020603050405020304" pitchFamily="18" charset="0"/>
                <a:cs typeface="Times New Roman" panose="02020603050405020304" pitchFamily="18" charset="0"/>
              </a:rPr>
              <a:t>   Category.</a:t>
            </a:r>
          </a:p>
          <a:p>
            <a:pPr>
              <a:lnSpc>
                <a:spcPct val="150000"/>
              </a:lnSpc>
            </a:pPr>
            <a:r>
              <a:rPr lang="en-US" sz="2000" dirty="0" smtClean="0">
                <a:latin typeface="Times New Roman" panose="02020603050405020304" pitchFamily="18" charset="0"/>
                <a:cs typeface="Times New Roman" panose="02020603050405020304" pitchFamily="18" charset="0"/>
              </a:rPr>
              <a:t>   And also admin update his/her profile by itself through this module.</a:t>
            </a:r>
          </a:p>
          <a:p>
            <a:pPr>
              <a:lnSpc>
                <a:spcPct val="150000"/>
              </a:lnSpc>
            </a:pPr>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126928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37893" y="1197735"/>
            <a:ext cx="7585656" cy="4250028"/>
          </a:xfrm>
          <a:prstGeom prst="rect">
            <a:avLst/>
          </a:prstGeom>
        </p:spPr>
      </p:pic>
    </p:spTree>
    <p:extLst>
      <p:ext uri="{BB962C8B-B14F-4D97-AF65-F5344CB8AC3E}">
        <p14:creationId xmlns:p14="http://schemas.microsoft.com/office/powerpoint/2010/main" val="164167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54558" y="1146220"/>
            <a:ext cx="8371267" cy="4378817"/>
          </a:xfrm>
          <a:prstGeom prst="rect">
            <a:avLst/>
          </a:prstGeom>
        </p:spPr>
      </p:pic>
    </p:spTree>
    <p:extLst>
      <p:ext uri="{BB962C8B-B14F-4D97-AF65-F5344CB8AC3E}">
        <p14:creationId xmlns:p14="http://schemas.microsoft.com/office/powerpoint/2010/main" val="19693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994</Words>
  <Application>Microsoft Office PowerPoint</Application>
  <PresentationFormat>Widescreen</PresentationFormat>
  <Paragraphs>163</Paragraphs>
  <Slides>30</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Abstract</vt:lpstr>
      <vt:lpstr>Existing System</vt:lpstr>
      <vt:lpstr>Proposed System </vt:lpstr>
      <vt:lpstr>Advantage</vt:lpstr>
      <vt:lpstr>Modules</vt:lpstr>
      <vt:lpstr>Module Description</vt:lpstr>
      <vt:lpstr>PowerPoint Presentation</vt:lpstr>
      <vt:lpstr>PowerPoint Presentation</vt:lpstr>
      <vt:lpstr>PowerPoint Presentation</vt:lpstr>
      <vt:lpstr>PowerPoint Presentation</vt:lpstr>
      <vt:lpstr>PowerPoint Presentation</vt:lpstr>
      <vt:lpstr>PowerPoint Presentation</vt:lpstr>
      <vt:lpstr>Module Description</vt:lpstr>
      <vt:lpstr>PowerPoint Presentation</vt:lpstr>
      <vt:lpstr>PowerPoint Presentation</vt:lpstr>
      <vt:lpstr>PowerPoint Presentation</vt:lpstr>
      <vt:lpstr>PowerPoint Presentation</vt:lpstr>
      <vt:lpstr>PowerPoint Presentation</vt:lpstr>
      <vt:lpstr>Flow Diagram</vt:lpstr>
      <vt:lpstr>Usecase Diagram</vt:lpstr>
      <vt:lpstr>ER Diagram</vt:lpstr>
      <vt:lpstr>Sequence Diagram</vt:lpstr>
      <vt:lpstr>Activity Diagram</vt:lpstr>
      <vt:lpstr>System Requirements</vt:lpstr>
      <vt:lpstr>System Requirement</vt:lpstr>
      <vt:lpstr>PowerPoint Presentation</vt:lpstr>
      <vt:lpstr>PowerPoint Presentation</vt:lpstr>
      <vt:lpstr>Future Enhancement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EGC</cp:lastModifiedBy>
  <cp:revision>22</cp:revision>
  <dcterms:created xsi:type="dcterms:W3CDTF">2017-03-25T06:01:17Z</dcterms:created>
  <dcterms:modified xsi:type="dcterms:W3CDTF">2017-05-06T09:11:48Z</dcterms:modified>
</cp:coreProperties>
</file>