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8" r:id="rId6"/>
    <p:sldId id="264" r:id="rId7"/>
    <p:sldId id="258" r:id="rId8"/>
    <p:sldId id="265" r:id="rId9"/>
    <p:sldId id="269" r:id="rId10"/>
    <p:sldId id="259" r:id="rId11"/>
    <p:sldId id="277" r:id="rId12"/>
    <p:sldId id="278" r:id="rId13"/>
    <p:sldId id="279" r:id="rId14"/>
    <p:sldId id="280" r:id="rId15"/>
    <p:sldId id="281" r:id="rId16"/>
    <p:sldId id="282" r:id="rId17"/>
    <p:sldId id="283" r:id="rId18"/>
    <p:sldId id="276" r:id="rId19"/>
    <p:sldId id="261" r:id="rId20"/>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96" d="100"/>
          <a:sy n="96" d="100"/>
        </p:scale>
        <p:origin x="2016" y="4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5607" name="Picture 7" descr="titleslideima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ctrTitle"/>
          </p:nvPr>
        </p:nvSpPr>
        <p:spPr>
          <a:xfrm>
            <a:off x="685800" y="2819400"/>
            <a:ext cx="7772400" cy="2057400"/>
          </a:xfrm>
        </p:spPr>
        <p:txBody>
          <a:bodyPr/>
          <a:lstStyle>
            <a:lvl1pPr algn="ctr">
              <a:defRPr sz="4800"/>
            </a:lvl1pPr>
          </a:lstStyle>
          <a:p>
            <a:pPr lvl="0"/>
            <a:r>
              <a:rPr lang="en-US" altLang="en-US" noProof="0"/>
              <a:t>Click to edit Master title style</a:t>
            </a:r>
            <a:endParaRPr lang="en-IN" altLang="en-US" noProof="0"/>
          </a:p>
        </p:txBody>
      </p:sp>
      <p:sp>
        <p:nvSpPr>
          <p:cNvPr id="25603" name="Rectangle 3"/>
          <p:cNvSpPr>
            <a:spLocks noGrp="1" noChangeArrowheads="1"/>
          </p:cNvSpPr>
          <p:nvPr>
            <p:ph type="subTitle" idx="1"/>
          </p:nvPr>
        </p:nvSpPr>
        <p:spPr>
          <a:xfrm>
            <a:off x="1219200" y="381000"/>
            <a:ext cx="6400800" cy="914400"/>
          </a:xfrm>
        </p:spPr>
        <p:txBody>
          <a:bodyPr/>
          <a:lstStyle>
            <a:lvl1pPr marL="0" indent="0" algn="ctr">
              <a:buFontTx/>
              <a:buNone/>
              <a:defRPr sz="2400"/>
            </a:lvl1pPr>
          </a:lstStyle>
          <a:p>
            <a:pPr lvl="0"/>
            <a:r>
              <a:rPr lang="en-US" altLang="en-US" noProof="0"/>
              <a:t>Click to edit Master subtitle style</a:t>
            </a:r>
            <a:endParaRPr lang="en-IN" altLang="en-US" noProof="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animEffect transition="in" filter="dissolve">
                                      <p:cBhvr>
                                        <p:cTn id="11"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dvAuto="0" autoUpdateAnimBg="0" build="p">
        <p:tmplLst>
          <p:tmpl lvl="1">
            <p:tnLst>
              <p:par>
                <p:cTn presetID="9" presetClass="entr" presetSubtype="0" fill="hold" nodeType="afterEffect">
                  <p:stCondLst>
                    <p:cond delay="0"/>
                  </p:stCondLst>
                  <p:childTnLst>
                    <p:set>
                      <p:cBhvr>
                        <p:cTn dur="1" fill="hold">
                          <p:stCondLst>
                            <p:cond delay="0"/>
                          </p:stCondLst>
                        </p:cTn>
                        <p:tgtEl>
                          <p:spTgt spid="25603"/>
                        </p:tgtEl>
                        <p:attrNameLst>
                          <p:attrName>style.visibility</p:attrName>
                        </p:attrNameLst>
                      </p:cBhvr>
                      <p:to>
                        <p:strVal val="visible"/>
                      </p:to>
                    </p:set>
                    <p:animEffect transition="in" filter="dissolve">
                      <p:cBhvr>
                        <p:cTn dur="500"/>
                        <p:tgtEl>
                          <p:spTgt spid="2560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9C2527B1-5B0A-45EA-8F85-C602A46A1FFB}" type="slidenum">
              <a:rPr lang="en-IN" altLang="en-US"/>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867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76200"/>
            <a:ext cx="6019800" cy="58674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D29AA11D-C166-4699-A2B2-AD9121AD83C6}" type="slidenum">
              <a:rPr lang="en-IN" altLang="en-US"/>
            </a:fld>
            <a:endParaRPr lang="en-I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219200"/>
            <a:ext cx="8229600" cy="22860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57200" y="3657600"/>
            <a:ext cx="8229600" cy="22860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0510DA-4B03-47E5-A9D0-A26203825B07}" type="slidenum">
              <a:rPr lang="en-IN" altLang="en-US"/>
            </a:fld>
            <a:endParaRPr lang="en-I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781800" cy="10668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219200"/>
            <a:ext cx="4038600" cy="4724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Online Image Placeholder 3"/>
          <p:cNvSpPr>
            <a:spLocks noGrp="1"/>
          </p:cNvSpPr>
          <p:nvPr>
            <p:ph type="clipArt" sz="half" idx="2" hasCustomPrompt="1"/>
          </p:nvPr>
        </p:nvSpPr>
        <p:spPr>
          <a:xfrm>
            <a:off x="4648200" y="1219200"/>
            <a:ext cx="4038600" cy="4724400"/>
          </a:xfrm>
        </p:spPr>
        <p:txBody>
          <a:bodyPr/>
          <a:lstStyle/>
          <a:p>
            <a:r>
              <a:rPr lang="en-US"/>
              <a:t>Click icon to add online image</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03AE823-147C-4B08-BC53-B67202728BD8}" type="slidenum">
              <a:rPr lang="en-IN" altLang="en-US"/>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6B1AB7AC-BD99-4A0A-877C-4B2AB9CCA98C}" type="slidenum">
              <a:rPr lang="en-IN" altLang="en-US"/>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IN" altLang="en-US"/>
          </a:p>
        </p:txBody>
      </p:sp>
      <p:sp>
        <p:nvSpPr>
          <p:cNvPr id="5" name="Footer Placeholder 4"/>
          <p:cNvSpPr>
            <a:spLocks noGrp="1"/>
          </p:cNvSpPr>
          <p:nvPr>
            <p:ph type="ftr" sz="quarter" idx="11"/>
          </p:nvPr>
        </p:nvSpPr>
        <p:spPr/>
        <p:txBody>
          <a:bodyPr/>
          <a:lstStyle>
            <a:lvl1pPr>
              <a:defRPr/>
            </a:lvl1pPr>
          </a:lstStyle>
          <a:p>
            <a:endParaRPr lang="en-IN" altLang="en-US"/>
          </a:p>
        </p:txBody>
      </p:sp>
      <p:sp>
        <p:nvSpPr>
          <p:cNvPr id="6" name="Slide Number Placeholder 5"/>
          <p:cNvSpPr>
            <a:spLocks noGrp="1"/>
          </p:cNvSpPr>
          <p:nvPr>
            <p:ph type="sldNum" sz="quarter" idx="12"/>
          </p:nvPr>
        </p:nvSpPr>
        <p:spPr/>
        <p:txBody>
          <a:bodyPr/>
          <a:lstStyle>
            <a:lvl1pPr>
              <a:defRPr/>
            </a:lvl1pPr>
          </a:lstStyle>
          <a:p>
            <a:fld id="{AF45F84E-49D5-4616-9F35-4A00DC22FC64}" type="slidenum">
              <a:rPr lang="en-IN" altLang="en-US"/>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19200"/>
            <a:ext cx="4038600" cy="4724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219200"/>
            <a:ext cx="4038600" cy="4724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7739CE6A-9AE1-42CE-A878-CB2DE95C6791}" type="slidenum">
              <a:rPr lang="en-IN" altLang="en-US"/>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endParaRPr lang="en-IN" altLang="en-US"/>
          </a:p>
        </p:txBody>
      </p:sp>
      <p:sp>
        <p:nvSpPr>
          <p:cNvPr id="8" name="Footer Placeholder 7"/>
          <p:cNvSpPr>
            <a:spLocks noGrp="1"/>
          </p:cNvSpPr>
          <p:nvPr>
            <p:ph type="ftr" sz="quarter" idx="11"/>
          </p:nvPr>
        </p:nvSpPr>
        <p:spPr/>
        <p:txBody>
          <a:bodyPr/>
          <a:lstStyle>
            <a:lvl1pPr>
              <a:defRPr/>
            </a:lvl1pPr>
          </a:lstStyle>
          <a:p>
            <a:endParaRPr lang="en-IN" altLang="en-US"/>
          </a:p>
        </p:txBody>
      </p:sp>
      <p:sp>
        <p:nvSpPr>
          <p:cNvPr id="9" name="Slide Number Placeholder 8"/>
          <p:cNvSpPr>
            <a:spLocks noGrp="1"/>
          </p:cNvSpPr>
          <p:nvPr>
            <p:ph type="sldNum" sz="quarter" idx="12"/>
          </p:nvPr>
        </p:nvSpPr>
        <p:spPr/>
        <p:txBody>
          <a:bodyPr/>
          <a:lstStyle>
            <a:lvl1pPr>
              <a:defRPr/>
            </a:lvl1pPr>
          </a:lstStyle>
          <a:p>
            <a:fld id="{A43114FD-BA73-4FFA-B5F0-26A530415BD7}" type="slidenum">
              <a:rPr lang="en-IN" altLang="en-US"/>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IN" altLang="en-US"/>
          </a:p>
        </p:txBody>
      </p:sp>
      <p:sp>
        <p:nvSpPr>
          <p:cNvPr id="4" name="Footer Placeholder 3"/>
          <p:cNvSpPr>
            <a:spLocks noGrp="1"/>
          </p:cNvSpPr>
          <p:nvPr>
            <p:ph type="ftr" sz="quarter" idx="11"/>
          </p:nvPr>
        </p:nvSpPr>
        <p:spPr/>
        <p:txBody>
          <a:bodyPr/>
          <a:lstStyle>
            <a:lvl1pPr>
              <a:defRPr/>
            </a:lvl1pPr>
          </a:lstStyle>
          <a:p>
            <a:endParaRPr lang="en-IN" altLang="en-US"/>
          </a:p>
        </p:txBody>
      </p:sp>
      <p:sp>
        <p:nvSpPr>
          <p:cNvPr id="5" name="Slide Number Placeholder 4"/>
          <p:cNvSpPr>
            <a:spLocks noGrp="1"/>
          </p:cNvSpPr>
          <p:nvPr>
            <p:ph type="sldNum" sz="quarter" idx="12"/>
          </p:nvPr>
        </p:nvSpPr>
        <p:spPr/>
        <p:txBody>
          <a:bodyPr/>
          <a:lstStyle>
            <a:lvl1pPr>
              <a:defRPr/>
            </a:lvl1pPr>
          </a:lstStyle>
          <a:p>
            <a:fld id="{940A54EE-D188-49DE-9568-069C9E1182BB}" type="slidenum">
              <a:rPr lang="en-IN" altLang="en-US"/>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IN" altLang="en-US"/>
          </a:p>
        </p:txBody>
      </p:sp>
      <p:sp>
        <p:nvSpPr>
          <p:cNvPr id="3" name="Footer Placeholder 2"/>
          <p:cNvSpPr>
            <a:spLocks noGrp="1"/>
          </p:cNvSpPr>
          <p:nvPr>
            <p:ph type="ftr" sz="quarter" idx="11"/>
          </p:nvPr>
        </p:nvSpPr>
        <p:spPr/>
        <p:txBody>
          <a:bodyPr/>
          <a:lstStyle>
            <a:lvl1pPr>
              <a:defRPr/>
            </a:lvl1pPr>
          </a:lstStyle>
          <a:p>
            <a:endParaRPr lang="en-IN" altLang="en-US"/>
          </a:p>
        </p:txBody>
      </p:sp>
      <p:sp>
        <p:nvSpPr>
          <p:cNvPr id="4" name="Slide Number Placeholder 3"/>
          <p:cNvSpPr>
            <a:spLocks noGrp="1"/>
          </p:cNvSpPr>
          <p:nvPr>
            <p:ph type="sldNum" sz="quarter" idx="12"/>
          </p:nvPr>
        </p:nvSpPr>
        <p:spPr/>
        <p:txBody>
          <a:bodyPr/>
          <a:lstStyle>
            <a:lvl1pPr>
              <a:defRPr/>
            </a:lvl1pPr>
          </a:lstStyle>
          <a:p>
            <a:fld id="{A025F3F7-AA8E-4ED8-A7C3-B0F754091349}" type="slidenum">
              <a:rPr lang="en-IN" altLang="en-US"/>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8C064C0A-961D-4B23-83B7-03E147BDC723}" type="slidenum">
              <a:rPr lang="en-IN" altLang="en-US"/>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IN" altLang="en-US"/>
          </a:p>
        </p:txBody>
      </p:sp>
      <p:sp>
        <p:nvSpPr>
          <p:cNvPr id="6" name="Footer Placeholder 5"/>
          <p:cNvSpPr>
            <a:spLocks noGrp="1"/>
          </p:cNvSpPr>
          <p:nvPr>
            <p:ph type="ftr" sz="quarter" idx="11"/>
          </p:nvPr>
        </p:nvSpPr>
        <p:spPr/>
        <p:txBody>
          <a:bodyPr/>
          <a:lstStyle>
            <a:lvl1pPr>
              <a:defRPr/>
            </a:lvl1pPr>
          </a:lstStyle>
          <a:p>
            <a:endParaRPr lang="en-IN" altLang="en-US"/>
          </a:p>
        </p:txBody>
      </p:sp>
      <p:sp>
        <p:nvSpPr>
          <p:cNvPr id="7" name="Slide Number Placeholder 6"/>
          <p:cNvSpPr>
            <a:spLocks noGrp="1"/>
          </p:cNvSpPr>
          <p:nvPr>
            <p:ph type="sldNum" sz="quarter" idx="12"/>
          </p:nvPr>
        </p:nvSpPr>
        <p:spPr/>
        <p:txBody>
          <a:bodyPr/>
          <a:lstStyle>
            <a:lvl1pPr>
              <a:defRPr/>
            </a:lvl1pPr>
          </a:lstStyle>
          <a:p>
            <a:fld id="{FC8E533C-1C56-4A64-B2C6-4C4D5F20DBA9}" type="slidenum">
              <a:rPr lang="en-IN" altLang="en-US"/>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83" name="Picture 7" descr="2ndslideimag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bwMode="auto">
          <a:xfrm>
            <a:off x="457200" y="76200"/>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en-US"/>
              <a:t>Click to edit Master title style</a:t>
            </a:r>
            <a:endParaRPr lang="en-IN" altLang="en-US"/>
          </a:p>
        </p:txBody>
      </p:sp>
      <p:sp>
        <p:nvSpPr>
          <p:cNvPr id="24579" name="Rectangle 3"/>
          <p:cNvSpPr>
            <a:spLocks noGrp="1" noChangeArrowheads="1"/>
          </p:cNvSpPr>
          <p:nvPr>
            <p:ph type="body" idx="1"/>
          </p:nvPr>
        </p:nvSpPr>
        <p:spPr bwMode="auto">
          <a:xfrm>
            <a:off x="4572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2458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400">
                <a:latin typeface="Times New Roman" panose="02020603050405020304" pitchFamily="18" charset="0"/>
              </a:defRPr>
            </a:lvl1pPr>
          </a:lstStyle>
          <a:p>
            <a:endParaRPr lang="en-IN" altLang="en-US"/>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kumimoji="1" sz="1400">
                <a:latin typeface="Times New Roman" panose="02020603050405020304" pitchFamily="18" charset="0"/>
              </a:defRPr>
            </a:lvl1pPr>
          </a:lstStyle>
          <a:p>
            <a:endParaRPr lang="en-IN" altLang="en-US"/>
          </a:p>
        </p:txBody>
      </p:sp>
      <p:sp>
        <p:nvSpPr>
          <p:cNvPr id="2458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400">
                <a:latin typeface="Times New Roman" panose="02020603050405020304" pitchFamily="18" charset="0"/>
              </a:defRPr>
            </a:lvl1pPr>
          </a:lstStyle>
          <a:p>
            <a:fld id="{BED1085E-637A-4C95-887B-8975FFD88A04}"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3600" kern="12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Gill Sans MT" panose="020B0502020104020203" pitchFamily="34" charset="0"/>
        </a:defRPr>
      </a:lvl2pPr>
      <a:lvl3pPr algn="l" rtl="0" eaLnBrk="1" fontAlgn="base" hangingPunct="1">
        <a:spcBef>
          <a:spcPct val="0"/>
        </a:spcBef>
        <a:spcAft>
          <a:spcPct val="0"/>
        </a:spcAft>
        <a:defRPr sz="3600">
          <a:solidFill>
            <a:srgbClr val="000000"/>
          </a:solidFill>
          <a:latin typeface="Gill Sans MT" panose="020B0502020104020203" pitchFamily="34" charset="0"/>
        </a:defRPr>
      </a:lvl3pPr>
      <a:lvl4pPr algn="l" rtl="0" eaLnBrk="1" fontAlgn="base" hangingPunct="1">
        <a:spcBef>
          <a:spcPct val="0"/>
        </a:spcBef>
        <a:spcAft>
          <a:spcPct val="0"/>
        </a:spcAft>
        <a:defRPr sz="3600">
          <a:solidFill>
            <a:srgbClr val="000000"/>
          </a:solidFill>
          <a:latin typeface="Gill Sans MT" panose="020B0502020104020203" pitchFamily="34" charset="0"/>
        </a:defRPr>
      </a:lvl4pPr>
      <a:lvl5pPr algn="l" rtl="0" eaLnBrk="1" fontAlgn="base" hangingPunct="1">
        <a:spcBef>
          <a:spcPct val="0"/>
        </a:spcBef>
        <a:spcAft>
          <a:spcPct val="0"/>
        </a:spcAft>
        <a:defRPr sz="3600">
          <a:solidFill>
            <a:srgbClr val="000000"/>
          </a:solidFill>
          <a:latin typeface="Gill Sans MT" panose="020B0502020104020203" pitchFamily="34" charset="0"/>
        </a:defRPr>
      </a:lvl5pPr>
      <a:lvl6pPr marL="457200" algn="l" rtl="0" eaLnBrk="1" fontAlgn="base" hangingPunct="1">
        <a:spcBef>
          <a:spcPct val="0"/>
        </a:spcBef>
        <a:spcAft>
          <a:spcPct val="0"/>
        </a:spcAft>
        <a:defRPr sz="3600">
          <a:solidFill>
            <a:srgbClr val="000000"/>
          </a:solidFill>
          <a:latin typeface="Gill Sans MT" panose="020B0502020104020203" pitchFamily="34" charset="0"/>
        </a:defRPr>
      </a:lvl6pPr>
      <a:lvl7pPr marL="914400" algn="l" rtl="0" eaLnBrk="1" fontAlgn="base" hangingPunct="1">
        <a:spcBef>
          <a:spcPct val="0"/>
        </a:spcBef>
        <a:spcAft>
          <a:spcPct val="0"/>
        </a:spcAft>
        <a:defRPr sz="3600">
          <a:solidFill>
            <a:srgbClr val="000000"/>
          </a:solidFill>
          <a:latin typeface="Gill Sans MT" panose="020B0502020104020203" pitchFamily="34" charset="0"/>
        </a:defRPr>
      </a:lvl7pPr>
      <a:lvl8pPr marL="1371600" algn="l" rtl="0" eaLnBrk="1" fontAlgn="base" hangingPunct="1">
        <a:spcBef>
          <a:spcPct val="0"/>
        </a:spcBef>
        <a:spcAft>
          <a:spcPct val="0"/>
        </a:spcAft>
        <a:defRPr sz="3600">
          <a:solidFill>
            <a:srgbClr val="000000"/>
          </a:solidFill>
          <a:latin typeface="Gill Sans MT" panose="020B0502020104020203" pitchFamily="34" charset="0"/>
        </a:defRPr>
      </a:lvl8pPr>
      <a:lvl9pPr marL="1828800" algn="l" rtl="0" eaLnBrk="1" fontAlgn="base" hangingPunct="1">
        <a:spcBef>
          <a:spcPct val="0"/>
        </a:spcBef>
        <a:spcAft>
          <a:spcPct val="0"/>
        </a:spcAft>
        <a:defRPr sz="3600">
          <a:solidFill>
            <a:srgbClr val="000000"/>
          </a:solidFill>
          <a:latin typeface="Gill Sans MT" panose="020B0502020104020203" pitchFamily="34" charset="0"/>
        </a:defRPr>
      </a:lvl9pPr>
    </p:titleStyle>
    <p:bodyStyle>
      <a:lvl1pPr marL="342900" indent="-342900" algn="l" rtl="0" eaLnBrk="1" fontAlgn="base" hangingPunct="1">
        <a:spcBef>
          <a:spcPct val="20000"/>
        </a:spcBef>
        <a:spcAft>
          <a:spcPct val="0"/>
        </a:spcAft>
        <a:buClr>
          <a:schemeClr val="tx1"/>
        </a:buClr>
        <a:buChar char="•"/>
        <a:defRPr sz="2800" kern="12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600" kern="1200">
          <a:solidFill>
            <a:srgbClr val="000000"/>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lr>
          <a:schemeClr val="tx1"/>
        </a:buClr>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IN" b="1" dirty="0"/>
              <a:t>HOUSING: PRICE PREDICTION</a:t>
            </a:r>
            <a:endParaRPr lang="en-IN" altLang="en-US" dirty="0"/>
          </a:p>
        </p:txBody>
      </p:sp>
      <p:sp>
        <p:nvSpPr>
          <p:cNvPr id="2051" name="Rectangle 3"/>
          <p:cNvSpPr>
            <a:spLocks noGrp="1" noChangeArrowheads="1"/>
          </p:cNvSpPr>
          <p:nvPr>
            <p:ph type="subTitle" idx="1"/>
          </p:nvPr>
        </p:nvSpPr>
        <p:spPr/>
        <p:txBody>
          <a:bodyPr/>
          <a:lstStyle/>
          <a:p>
            <a:pPr>
              <a:lnSpc>
                <a:spcPct val="80000"/>
              </a:lnSpc>
            </a:pPr>
            <a:r>
              <a:rPr lang="en-IN" altLang="en-US" sz="1400" dirty="0"/>
              <a:t>[ Name: Saunak Mukherjee]</a:t>
            </a:r>
            <a:endParaRPr lang="en-IN" altLang="en-US" sz="1400" dirty="0"/>
          </a:p>
          <a:p>
            <a:pPr>
              <a:lnSpc>
                <a:spcPct val="80000"/>
              </a:lnSpc>
            </a:pPr>
            <a:r>
              <a:rPr lang="en-IN" altLang="en-US" sz="1400" dirty="0"/>
              <a:t>[Institution: </a:t>
            </a:r>
            <a:r>
              <a:rPr lang="en-IN" altLang="en-US" sz="1400" dirty="0" err="1"/>
              <a:t>DataTrained</a:t>
            </a:r>
            <a:r>
              <a:rPr lang="en-IN" altLang="en-US" sz="1400" dirty="0"/>
              <a:t>]</a:t>
            </a:r>
            <a:endParaRPr lang="en-IN" altLang="en-US" sz="1400" dirty="0"/>
          </a:p>
          <a:p>
            <a:pPr>
              <a:lnSpc>
                <a:spcPct val="80000"/>
              </a:lnSpc>
            </a:pPr>
            <a:r>
              <a:rPr lang="en-IN" altLang="en-US" sz="1400" dirty="0"/>
              <a:t>[Flip Robo Technology]</a:t>
            </a:r>
            <a:endParaRPr lang="en-I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Model Creation</a:t>
            </a:r>
            <a:endParaRPr lang="en-IN" altLang="en-US"/>
          </a:p>
        </p:txBody>
      </p:sp>
      <p:sp>
        <p:nvSpPr>
          <p:cNvPr id="3" name="Content Placeholder 2"/>
          <p:cNvSpPr>
            <a:spLocks noGrp="1"/>
          </p:cNvSpPr>
          <p:nvPr>
            <p:ph idx="1"/>
          </p:nvPr>
        </p:nvSpPr>
        <p:spPr/>
        <p:txBody>
          <a:bodyPr/>
          <a:p>
            <a:r>
              <a:rPr lang="en-IN" altLang="en-US"/>
              <a:t>The process of Modeling which is training a ML algorithm to predict the labels from feature.</a:t>
            </a:r>
            <a:endParaRPr lang="en-IN" altLang="en-US"/>
          </a:p>
          <a:p>
            <a:r>
              <a:rPr lang="en-IN" altLang="en-US"/>
              <a:t>We have use Linear Regression for training and testing</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XGBOOST AND LIGHTGBM</a:t>
            </a:r>
            <a:endParaRPr lang="en-IN" altLang="en-US"/>
          </a:p>
        </p:txBody>
      </p:sp>
      <p:sp>
        <p:nvSpPr>
          <p:cNvPr id="3" name="Content Placeholder 2"/>
          <p:cNvSpPr>
            <a:spLocks noGrp="1"/>
          </p:cNvSpPr>
          <p:nvPr>
            <p:ph idx="1"/>
          </p:nvPr>
        </p:nvSpPr>
        <p:spPr/>
        <p:txBody>
          <a:bodyPr/>
          <a:p>
            <a:r>
              <a:rPr lang="en-IN" altLang="en-US"/>
              <a:t>we have used xgboost and lightgbm classifier because its a huge data</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 fold Cross Validation </a:t>
            </a:r>
            <a:endParaRPr lang="en-IN" altLang="en-US"/>
          </a:p>
        </p:txBody>
      </p:sp>
      <p:sp>
        <p:nvSpPr>
          <p:cNvPr id="3" name="Content Placeholder 2"/>
          <p:cNvSpPr>
            <a:spLocks noGrp="1"/>
          </p:cNvSpPr>
          <p:nvPr>
            <p:ph idx="1"/>
          </p:nvPr>
        </p:nvSpPr>
        <p:spPr/>
        <p:txBody>
          <a:bodyPr/>
          <a:p>
            <a:r>
              <a:rPr lang="en-IN" altLang="en-US"/>
              <a:t>Cross validation is stats method which can used a estimate skill of the ML.</a:t>
            </a:r>
            <a:endParaRPr lang="en-IN" altLang="en-US"/>
          </a:p>
          <a:p>
            <a:r>
              <a:rPr lang="en-IN" altLang="en-US"/>
              <a:t>IT is commonly used in applied ml which is compare to select a model.</a:t>
            </a:r>
            <a:endParaRPr lang="en-IN" altLang="en-US"/>
          </a:p>
          <a:p>
            <a:r>
              <a:rPr lang="en-IN" altLang="en-US"/>
              <a:t>After applying k-fold cv we found our accuracy more than 85% which is very good</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Results and Output</a:t>
            </a:r>
            <a:endParaRPr lang="en-IN" altLang="en-US"/>
          </a:p>
        </p:txBody>
      </p:sp>
      <p:sp>
        <p:nvSpPr>
          <p:cNvPr id="3" name="Content Placeholder 2"/>
          <p:cNvSpPr>
            <a:spLocks noGrp="1"/>
          </p:cNvSpPr>
          <p:nvPr>
            <p:ph idx="1"/>
          </p:nvPr>
        </p:nvSpPr>
        <p:spPr/>
        <p:txBody>
          <a:bodyPr/>
          <a:p>
            <a:r>
              <a:rPr lang="en-IN" altLang="en-US"/>
              <a:t>We created a function which is predict house price.</a:t>
            </a:r>
            <a:endParaRPr lang="en-IN" altLang="en-US"/>
          </a:p>
          <a:p>
            <a:r>
              <a:rPr lang="en-IN" altLang="en-US"/>
              <a:t>our function is to “predict_price”</a:t>
            </a:r>
            <a:endParaRPr lang="en-IN" altLang="en-US"/>
          </a:p>
          <a:p>
            <a:r>
              <a:rPr lang="en-IN" altLang="en-US"/>
              <a:t>We pass the values into our function and it will predict.</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endParaRPr lang="en-IN" altLang="en-US" sz="4800">
              <a:sym typeface="+mn-ea"/>
            </a:endParaRPr>
          </a:p>
          <a:p>
            <a:pPr marL="0" indent="0">
              <a:buNone/>
            </a:pPr>
            <a:endParaRPr lang="en-IN" altLang="en-US" sz="4800">
              <a:sym typeface="+mn-ea"/>
            </a:endParaRPr>
          </a:p>
          <a:p>
            <a:pPr marL="0" indent="0">
              <a:buNone/>
            </a:pPr>
            <a:r>
              <a:rPr lang="en-IN" altLang="en-US" sz="4800">
                <a:sym typeface="+mn-ea"/>
              </a:rPr>
              <a:t>                Thank you</a:t>
            </a:r>
            <a:endParaRPr lang="en-IN" altLang="en-US" sz="4800">
              <a:sym typeface="+mn-ea"/>
            </a:endParaRPr>
          </a:p>
          <a:p>
            <a:pPr marL="0" indent="0">
              <a:buNone/>
            </a:pPr>
            <a:endParaRPr lang="en-IN" altLang="en-US" sz="4800">
              <a:sym typeface="+mn-ea"/>
            </a:endParaRPr>
          </a:p>
          <a:p>
            <a:pPr marL="0" indent="0">
              <a:buNone/>
            </a:pPr>
            <a:endParaRPr lang="en-IN" altLang="en-US" sz="48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N" altLang="en-US"/>
              <a:t>Questions &amp; Answers</a:t>
            </a:r>
            <a:endParaRPr lang="en-IN" altLang="en-US"/>
          </a:p>
        </p:txBody>
      </p:sp>
      <p:sp>
        <p:nvSpPr>
          <p:cNvPr id="8195" name="Rectangle 3"/>
          <p:cNvSpPr>
            <a:spLocks noGrp="1" noChangeArrowheads="1"/>
          </p:cNvSpPr>
          <p:nvPr>
            <p:ph type="body" idx="1"/>
          </p:nvPr>
        </p:nvSpPr>
        <p:spPr/>
        <p:txBody>
          <a:bodyPr/>
          <a:lstStyle/>
          <a:p>
            <a:r>
              <a:rPr lang="en-IN" altLang="en-US"/>
              <a:t>Invite questions from the audience</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IN" altLang="en-US"/>
              <a:t>Introduction</a:t>
            </a:r>
            <a:endParaRPr lang="en-IN" altLang="en-US"/>
          </a:p>
        </p:txBody>
      </p:sp>
      <p:sp>
        <p:nvSpPr>
          <p:cNvPr id="3075" name="Rectangle 3"/>
          <p:cNvSpPr>
            <a:spLocks noGrp="1" noChangeArrowheads="1"/>
          </p:cNvSpPr>
          <p:nvPr>
            <p:ph type="body" idx="1"/>
          </p:nvPr>
        </p:nvSpPr>
        <p:spPr>
          <a:xfrm>
            <a:off x="251520" y="1196752"/>
            <a:ext cx="8229600" cy="4724400"/>
          </a:xfrm>
        </p:spPr>
        <p:txBody>
          <a:bodyPr/>
          <a:lstStyle/>
          <a:p>
            <a:r>
              <a:rPr lang="en-US" sz="1800" dirty="0"/>
              <a:t>Houses are one of the necessary need of each and every person around the globe and therefore housing and real estate </a:t>
            </a:r>
            <a:endParaRPr lang="en-US" sz="1800" dirty="0"/>
          </a:p>
          <a:p>
            <a:r>
              <a:rPr lang="en-US" sz="1800" dirty="0"/>
              <a:t>market is one of the markets which is one of the major contributors in the world’s economy. It is a very large market </a:t>
            </a:r>
            <a:endParaRPr lang="en-US" sz="1800" dirty="0"/>
          </a:p>
          <a:p>
            <a:r>
              <a:rPr lang="en-US" sz="1800" dirty="0"/>
              <a:t>and there are various companies working in the domain. Data science comes as a very important tool to solve problems </a:t>
            </a:r>
            <a:endParaRPr lang="en-US" sz="1800" dirty="0"/>
          </a:p>
          <a:p>
            <a:r>
              <a:rPr lang="en-US" sz="1800" dirty="0"/>
              <a:t>in the domain to help the companies increase their overall revenue, profits, improving their marketing strategies and </a:t>
            </a:r>
            <a:endParaRPr lang="en-US" sz="1800" dirty="0"/>
          </a:p>
          <a:p>
            <a:r>
              <a:rPr lang="en-US" sz="1800" dirty="0"/>
              <a:t>focusing on changing trends in house sales and purchases. Predictive modelling, Market mix modelling, </a:t>
            </a:r>
            <a:endParaRPr lang="en-US" sz="1800" dirty="0"/>
          </a:p>
          <a:p>
            <a:r>
              <a:rPr lang="en-US" sz="1800" dirty="0"/>
              <a:t>recommendation systems are some of the machine learning techniques used for achieving the business goals for housing </a:t>
            </a:r>
            <a:endParaRPr lang="en-US" sz="1800" dirty="0"/>
          </a:p>
          <a:p>
            <a:r>
              <a:rPr lang="en-US" sz="1800" dirty="0"/>
              <a:t>companies. Our problem is related to one such housing company. </a:t>
            </a:r>
            <a:endParaRPr lang="en-US" sz="1800" dirty="0"/>
          </a:p>
          <a:p>
            <a:r>
              <a:rPr lang="en-US" sz="1800" dirty="0"/>
              <a:t>A US-based housing company named </a:t>
            </a:r>
            <a:r>
              <a:rPr lang="en-US" sz="1800" b="1" dirty="0"/>
              <a:t>Surprise Housing </a:t>
            </a:r>
            <a:r>
              <a:rPr lang="en-US" sz="1800" dirty="0"/>
              <a:t>has decided to enter the Australian market. The company uses </a:t>
            </a:r>
            <a:endParaRPr lang="en-US" sz="1800" dirty="0"/>
          </a:p>
          <a:p>
            <a:r>
              <a:rPr lang="en-US" sz="1800" dirty="0"/>
              <a:t>data analytics to purchase houses at a price below their actual values and flip them at a higher price. For the same </a:t>
            </a:r>
            <a:endParaRPr lang="en-US" sz="1800" dirty="0"/>
          </a:p>
          <a:p>
            <a:r>
              <a:rPr lang="en-US" sz="1800" dirty="0"/>
              <a:t>purpose, the company has collected a data set from the sale of houses in Australia.</a:t>
            </a:r>
            <a:endParaRPr lang="en-IN"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IN" altLang="en-US" dirty="0"/>
              <a:t>Overview</a:t>
            </a:r>
            <a:endParaRPr lang="en-IN" altLang="en-US" dirty="0"/>
          </a:p>
        </p:txBody>
      </p:sp>
      <p:sp>
        <p:nvSpPr>
          <p:cNvPr id="13315" name="Rectangle 3"/>
          <p:cNvSpPr>
            <a:spLocks noGrp="1" noChangeArrowheads="1"/>
          </p:cNvSpPr>
          <p:nvPr>
            <p:ph type="body" idx="1"/>
          </p:nvPr>
        </p:nvSpPr>
        <p:spPr/>
        <p:txBody>
          <a:bodyPr/>
          <a:lstStyle/>
          <a:p>
            <a:r>
              <a:rPr lang="en-US" dirty="0"/>
              <a:t>We are required to model the price of houses with the available independent variables. This model will then be used </a:t>
            </a:r>
            <a:endParaRPr lang="en-US" dirty="0"/>
          </a:p>
          <a:p>
            <a:r>
              <a:rPr lang="en-US" dirty="0"/>
              <a:t>by the management to understand how exactly the prices vary with the variables. They can accordingly manipulate the </a:t>
            </a:r>
            <a:endParaRPr lang="en-US" dirty="0"/>
          </a:p>
          <a:p>
            <a:r>
              <a:rPr lang="en-US" dirty="0"/>
              <a:t>strategy of the firm and concentrate on areas of that will yield high returns. Further, the model will be a good way for the </a:t>
            </a:r>
            <a:endParaRPr lang="en-US" dirty="0"/>
          </a:p>
          <a:p>
            <a:r>
              <a:rPr lang="en-US" dirty="0"/>
              <a:t>management to understand the pricing dynamics of a new market.</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en-IN" altLang="en-US" dirty="0"/>
              <a:t>Housing price prediction with machine learning</a:t>
            </a:r>
            <a:endParaRPr lang="en-IN" altLang="en-US" dirty="0"/>
          </a:p>
        </p:txBody>
      </p:sp>
      <p:sp>
        <p:nvSpPr>
          <p:cNvPr id="27653" name="Rectangle 5"/>
          <p:cNvSpPr>
            <a:spLocks noGrp="1" noChangeArrowheads="1"/>
          </p:cNvSpPr>
          <p:nvPr>
            <p:ph type="body" sz="half" idx="1"/>
          </p:nvPr>
        </p:nvSpPr>
        <p:spPr>
          <a:xfrm>
            <a:off x="1187624" y="1455868"/>
            <a:ext cx="8229600" cy="1143000"/>
          </a:xfrm>
        </p:spPr>
        <p:txBody>
          <a:bodyPr/>
          <a:lstStyle/>
          <a:p>
            <a:pPr marL="0" indent="0">
              <a:buNone/>
            </a:pPr>
            <a:r>
              <a:rPr lang="en-IN" altLang="en-US" dirty="0"/>
              <a:t>. House prices which is increase every year, so we have to predict house prices in the future. House Price Prediction can help us to determine the selling price of the House and It can help the customer to arrange the </a:t>
            </a:r>
            <a:r>
              <a:rPr lang="en-IN" altLang="en-US" dirty="0" err="1"/>
              <a:t>the</a:t>
            </a:r>
            <a:r>
              <a:rPr lang="en-IN" altLang="en-US" dirty="0"/>
              <a:t> right time to purchase the house</a:t>
            </a:r>
            <a:endParaRPr lang="en-IN" altLang="en-US" dirty="0"/>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4603846" y="4259132"/>
            <a:ext cx="4483899" cy="252266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IN" altLang="en-US" dirty="0"/>
              <a:t>Flow Chart of Machine Learning</a:t>
            </a:r>
            <a:br>
              <a:rPr lang="en-IN" altLang="en-US" dirty="0"/>
            </a:br>
            <a:endParaRPr lang="en-IN" altLang="en-US" dirty="0"/>
          </a:p>
        </p:txBody>
      </p:sp>
      <p:sp>
        <p:nvSpPr>
          <p:cNvPr id="11267" name="Rectangle 3"/>
          <p:cNvSpPr>
            <a:spLocks noGrp="1" noChangeArrowheads="1"/>
          </p:cNvSpPr>
          <p:nvPr>
            <p:ph type="body" idx="1"/>
          </p:nvPr>
        </p:nvSpPr>
        <p:spPr>
          <a:xfrm>
            <a:off x="0" y="1143000"/>
            <a:ext cx="8686800" cy="5094312"/>
          </a:xfrm>
        </p:spPr>
        <p:txBody>
          <a:bodyPr/>
          <a:lstStyle/>
          <a:p>
            <a:pPr marL="0" indent="0">
              <a:buNone/>
            </a:pPr>
            <a:r>
              <a:rPr lang="en-IN" altLang="en-US" dirty="0"/>
              <a:t>Machine Learning is a application of the prediction where the data with the proper application of a </a:t>
            </a:r>
            <a:r>
              <a:rPr lang="en-IN" altLang="en-US" dirty="0" err="1"/>
              <a:t>sats</a:t>
            </a:r>
            <a:r>
              <a:rPr lang="en-IN" altLang="en-US" dirty="0"/>
              <a:t> model. We have done with analysis or the comparison of different machine learning methods. The dataset is split into two different dataset namely training and testing. The dataset which contains multiple parameters that may cause execution time of the algorithm </a:t>
            </a:r>
            <a:endParaRPr lang="en-IN" altLang="en-US" dirty="0"/>
          </a:p>
          <a:p>
            <a:pPr marL="0" indent="0">
              <a:buNone/>
            </a:pPr>
            <a:r>
              <a:rPr lang="en-IN" altLang="en-US" dirty="0"/>
              <a:t>Which is used is not to be suitable </a:t>
            </a:r>
            <a:endParaRPr lang="en-IN" altLang="en-US" dirty="0"/>
          </a:p>
          <a:p>
            <a:pPr marL="0" indent="0">
              <a:buNone/>
            </a:pPr>
            <a:r>
              <a:rPr lang="en-IN" altLang="en-US" dirty="0"/>
              <a:t>For multi class analysis.</a:t>
            </a:r>
            <a:endParaRPr lang="en-IN" alt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4088" y="3717032"/>
            <a:ext cx="3638551" cy="26717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IN" altLang="en-US" dirty="0"/>
              <a:t>DATASET</a:t>
            </a:r>
            <a:endParaRPr lang="en-IN" altLang="en-US" dirty="0"/>
          </a:p>
        </p:txBody>
      </p:sp>
      <p:sp>
        <p:nvSpPr>
          <p:cNvPr id="4099" name="Rectangle 3"/>
          <p:cNvSpPr>
            <a:spLocks noGrp="1" noChangeArrowheads="1"/>
          </p:cNvSpPr>
          <p:nvPr>
            <p:ph type="body" idx="1"/>
          </p:nvPr>
        </p:nvSpPr>
        <p:spPr/>
        <p:txBody>
          <a:bodyPr/>
          <a:lstStyle/>
          <a:p>
            <a:pPr marL="514350" indent="-514350">
              <a:buAutoNum type="arabicPeriod"/>
            </a:pPr>
            <a:r>
              <a:rPr lang="en-IN" altLang="en-US" dirty="0"/>
              <a:t>Dataset is a house price prediction dataset</a:t>
            </a:r>
            <a:endParaRPr lang="en-IN" altLang="en-US" dirty="0"/>
          </a:p>
          <a:p>
            <a:pPr marL="514350" indent="-514350">
              <a:buAutoNum type="arabicPeriod"/>
            </a:pPr>
            <a:r>
              <a:rPr lang="en-IN" altLang="en-US" dirty="0"/>
              <a:t>Link of the dataset from </a:t>
            </a:r>
            <a:r>
              <a:rPr lang="en-IN" altLang="en-US" dirty="0" err="1"/>
              <a:t>github</a:t>
            </a:r>
            <a:r>
              <a:rPr lang="en-IN" altLang="en-US" dirty="0"/>
              <a:t>(‘</a:t>
            </a:r>
            <a:r>
              <a:rPr lang="en-US" altLang="en-US" dirty="0"/>
              <a:t>C:\Users\91907\Music\train.csv’) and (‘C:\Users\91907\Music\test.csv’)</a:t>
            </a:r>
            <a:endParaRPr lang="en-US" altLang="en-US" dirty="0"/>
          </a:p>
          <a:p>
            <a:pPr marL="514350" indent="-514350">
              <a:buAutoNum type="arabicPeriod"/>
            </a:pPr>
            <a:r>
              <a:rPr lang="en-US" altLang="en-US" dirty="0"/>
              <a:t>There are total 1168 rows and 81 columns I  the train dataset and 292 rows and 80 columns is test dataset.</a:t>
            </a:r>
            <a:endParaRPr lang="en-US" altLang="en-US" dirty="0"/>
          </a:p>
          <a:p>
            <a:pPr marL="514350" indent="-514350">
              <a:buAutoNum type="arabicPeriod"/>
            </a:pPr>
            <a:r>
              <a:rPr lang="en-US" altLang="en-US" dirty="0"/>
              <a:t>We have used many features to train our machine learning model</a:t>
            </a:r>
            <a:endParaRPr lang="en-I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IN" altLang="en-US" dirty="0"/>
              <a:t>Data cleaning</a:t>
            </a:r>
            <a:endParaRPr lang="en-IN" altLang="en-US" dirty="0"/>
          </a:p>
        </p:txBody>
      </p:sp>
      <p:sp>
        <p:nvSpPr>
          <p:cNvPr id="12291" name="Rectangle 3"/>
          <p:cNvSpPr>
            <a:spLocks noGrp="1" noChangeArrowheads="1"/>
          </p:cNvSpPr>
          <p:nvPr>
            <p:ph type="body" idx="1"/>
          </p:nvPr>
        </p:nvSpPr>
        <p:spPr/>
        <p:txBody>
          <a:bodyPr/>
          <a:lstStyle/>
          <a:p>
            <a:pPr marL="0" indent="0">
              <a:buNone/>
            </a:pPr>
            <a:r>
              <a:rPr lang="en-IN" altLang="en-US" dirty="0"/>
              <a:t>The main aim of the Data cleaning to identify am remove errors or the duplicate data</a:t>
            </a:r>
            <a:endParaRPr lang="en-IN" altLang="en-US" dirty="0"/>
          </a:p>
          <a:p>
            <a:pPr marL="0" indent="0">
              <a:buNone/>
            </a:pPr>
            <a:r>
              <a:rPr lang="en-IN" altLang="en-US" dirty="0"/>
              <a:t>Those column we have to drop from our dataset which are not important.</a:t>
            </a:r>
            <a:endParaRPr lang="en-IN" altLang="en-US" dirty="0"/>
          </a:p>
          <a:p>
            <a:pPr marL="0" indent="0">
              <a:buNone/>
            </a:pPr>
            <a:r>
              <a:rPr lang="en-IN" altLang="en-US" dirty="0"/>
              <a:t>The rows which are having null values in any column are dropped from our data set</a:t>
            </a:r>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OUTLYER DETECTION</a:t>
            </a:r>
            <a:endParaRPr lang="en-IN" dirty="0"/>
          </a:p>
        </p:txBody>
      </p:sp>
      <p:sp>
        <p:nvSpPr>
          <p:cNvPr id="3" name="Content Placeholder 2"/>
          <p:cNvSpPr>
            <a:spLocks noGrp="1"/>
          </p:cNvSpPr>
          <p:nvPr>
            <p:ph idx="1"/>
          </p:nvPr>
        </p:nvSpPr>
        <p:spPr/>
        <p:txBody>
          <a:bodyPr/>
          <a:lstStyle/>
          <a:p>
            <a:r>
              <a:rPr lang="en-IN" dirty="0"/>
              <a:t>In simple words , an </a:t>
            </a:r>
            <a:r>
              <a:rPr lang="en-IN" dirty="0" err="1"/>
              <a:t>outlayers</a:t>
            </a:r>
            <a:r>
              <a:rPr lang="en-IN" dirty="0"/>
              <a:t> is an observation that diverges from an overall pattern</a:t>
            </a:r>
            <a:endParaRPr lang="en-IN" dirty="0"/>
          </a:p>
          <a:p>
            <a:r>
              <a:rPr lang="en-IN" dirty="0"/>
              <a:t>We use many types of </a:t>
            </a:r>
            <a:r>
              <a:rPr lang="en-IN" dirty="0" err="1"/>
              <a:t>outlayer</a:t>
            </a:r>
            <a:r>
              <a:rPr lang="en-IN" dirty="0"/>
              <a:t> detection techniques such as Z score</a:t>
            </a:r>
            <a:endParaRPr lang="en-IN" dirty="0"/>
          </a:p>
          <a:p>
            <a:pPr marL="0" indent="0">
              <a:buNone/>
            </a:pP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IN" altLang="en-US"/>
              <a:t>ONE HOT ENCODING</a:t>
            </a:r>
            <a:endParaRPr lang="en-IN" altLang="en-US"/>
          </a:p>
        </p:txBody>
      </p:sp>
      <p:sp>
        <p:nvSpPr>
          <p:cNvPr id="5123" name="Rectangle 3"/>
          <p:cNvSpPr>
            <a:spLocks noGrp="1" noChangeArrowheads="1"/>
          </p:cNvSpPr>
          <p:nvPr>
            <p:ph type="body" idx="1"/>
          </p:nvPr>
        </p:nvSpPr>
        <p:spPr/>
        <p:txBody>
          <a:bodyPr/>
          <a:lstStyle/>
          <a:p>
            <a:pPr marL="0" indent="0">
              <a:buNone/>
            </a:pPr>
            <a:r>
              <a:rPr lang="en-IN" altLang="en-US"/>
              <a:t>This technique is used to covert the categorical variables into numeric values.</a:t>
            </a:r>
            <a:endParaRPr lang="en-IN" altLang="en-US"/>
          </a:p>
          <a:p>
            <a:pPr marL="0" indent="0">
              <a:buNone/>
            </a:pPr>
            <a:r>
              <a:rPr lang="en-IN" altLang="en-US"/>
              <a:t>Our dataset contains a categorical variable which is “location”</a:t>
            </a:r>
            <a:endParaRPr lang="en-IN" altLang="en-US"/>
          </a:p>
          <a:p>
            <a:pPr marL="0" indent="0">
              <a:buNone/>
            </a:pPr>
            <a:r>
              <a:rPr lang="en-IN" altLang="en-US"/>
              <a:t>we have used one hot encoding method which is convert them as numeric values</a:t>
            </a:r>
            <a:endParaRPr lang="en-IN" altLang="en-US"/>
          </a:p>
        </p:txBody>
      </p:sp>
    </p:spTree>
  </p:cSld>
  <p:clrMapOvr>
    <a:masterClrMapping/>
  </p:clrMapOvr>
</p:sld>
</file>

<file path=ppt/theme/theme1.xml><?xml version="1.0" encoding="utf-8"?>
<a:theme xmlns:a="http://schemas.openxmlformats.org/drawingml/2006/main" name="Presentation on product or service">
  <a:themeElements>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Presentation on product or servic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History Month presentation</Template>
  <TotalTime>0</TotalTime>
  <Words>4066</Words>
  <Application>WPS Presentation</Application>
  <PresentationFormat>On-screen Show (4:3)</PresentationFormat>
  <Paragraphs>91</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Gill Sans MT</vt:lpstr>
      <vt:lpstr>Microsoft YaHei</vt:lpstr>
      <vt:lpstr>Arial Unicode MS</vt:lpstr>
      <vt:lpstr>Calibri</vt:lpstr>
      <vt:lpstr>Presentation on product or service</vt:lpstr>
      <vt:lpstr>HOUSING: PRICE PREDICTION</vt:lpstr>
      <vt:lpstr>Introduction</vt:lpstr>
      <vt:lpstr>Overview</vt:lpstr>
      <vt:lpstr>Housing price prediction with machine learning</vt:lpstr>
      <vt:lpstr>Flow Chart of Machine Learning </vt:lpstr>
      <vt:lpstr>DATASET</vt:lpstr>
      <vt:lpstr>Data cleaning</vt:lpstr>
      <vt:lpstr> OUTLYER DETECTION</vt:lpstr>
      <vt:lpstr>Resources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Questions &amp; Answers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Saunak Mukherjee</dc:creator>
  <cp:lastModifiedBy>91907</cp:lastModifiedBy>
  <cp:revision>15</cp:revision>
  <dcterms:created xsi:type="dcterms:W3CDTF">2022-07-08T06:03:00Z</dcterms:created>
  <dcterms:modified xsi:type="dcterms:W3CDTF">2022-07-08T16:40:24Z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TC101030761033</vt:lpwstr>
  </property>
  <property fmtid="{D5CDD505-2E9C-101B-9397-08002B2CF9AE}" pid="3" name="ICV">
    <vt:lpwstr>9E8AB4A88236464DA127542E7405A113</vt:lpwstr>
  </property>
  <property fmtid="{D5CDD505-2E9C-101B-9397-08002B2CF9AE}" pid="4" name="KSOProductBuildVer">
    <vt:lpwstr>1033-11.2.0.11191</vt:lpwstr>
  </property>
</Properties>
</file>