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387598"/>
            <a:ext cx="7696200" cy="1557867"/>
          </a:xfrm>
        </p:spPr>
        <p:txBody>
          <a:bodyPr/>
          <a:lstStyle/>
          <a:p>
            <a:pPr>
              <a:lnSpc>
                <a:spcPct val="80000"/>
              </a:lnSpc>
            </a:pPr>
            <a:r>
              <a:rPr lang="en-IN" sz="2000" b="1" dirty="0">
                <a:ln w="12700" cmpd="sng">
                  <a:solidFill>
                    <a:schemeClr val="accent4"/>
                  </a:solidFill>
                  <a:prstDash val="solid"/>
                </a:ln>
                <a:solidFill>
                  <a:schemeClr val="tx1"/>
                </a:solidFill>
                <a:latin typeface="Bahnschrift" panose="020B0502040204020203" pitchFamily="34" charset="0"/>
              </a:rPr>
              <a:t>Topic = Micro-Credit Defaulter </a:t>
            </a:r>
            <a:r>
              <a:rPr lang="en-IN" sz="2000" b="1" dirty="0" err="1">
                <a:ln w="12700" cmpd="sng">
                  <a:solidFill>
                    <a:schemeClr val="accent4"/>
                  </a:solidFill>
                  <a:prstDash val="solid"/>
                </a:ln>
                <a:solidFill>
                  <a:schemeClr val="tx1"/>
                </a:solidFill>
                <a:latin typeface="Bahnschrift" panose="020B0502040204020203" pitchFamily="34" charset="0"/>
              </a:rPr>
              <a:t>predicationusing</a:t>
            </a:r>
            <a:r>
              <a:rPr lang="en-IN" sz="2000" b="1" dirty="0">
                <a:ln w="12700" cmpd="sng">
                  <a:solidFill>
                    <a:schemeClr val="accent4"/>
                  </a:solidFill>
                  <a:prstDash val="solid"/>
                </a:ln>
                <a:solidFill>
                  <a:schemeClr val="tx1"/>
                </a:solidFill>
                <a:latin typeface="Bahnschrift" panose="020B0502040204020203" pitchFamily="34" charset="0"/>
              </a:rPr>
              <a:t> Machine Learning</a:t>
            </a:r>
            <a:br>
              <a:rPr lang="en-IN" sz="2000" b="1" dirty="0">
                <a:ln w="12700" cmpd="sng">
                  <a:solidFill>
                    <a:schemeClr val="accent4"/>
                  </a:solidFill>
                  <a:prstDash val="solid"/>
                </a:ln>
                <a:solidFill>
                  <a:schemeClr val="tx1"/>
                </a:solidFill>
                <a:latin typeface="Bahnschrift" panose="020B0502040204020203" pitchFamily="34" charset="0"/>
              </a:rPr>
            </a:br>
            <a:endParaRPr lang="en-IN" sz="2000" dirty="0">
              <a:solidFill>
                <a:schemeClr val="tx1"/>
              </a:solidFill>
            </a:endParaRPr>
          </a:p>
        </p:txBody>
      </p:sp>
      <p:sp>
        <p:nvSpPr>
          <p:cNvPr id="3" name="Subtitle 2"/>
          <p:cNvSpPr>
            <a:spLocks noGrp="1"/>
          </p:cNvSpPr>
          <p:nvPr>
            <p:ph type="subTitle" idx="1"/>
          </p:nvPr>
        </p:nvSpPr>
        <p:spPr>
          <a:xfrm>
            <a:off x="1507066" y="926633"/>
            <a:ext cx="5435601" cy="1156168"/>
          </a:xfrm>
        </p:spPr>
        <p:txBody>
          <a:bodyPr>
            <a:noAutofit/>
          </a:bodyPr>
          <a:lstStyle/>
          <a:p>
            <a:r>
              <a:rPr lang="en-IN" altLang="en-US" sz="2800" dirty="0">
                <a:solidFill>
                  <a:schemeClr val="tx1">
                    <a:lumMod val="95000"/>
                    <a:lumOff val="5000"/>
                  </a:schemeClr>
                </a:solidFill>
              </a:rPr>
              <a:t>[ Name: Saunak Mukherjee]</a:t>
            </a:r>
            <a:br>
              <a:rPr lang="en-IN" altLang="en-US" sz="2800" dirty="0">
                <a:solidFill>
                  <a:schemeClr val="tx1">
                    <a:lumMod val="95000"/>
                    <a:lumOff val="5000"/>
                  </a:schemeClr>
                </a:solidFill>
              </a:rPr>
            </a:br>
            <a:r>
              <a:rPr lang="en-IN" altLang="en-US" sz="2800" dirty="0">
                <a:solidFill>
                  <a:schemeClr val="tx1">
                    <a:lumMod val="95000"/>
                    <a:lumOff val="5000"/>
                  </a:schemeClr>
                </a:solidFill>
              </a:rPr>
              <a:t>[Institution: </a:t>
            </a:r>
            <a:r>
              <a:rPr lang="en-IN" altLang="en-US" sz="2800" dirty="0" err="1">
                <a:solidFill>
                  <a:schemeClr val="tx1">
                    <a:lumMod val="95000"/>
                    <a:lumOff val="5000"/>
                  </a:schemeClr>
                </a:solidFill>
              </a:rPr>
              <a:t>DataTrained</a:t>
            </a:r>
            <a:r>
              <a:rPr lang="en-IN" altLang="en-US" sz="2800" dirty="0">
                <a:solidFill>
                  <a:schemeClr val="tx1">
                    <a:lumMod val="95000"/>
                    <a:lumOff val="5000"/>
                  </a:schemeClr>
                </a:solidFill>
              </a:rPr>
              <a:t>]</a:t>
            </a:r>
            <a:br>
              <a:rPr lang="en-IN" altLang="en-US" sz="2800" dirty="0">
                <a:solidFill>
                  <a:schemeClr val="tx1">
                    <a:lumMod val="95000"/>
                    <a:lumOff val="5000"/>
                  </a:schemeClr>
                </a:solidFill>
              </a:rPr>
            </a:br>
            <a:r>
              <a:rPr lang="en-IN" altLang="en-US" sz="2800" dirty="0">
                <a:solidFill>
                  <a:schemeClr val="tx1">
                    <a:lumMod val="95000"/>
                    <a:lumOff val="5000"/>
                  </a:schemeClr>
                </a:solidFill>
              </a:rPr>
              <a:t>[Flip Robo Technology]  </a:t>
            </a:r>
            <a:br>
              <a:rPr lang="en-IN" altLang="en-US" sz="2800" dirty="0">
                <a:solidFill>
                  <a:schemeClr val="tx1">
                    <a:lumMod val="95000"/>
                    <a:lumOff val="5000"/>
                  </a:schemeClr>
                </a:solidFill>
              </a:rPr>
            </a:b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lumMod val="95000"/>
                    <a:lumOff val="5000"/>
                  </a:schemeClr>
                </a:solidFill>
              </a:rPr>
              <a:t>MACHINE LEARNING MODEL BUILDING</a:t>
            </a:r>
            <a:br>
              <a:rPr lang="en-IN" dirty="0">
                <a:solidFill>
                  <a:schemeClr val="tx1">
                    <a:lumMod val="95000"/>
                    <a:lumOff val="5000"/>
                  </a:schemeClr>
                </a:solidFill>
              </a:rPr>
            </a:br>
            <a:endParaRPr lang="en-IN" dirty="0">
              <a:solidFill>
                <a:schemeClr val="tx1">
                  <a:lumMod val="95000"/>
                  <a:lumOff val="5000"/>
                </a:schemeClr>
              </a:solidFill>
            </a:endParaRPr>
          </a:p>
        </p:txBody>
      </p:sp>
      <p:sp>
        <p:nvSpPr>
          <p:cNvPr id="3" name="Content Placeholder 2"/>
          <p:cNvSpPr>
            <a:spLocks noGrp="1"/>
          </p:cNvSpPr>
          <p:nvPr>
            <p:ph idx="1"/>
          </p:nvPr>
        </p:nvSpPr>
        <p:spPr/>
        <p:txBody>
          <a:bodyPr/>
          <a:lstStyle/>
          <a:p>
            <a:r>
              <a:rPr lang="en-IN" dirty="0"/>
              <a:t>We have seen that we have to predict customer is defaulter or not. It can be solve by application of the classification ML algorithm.</a:t>
            </a:r>
            <a:endParaRPr lang="en-IN" dirty="0"/>
          </a:p>
          <a:p>
            <a:r>
              <a:rPr lang="en-IN" dirty="0"/>
              <a:t>Different Classification algorithm used to train model, in order to have maximum accuracy score.</a:t>
            </a:r>
            <a:endParaRPr lang="en-IN" dirty="0"/>
          </a:p>
          <a:p>
            <a:r>
              <a:rPr lang="en-IN" dirty="0"/>
              <a:t>Machine learning classification algorithms used in this project are –</a:t>
            </a:r>
            <a:endParaRPr lang="en-IN" dirty="0"/>
          </a:p>
          <a:p>
            <a:pPr lvl="0" algn="just">
              <a:lnSpc>
                <a:spcPct val="107000"/>
              </a:lnSpc>
              <a:buFont typeface="+mj-lt"/>
              <a:buAutoNum type="arabicPeriod"/>
            </a:pPr>
            <a:r>
              <a:rPr lang="en-IN" sz="1600" dirty="0">
                <a:solidFill>
                  <a:schemeClr val="tx1"/>
                </a:solidFill>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1600" dirty="0">
              <a:solidFill>
                <a:schemeClr val="tx1"/>
              </a:solidFill>
              <a:latin typeface="Calibri" panose="020F0502020204030204" pitchFamily="34" charset="0"/>
              <a:ea typeface="Calibri" panose="020F0502020204030204" pitchFamily="34" charset="0"/>
              <a:cs typeface="Mangal" panose="02040503050203030202" pitchFamily="18" charset="0"/>
            </a:endParaRPr>
          </a:p>
          <a:p>
            <a:pPr lvl="0" algn="just">
              <a:lnSpc>
                <a:spcPct val="107000"/>
              </a:lnSpc>
              <a:buFont typeface="+mj-lt"/>
              <a:buAutoNum type="arabicPeriod"/>
            </a:pPr>
            <a:r>
              <a:rPr lang="en-IN" sz="1600" dirty="0">
                <a:solidFill>
                  <a:schemeClr val="tx1"/>
                </a:solidFill>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1600" dirty="0">
              <a:solidFill>
                <a:schemeClr val="tx1"/>
              </a:solidFill>
              <a:latin typeface="Calibri" panose="020F0502020204030204" pitchFamily="34" charset="0"/>
              <a:ea typeface="Calibri" panose="020F0502020204030204" pitchFamily="34" charset="0"/>
              <a:cs typeface="Mangal" panose="02040503050203030202" pitchFamily="18" charset="0"/>
            </a:endParaRPr>
          </a:p>
          <a:p>
            <a:pPr lvl="0" algn="just">
              <a:lnSpc>
                <a:spcPct val="107000"/>
              </a:lnSpc>
              <a:spcAft>
                <a:spcPts val="800"/>
              </a:spcAft>
              <a:buFont typeface="+mj-lt"/>
              <a:buAutoNum type="arabicPeriod"/>
            </a:pPr>
            <a:r>
              <a:rPr lang="en-IN" sz="1600" dirty="0">
                <a:solidFill>
                  <a:schemeClr val="tx1"/>
                </a:solidFill>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1600" dirty="0">
              <a:solidFill>
                <a:schemeClr val="tx1"/>
              </a:solidFill>
              <a:latin typeface="Bahnschrift SemiLight" panose="020B0502040204020203" pitchFamily="34" charset="0"/>
              <a:ea typeface="Calibri" panose="020F0502020204030204" pitchFamily="34" charset="0"/>
              <a:cs typeface="Mangal" panose="02040503050203030202" pitchFamily="18" charset="0"/>
            </a:endParaRPr>
          </a:p>
          <a:p>
            <a:pPr lvl="0" algn="just">
              <a:lnSpc>
                <a:spcPct val="107000"/>
              </a:lnSpc>
              <a:spcAft>
                <a:spcPts val="800"/>
              </a:spcAft>
              <a:buFont typeface="+mj-lt"/>
              <a:buAutoNum type="arabicPeriod"/>
            </a:pPr>
            <a:r>
              <a:rPr lang="en-IN" sz="1600" dirty="0" err="1">
                <a:solidFill>
                  <a:schemeClr val="tx1"/>
                </a:solidFill>
                <a:latin typeface="Bahnschrift SemiLight" panose="020B0502040204020203" pitchFamily="34" charset="0"/>
                <a:cs typeface="Mangal" panose="02040503050203030202" pitchFamily="18" charset="0"/>
              </a:rPr>
              <a:t>RandomForestClassifier</a:t>
            </a: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IN"/>
              <a:t>Matrix</a:t>
            </a:r>
            <a:endParaRPr lang="en-IN"/>
          </a:p>
        </p:txBody>
      </p:sp>
      <p:pic>
        <p:nvPicPr>
          <p:cNvPr id="6" name="Content Placeholder 5" descr="Screenshot (2)"/>
          <p:cNvPicPr>
            <a:picLocks noChangeAspect="1"/>
          </p:cNvPicPr>
          <p:nvPr>
            <p:ph sz="half" idx="1"/>
          </p:nvPr>
        </p:nvPicPr>
        <p:blipFill>
          <a:blip r:embed="rId1"/>
          <a:stretch>
            <a:fillRect/>
          </a:stretch>
        </p:blipFill>
        <p:spPr>
          <a:xfrm>
            <a:off x="782320" y="2395855"/>
            <a:ext cx="4184015" cy="1673225"/>
          </a:xfrm>
          <a:prstGeom prst="rect">
            <a:avLst/>
          </a:prstGeom>
        </p:spPr>
      </p:pic>
      <p:pic>
        <p:nvPicPr>
          <p:cNvPr id="7" name="Content Placeholder 6" descr="Screenshot (3)"/>
          <p:cNvPicPr>
            <a:picLocks noChangeAspect="1"/>
          </p:cNvPicPr>
          <p:nvPr>
            <p:ph sz="half" idx="2"/>
          </p:nvPr>
        </p:nvPicPr>
        <p:blipFill>
          <a:blip r:embed="rId2"/>
          <a:stretch>
            <a:fillRect/>
          </a:stretch>
        </p:blipFill>
        <p:spPr>
          <a:xfrm>
            <a:off x="5090160" y="2540635"/>
            <a:ext cx="4184015" cy="1528445"/>
          </a:xfrm>
          <a:prstGeom prst="rect">
            <a:avLst/>
          </a:prstGeom>
        </p:spPr>
      </p:pic>
      <p:pic>
        <p:nvPicPr>
          <p:cNvPr id="8" name="Picture 7" descr="Screenshot (4)"/>
          <p:cNvPicPr>
            <a:picLocks noChangeAspect="1"/>
          </p:cNvPicPr>
          <p:nvPr/>
        </p:nvPicPr>
        <p:blipFill>
          <a:blip r:embed="rId3"/>
          <a:stretch>
            <a:fillRect/>
          </a:stretch>
        </p:blipFill>
        <p:spPr>
          <a:xfrm>
            <a:off x="1303655" y="4304030"/>
            <a:ext cx="3509645" cy="19348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n/>
                <a:solidFill>
                  <a:schemeClr val="tx1"/>
                </a:solidFill>
                <a:effectLst>
                  <a:outerShdw blurRad="38100" dist="19050" dir="2700000" algn="tl" rotWithShape="0">
                    <a:schemeClr val="dk1">
                      <a:alpha val="40000"/>
                    </a:schemeClr>
                  </a:outerShdw>
                </a:effectLst>
              </a:rPr>
              <a:t>Final AUC ROC curve</a:t>
            </a:r>
            <a:endParaRPr lang="en-IN">
              <a:ln/>
              <a:solidFill>
                <a:schemeClr val="tx1"/>
              </a:solidFill>
              <a:effectLst>
                <a:outerShdw blurRad="38100" dist="19050" dir="2700000" algn="tl" rotWithShape="0">
                  <a:schemeClr val="dk1">
                    <a:alpha val="40000"/>
                  </a:schemeClr>
                </a:outerShdw>
              </a:effectLst>
            </a:endParaRPr>
          </a:p>
        </p:txBody>
      </p:sp>
      <p:pic>
        <p:nvPicPr>
          <p:cNvPr id="4" name="Content Placeholder 3" descr="Screenshot (5)"/>
          <p:cNvPicPr>
            <a:picLocks noChangeAspect="1"/>
          </p:cNvPicPr>
          <p:nvPr>
            <p:ph idx="1"/>
          </p:nvPr>
        </p:nvPicPr>
        <p:blipFill>
          <a:blip r:embed="rId1"/>
          <a:stretch>
            <a:fillRect/>
          </a:stretch>
        </p:blipFill>
        <p:spPr>
          <a:xfrm>
            <a:off x="1224280" y="2160905"/>
            <a:ext cx="7501890" cy="38804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n/>
                <a:solidFill>
                  <a:schemeClr val="tx1"/>
                </a:solidFill>
                <a:effectLst>
                  <a:outerShdw blurRad="38100" dist="19050" dir="2700000" algn="tl" rotWithShape="0">
                    <a:schemeClr val="dk1">
                      <a:alpha val="40000"/>
                    </a:schemeClr>
                  </a:outerShdw>
                </a:effectLst>
              </a:rPr>
              <a:t>Hyperparameter Tunning</a:t>
            </a:r>
            <a:endParaRPr lang="en-IN">
              <a:ln/>
              <a:solidFill>
                <a:schemeClr val="tx1"/>
              </a:solidFill>
              <a:effectLst>
                <a:outerShdw blurRad="38100" dist="19050" dir="2700000" algn="tl" rotWithShape="0">
                  <a:schemeClr val="dk1">
                    <a:alpha val="40000"/>
                  </a:schemeClr>
                </a:outerShdw>
              </a:effectLst>
            </a:endParaRPr>
          </a:p>
        </p:txBody>
      </p:sp>
      <p:pic>
        <p:nvPicPr>
          <p:cNvPr id="4" name="Content Placeholder 3" descr="Screenshot (6)"/>
          <p:cNvPicPr>
            <a:picLocks noChangeAspect="1"/>
          </p:cNvPicPr>
          <p:nvPr>
            <p:ph idx="1"/>
          </p:nvPr>
        </p:nvPicPr>
        <p:blipFill>
          <a:blip r:embed="rId1"/>
          <a:stretch>
            <a:fillRect/>
          </a:stretch>
        </p:blipFill>
        <p:spPr>
          <a:xfrm>
            <a:off x="3402965" y="2160905"/>
            <a:ext cx="3144520" cy="3880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n/>
                <a:solidFill>
                  <a:schemeClr val="tx1"/>
                </a:solidFill>
                <a:effectLst>
                  <a:outerShdw blurRad="38100" dist="19050" dir="2700000" algn="tl" rotWithShape="0">
                    <a:schemeClr val="dk1">
                      <a:alpha val="40000"/>
                    </a:schemeClr>
                  </a:outerShdw>
                </a:effectLst>
              </a:rPr>
              <a:t>Final Model Saving</a:t>
            </a:r>
            <a:endParaRPr lang="en-IN">
              <a:ln/>
              <a:solidFill>
                <a:schemeClr val="tx1"/>
              </a:solidFill>
              <a:effectLst>
                <a:outerShdw blurRad="38100" dist="19050" dir="2700000" algn="tl" rotWithShape="0">
                  <a:schemeClr val="dk1">
                    <a:alpha val="40000"/>
                  </a:schemeClr>
                </a:outerShdw>
              </a:effectLst>
            </a:endParaRPr>
          </a:p>
        </p:txBody>
      </p:sp>
      <p:pic>
        <p:nvPicPr>
          <p:cNvPr id="4" name="Content Placeholder 3" descr="Screenshot (10)"/>
          <p:cNvPicPr>
            <a:picLocks noChangeAspect="1"/>
          </p:cNvPicPr>
          <p:nvPr>
            <p:ph idx="1"/>
          </p:nvPr>
        </p:nvPicPr>
        <p:blipFill>
          <a:blip r:embed="rId1"/>
          <a:stretch>
            <a:fillRect/>
          </a:stretch>
        </p:blipFill>
        <p:spPr>
          <a:xfrm>
            <a:off x="677545" y="2371725"/>
            <a:ext cx="8596630" cy="13868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545" y="2160905"/>
            <a:ext cx="9890125" cy="3975735"/>
          </a:xfrm>
        </p:spPr>
        <p:txBody>
          <a:bodyPr/>
          <a:lstStyle/>
          <a:p>
            <a:r>
              <a:rPr lang="en-IN" sz="8000">
                <a:highlight>
                  <a:srgbClr val="FFFF00"/>
                </a:highlight>
              </a:rPr>
              <a:t>Thank You</a:t>
            </a:r>
            <a:endParaRPr lang="en-IN" sz="800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cs typeface="Arial" panose="020B0604020202020204" pitchFamily="34" charset="0"/>
              </a:rPr>
              <a:t>PROBLEM STATEMENT </a:t>
            </a:r>
            <a:br>
              <a:rPr lang="en-US" b="1" dirty="0">
                <a:cs typeface="Arial" panose="020B0604020202020204" pitchFamily="34" charset="0"/>
              </a:rPr>
            </a:br>
            <a:endParaRPr lang="en-IN" dirty="0"/>
          </a:p>
        </p:txBody>
      </p:sp>
      <p:sp>
        <p:nvSpPr>
          <p:cNvPr id="3" name="Content Placeholder 2"/>
          <p:cNvSpPr>
            <a:spLocks noGrp="1"/>
          </p:cNvSpPr>
          <p:nvPr>
            <p:ph idx="1"/>
          </p:nvPr>
        </p:nvSpPr>
        <p:spPr>
          <a:xfrm>
            <a:off x="677334" y="1651001"/>
            <a:ext cx="8596668" cy="4390362"/>
          </a:xfrm>
        </p:spPr>
        <p:txBody>
          <a:bodyPr>
            <a:normAutofit fontScale="40000" lnSpcReduction="20000"/>
          </a:bodyPr>
          <a:lstStyle/>
          <a:p>
            <a:r>
              <a:rPr lang="en-US" sz="2500" dirty="0">
                <a:solidFill>
                  <a:schemeClr val="accent2">
                    <a:lumMod val="75000"/>
                  </a:schemeClr>
                </a:solidFil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sz="2500" dirty="0">
              <a:solidFill>
                <a:schemeClr val="accent2">
                  <a:lumMod val="75000"/>
                </a:schemeClr>
              </a:solidFill>
            </a:endParaRPr>
          </a:p>
          <a:p>
            <a:r>
              <a:rPr lang="en-US" sz="2500" dirty="0">
                <a:solidFill>
                  <a:schemeClr val="accent2">
                    <a:lumMod val="75000"/>
                  </a:schemeClr>
                </a:solidFill>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US" sz="2500" dirty="0">
              <a:solidFill>
                <a:schemeClr val="accent2">
                  <a:lumMod val="75000"/>
                </a:schemeClr>
              </a:solidFill>
            </a:endParaRPr>
          </a:p>
          <a:p>
            <a:r>
              <a:rPr lang="en-US" sz="2500" dirty="0">
                <a:solidFill>
                  <a:schemeClr val="accent2">
                    <a:lumMod val="75000"/>
                  </a:schemeClr>
                </a:solidFill>
              </a:rPr>
              <a:t>Today, microfinance is widely accepted as a poverty-reduction tool, representing $70 billion in outstanding loans and a global outreach of 200 million clients.</a:t>
            </a:r>
            <a:endParaRPr lang="en-US" sz="2500" dirty="0">
              <a:solidFill>
                <a:schemeClr val="accent2">
                  <a:lumMod val="75000"/>
                </a:schemeClr>
              </a:solidFill>
            </a:endParaRPr>
          </a:p>
          <a:p>
            <a:r>
              <a:rPr lang="en-US" sz="2500" dirty="0">
                <a:solidFill>
                  <a:schemeClr val="accent2">
                    <a:lumMod val="75000"/>
                  </a:schemeClr>
                </a:solidFill>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sz="2500" dirty="0">
              <a:solidFill>
                <a:schemeClr val="accent2">
                  <a:lumMod val="75000"/>
                </a:schemeClr>
              </a:solidFill>
            </a:endParaRPr>
          </a:p>
          <a:p>
            <a:r>
              <a:rPr lang="en-US" sz="2500" dirty="0">
                <a:solidFill>
                  <a:schemeClr val="accent2">
                    <a:lumMod val="75000"/>
                  </a:schemeClr>
                </a:solidFill>
              </a:rPr>
              <a:t>They understand the importance of communication and how it affects a person’s life, thus, focusing on providing their services and products to low income families and poor customers that can help them in the need of hour. </a:t>
            </a:r>
            <a:endParaRPr lang="en-US" sz="2500" dirty="0">
              <a:solidFill>
                <a:schemeClr val="accent2">
                  <a:lumMod val="75000"/>
                </a:schemeClr>
              </a:solidFill>
            </a:endParaRPr>
          </a:p>
          <a:p>
            <a:r>
              <a:rPr lang="en-US" sz="2500" dirty="0">
                <a:solidFill>
                  <a:schemeClr val="accent2">
                    <a:lumMod val="75000"/>
                  </a:schemeClr>
                </a:solidFill>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sz="2500" dirty="0">
              <a:solidFill>
                <a:schemeClr val="accent2">
                  <a:lumMod val="75000"/>
                </a:schemeClr>
              </a:solidFill>
            </a:endParaRPr>
          </a:p>
          <a:p>
            <a:r>
              <a:rPr lang="en-US" sz="2500" dirty="0">
                <a:solidFill>
                  <a:schemeClr val="accent2">
                    <a:lumMod val="75000"/>
                  </a:schemeClr>
                </a:solidFill>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sz="2500" dirty="0">
              <a:solidFill>
                <a:schemeClr val="accent2">
                  <a:lumMod val="75000"/>
                </a:schemeClr>
              </a:solidFill>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lumMod val="95000"/>
                    <a:lumOff val="5000"/>
                  </a:schemeClr>
                </a:solidFill>
              </a:rPr>
              <a:t>About DATASET</a:t>
            </a:r>
            <a:endParaRPr lang="en-IN" dirty="0">
              <a:solidFill>
                <a:schemeClr val="tx1">
                  <a:lumMod val="95000"/>
                  <a:lumOff val="5000"/>
                </a:schemeClr>
              </a:solidFill>
            </a:endParaRPr>
          </a:p>
        </p:txBody>
      </p:sp>
      <p:sp>
        <p:nvSpPr>
          <p:cNvPr id="3" name="Content Placeholder 2"/>
          <p:cNvSpPr>
            <a:spLocks noGrp="1"/>
          </p:cNvSpPr>
          <p:nvPr>
            <p:ph idx="1"/>
          </p:nvPr>
        </p:nvSpPr>
        <p:spPr/>
        <p:txBody>
          <a:bodyPr/>
          <a:lstStyle/>
          <a:p>
            <a:pPr marL="541655" indent="-360680">
              <a:buClr>
                <a:srgbClr val="7030A0"/>
              </a:buClr>
              <a:buFont typeface="Wingdings" panose="05000000000000000000" pitchFamily="2" charset="2"/>
              <a:buChar char="v"/>
              <a:tabLst>
                <a:tab pos="269875" algn="l"/>
              </a:tabLst>
            </a:pPr>
            <a:r>
              <a:rPr lang="en-IN" dirty="0">
                <a:solidFill>
                  <a:schemeClr val="tx1"/>
                </a:solidFill>
              </a:rPr>
              <a:t>Dataset provide by </a:t>
            </a:r>
            <a:r>
              <a:rPr lang="en-IN" dirty="0" err="1">
                <a:solidFill>
                  <a:schemeClr val="tx1"/>
                </a:solidFill>
              </a:rPr>
              <a:t>Fliprobo</a:t>
            </a:r>
            <a:r>
              <a:rPr lang="en-IN" dirty="0">
                <a:solidFill>
                  <a:schemeClr val="tx1"/>
                </a:solidFill>
              </a:rPr>
              <a:t> Technologies Ltd.</a:t>
            </a:r>
            <a:endParaRPr lang="en-IN" dirty="0">
              <a:solidFill>
                <a:schemeClr val="tx1"/>
              </a:solidFill>
            </a:endParaRPr>
          </a:p>
          <a:p>
            <a:pPr marL="541655" indent="-360680">
              <a:buClr>
                <a:srgbClr val="7030A0"/>
              </a:buClr>
              <a:buFont typeface="Wingdings" panose="05000000000000000000" pitchFamily="2" charset="2"/>
              <a:buChar char="v"/>
              <a:tabLst>
                <a:tab pos="269875" algn="l"/>
              </a:tabLst>
            </a:pPr>
            <a:r>
              <a:rPr lang="en-IN" dirty="0">
                <a:solidFill>
                  <a:schemeClr val="tx1"/>
                </a:solidFill>
              </a:rPr>
              <a:t>Micro Credit Defaulter dataset contain 209593 rows and 37 columns.</a:t>
            </a:r>
            <a:endParaRPr lang="en-IN" dirty="0">
              <a:solidFill>
                <a:schemeClr val="tx1"/>
              </a:solidFill>
            </a:endParaRPr>
          </a:p>
          <a:p>
            <a:pPr marL="541655" indent="-360680">
              <a:buClr>
                <a:srgbClr val="7030A0"/>
              </a:buClr>
              <a:buFont typeface="Wingdings" panose="05000000000000000000" pitchFamily="2" charset="2"/>
              <a:buChar char="v"/>
              <a:tabLst>
                <a:tab pos="269875" algn="l"/>
              </a:tabLst>
            </a:pPr>
            <a:r>
              <a:rPr lang="en-US" dirty="0">
                <a:solidFill>
                  <a:schemeClr val="tx1"/>
                </a:solidFill>
              </a:rPr>
              <a:t>Out of all features only three features with object datatypes and rest are int64.</a:t>
            </a:r>
            <a:endParaRPr lang="en-US" dirty="0">
              <a:solidFill>
                <a:schemeClr val="tx1"/>
              </a:solidFill>
            </a:endParaRPr>
          </a:p>
          <a:p>
            <a:pPr marL="541655" indent="-360680">
              <a:buClr>
                <a:srgbClr val="7030A0"/>
              </a:buClr>
              <a:buFont typeface="Wingdings" panose="05000000000000000000" pitchFamily="2" charset="2"/>
              <a:buChar char="v"/>
              <a:tabLst>
                <a:tab pos="269875" algn="l"/>
              </a:tabLst>
            </a:pPr>
            <a:r>
              <a:rPr lang="en-US" dirty="0">
                <a:solidFill>
                  <a:schemeClr val="tx1"/>
                </a:solidFill>
              </a:rPr>
              <a:t>Data integrity check is perform for missing values, duplicate data, data error.</a:t>
            </a:r>
            <a:endParaRPr lang="en-US" dirty="0">
              <a:solidFill>
                <a:schemeClr val="tx1"/>
              </a:solidFill>
            </a:endParaRPr>
          </a:p>
          <a:p>
            <a:pPr marL="541655" indent="-360680">
              <a:buClr>
                <a:srgbClr val="7030A0"/>
              </a:buClr>
              <a:buFont typeface="Wingdings" panose="05000000000000000000" pitchFamily="2" charset="2"/>
              <a:buChar char="v"/>
              <a:tabLst>
                <a:tab pos="269875" algn="l"/>
              </a:tabLst>
            </a:pPr>
            <a:r>
              <a:rPr lang="en-US" dirty="0">
                <a:solidFill>
                  <a:schemeClr val="tx1"/>
                </a:solidFill>
              </a:rPr>
              <a:t>No missing values are present in dataset.</a:t>
            </a:r>
            <a:endParaRPr lang="en-US" dirty="0">
              <a:solidFill>
                <a:schemeClr val="tx1"/>
              </a:solidFill>
            </a:endParaRPr>
          </a:p>
          <a:p>
            <a:pPr marL="0" indent="0">
              <a:buClr>
                <a:srgbClr val="7030A0"/>
              </a:buClr>
              <a:buNone/>
            </a:pP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rPr>
              <a:t>Exploration of Target Variable Ratings</a:t>
            </a:r>
            <a:br>
              <a:rPr lang="en-IN" dirty="0">
                <a:solidFill>
                  <a:schemeClr val="tx1">
                    <a:lumMod val="95000"/>
                    <a:lumOff val="5000"/>
                  </a:schemeClr>
                </a:solidFill>
              </a:rPr>
            </a:br>
            <a:endParaRPr lang="en-IN" dirty="0">
              <a:solidFill>
                <a:schemeClr val="tx1">
                  <a:lumMod val="95000"/>
                  <a:lumOff val="5000"/>
                </a:schemeClr>
              </a:solidFill>
            </a:endParaRPr>
          </a:p>
        </p:txBody>
      </p:sp>
      <p:sp>
        <p:nvSpPr>
          <p:cNvPr id="5" name="Content Placeholder 4"/>
          <p:cNvSpPr>
            <a:spLocks noGrp="1"/>
          </p:cNvSpPr>
          <p:nvPr>
            <p:ph idx="1"/>
          </p:nvPr>
        </p:nvSpPr>
        <p:spPr>
          <a:xfrm>
            <a:off x="677334" y="2160590"/>
            <a:ext cx="6502399" cy="2318278"/>
          </a:xfrm>
        </p:spPr>
        <p:txBody>
          <a:bodyPr/>
          <a:lstStyle/>
          <a:p>
            <a:r>
              <a:rPr lang="en-IN" dirty="0">
                <a:latin typeface="Bahnschrift SemiLight" panose="020B0502040204020203" pitchFamily="34" charset="0"/>
                <a:ea typeface="Calibri" panose="020F0502020204030204" pitchFamily="34" charset="0"/>
                <a:cs typeface="Mangal" panose="02040503050203030202" pitchFamily="18" charset="0"/>
              </a:rPr>
              <a:t>There are Label </a:t>
            </a:r>
            <a:r>
              <a:rPr lang="en-IN" u="sng" dirty="0">
                <a:latin typeface="Bahnschrift SemiLight" panose="020B0502040204020203" pitchFamily="34" charset="0"/>
                <a:ea typeface="Calibri" panose="020F0502020204030204" pitchFamily="34" charset="0"/>
                <a:cs typeface="Mangal" panose="02040503050203030202" pitchFamily="18" charset="0"/>
              </a:rPr>
              <a:t>class 1 represent non-defaulter</a:t>
            </a:r>
            <a:r>
              <a:rPr lang="en-IN" dirty="0">
                <a:latin typeface="Bahnschrift SemiLight" panose="020B0502040204020203" pitchFamily="34" charset="0"/>
                <a:ea typeface="Calibri" panose="020F0502020204030204" pitchFamily="34" charset="0"/>
                <a:cs typeface="Mangal" panose="02040503050203030202" pitchFamily="18" charset="0"/>
              </a:rPr>
              <a:t> while Label </a:t>
            </a:r>
            <a:r>
              <a:rPr lang="en-IN" u="sng" dirty="0">
                <a:latin typeface="Bahnschrift SemiLight" panose="020B0502040204020203" pitchFamily="34" charset="0"/>
                <a:ea typeface="Calibri" panose="020F0502020204030204" pitchFamily="34" charset="0"/>
                <a:cs typeface="Mangal" panose="02040503050203030202" pitchFamily="18" charset="0"/>
              </a:rPr>
              <a:t>class 0 represent defaulter</a:t>
            </a:r>
            <a:r>
              <a:rPr lang="en-IN" dirty="0">
                <a:latin typeface="Bahnschrift SemiLight" panose="020B0502040204020203" pitchFamily="34" charset="0"/>
                <a:ea typeface="Calibri" panose="020F0502020204030204" pitchFamily="34" charset="0"/>
                <a:cs typeface="Mangal" panose="02040503050203030202" pitchFamily="18" charset="0"/>
              </a:rPr>
              <a:t> </a:t>
            </a:r>
            <a:endParaRPr lang="en-IN" dirty="0">
              <a:latin typeface="Bahnschrift SemiLight" panose="020B0502040204020203" pitchFamily="34" charset="0"/>
              <a:ea typeface="Calibri" panose="020F0502020204030204" pitchFamily="34" charset="0"/>
              <a:cs typeface="Mangal" panose="02040503050203030202" pitchFamily="18" charset="0"/>
            </a:endParaRPr>
          </a:p>
          <a:p>
            <a:pPr marL="0" indent="0">
              <a:buNone/>
            </a:pPr>
            <a:r>
              <a:rPr lang="en-IN" dirty="0">
                <a:latin typeface="Bahnschrift SemiLight" panose="020B0502040204020203" pitchFamily="34" charset="0"/>
                <a:cs typeface="Mangal" panose="02040503050203030202" pitchFamily="18" charset="0"/>
              </a:rPr>
              <a:t>    Target Variable Label is imbalanced in nature</a:t>
            </a:r>
            <a:r>
              <a:rPr lang="en-IN" sz="1600" dirty="0">
                <a:latin typeface="Bahnschrift SemiLight" panose="020B0502040204020203" pitchFamily="34" charset="0"/>
                <a:cs typeface="Mangal" panose="02040503050203030202" pitchFamily="18" charset="0"/>
              </a:rPr>
              <a:t>.</a:t>
            </a:r>
            <a:endParaRPr lang="en-IN" dirty="0"/>
          </a:p>
          <a:p>
            <a:endParaRPr lang="en-IN" dirty="0"/>
          </a:p>
        </p:txBody>
      </p:sp>
      <p:pic>
        <p:nvPicPr>
          <p:cNvPr id="1034"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6322" y="3229770"/>
            <a:ext cx="5577944" cy="2832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month 6 and 7, followed by month 8.</a:t>
            </a:r>
            <a:endParaRPr lang="en-IN" dirty="0"/>
          </a:p>
          <a:p>
            <a:endParaRPr lang="en-IN" dirty="0"/>
          </a:p>
        </p:txBody>
      </p:sp>
      <p:pic>
        <p:nvPicPr>
          <p:cNvPr id="4" name="Content Placeholder 6"/>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013875" y="2925204"/>
            <a:ext cx="5217591" cy="2483482"/>
          </a:xfrm>
          <a:prstGeom prst="rect">
            <a:avLst/>
          </a:prstGeom>
          <a:ln w="12700">
            <a:noFill/>
          </a:ln>
          <a:effectLst>
            <a:glow rad="228600">
              <a:schemeClr val="accent5">
                <a:satMod val="175000"/>
                <a:alpha val="40000"/>
              </a:schemeClr>
            </a:glo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lumMod val="95000"/>
                    <a:lumOff val="5000"/>
                  </a:schemeClr>
                </a:solidFill>
              </a:rPr>
              <a:t>Exploratory Data Analysis</a:t>
            </a:r>
            <a:br>
              <a:rPr lang="en-IN" dirty="0">
                <a:solidFill>
                  <a:schemeClr val="tx1">
                    <a:lumMod val="95000"/>
                    <a:lumOff val="5000"/>
                  </a:schemeClr>
                </a:solidFill>
              </a:rPr>
            </a:br>
            <a:endParaRPr lang="en-IN" dirty="0">
              <a:solidFill>
                <a:schemeClr val="tx1">
                  <a:lumMod val="95000"/>
                  <a:lumOff val="5000"/>
                </a:schemeClr>
              </a:solidFill>
            </a:endParaRPr>
          </a:p>
        </p:txBody>
      </p:sp>
      <p:sp>
        <p:nvSpPr>
          <p:cNvPr id="3" name="Content Placeholder 2"/>
          <p:cNvSpPr>
            <a:spLocks noGrp="1"/>
          </p:cNvSpPr>
          <p:nvPr>
            <p:ph idx="1"/>
          </p:nvPr>
        </p:nvSpPr>
        <p:spPr>
          <a:xfrm>
            <a:off x="677334" y="2160590"/>
            <a:ext cx="8596668" cy="2047344"/>
          </a:xfrm>
        </p:spPr>
        <p:txBody>
          <a:bodyPr>
            <a:normAutofit fontScale="85000" lnSpcReduction="20000"/>
          </a:bodyPr>
          <a:lstStyle/>
          <a:p>
            <a:r>
              <a:rPr lang="en-US" dirty="0"/>
              <a:t>In 30 days, maximum number of people had taken 6Rs as the loan amount and the number of people is 179192 whereas the number of the people had not taken loan and their number is 4291.</a:t>
            </a:r>
            <a:endParaRPr lang="en-US" dirty="0"/>
          </a:p>
          <a:p>
            <a:r>
              <a:rPr lang="en-US" dirty="0"/>
              <a:t>In 90 days, there are maximum number of people had taken 6Rs as the loan amount and the number of people is 180944 whereas the number of people had not taken loan and their number is 2043.</a:t>
            </a:r>
            <a:endParaRPr lang="en-US" dirty="0"/>
          </a:p>
          <a:p>
            <a:r>
              <a:rPr lang="en-US" dirty="0"/>
              <a:t>Maximum number of people had taken 12Rs as the loan amount within 90 days and their number is 26605 whereas for 30 days the number of people who had taken 12Rs is 26109 respectively.</a:t>
            </a:r>
            <a:endParaRPr lang="en-US" dirty="0"/>
          </a:p>
          <a:p>
            <a:endParaRPr lang="en-IN"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167" y="4156278"/>
            <a:ext cx="5228167" cy="1997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lumMod val="95000"/>
                    <a:lumOff val="5000"/>
                  </a:schemeClr>
                </a:solidFill>
              </a:rPr>
              <a:t>Exploratory Data Analysis</a:t>
            </a:r>
            <a:br>
              <a:rPr lang="en-IN" dirty="0">
                <a:solidFill>
                  <a:schemeClr val="tx1">
                    <a:lumMod val="95000"/>
                    <a:lumOff val="5000"/>
                  </a:schemeClr>
                </a:solidFill>
              </a:rPr>
            </a:br>
            <a:endParaRPr lang="en-IN" dirty="0">
              <a:solidFill>
                <a:schemeClr val="tx1">
                  <a:lumMod val="95000"/>
                  <a:lumOff val="5000"/>
                </a:schemeClr>
              </a:solidFill>
            </a:endParaRPr>
          </a:p>
        </p:txBody>
      </p:sp>
      <p:sp>
        <p:nvSpPr>
          <p:cNvPr id="3" name="Content Placeholder 2"/>
          <p:cNvSpPr>
            <a:spLocks noGrp="1"/>
          </p:cNvSpPr>
          <p:nvPr>
            <p:ph idx="1"/>
          </p:nvPr>
        </p:nvSpPr>
        <p:spPr>
          <a:xfrm>
            <a:off x="677334" y="2160590"/>
            <a:ext cx="9330266" cy="548744"/>
          </a:xfrm>
        </p:spPr>
        <p:txBody>
          <a:bodyPr/>
          <a:lstStyle/>
          <a:p>
            <a:r>
              <a:rPr lang="en-IN" dirty="0">
                <a:latin typeface="Bahnschrift SemiLight" panose="020B0502040204020203" pitchFamily="34" charset="0"/>
                <a:ea typeface="Calibri" panose="020F0502020204030204" pitchFamily="34" charset="0"/>
                <a:cs typeface="Mangal" panose="02040503050203030202" pitchFamily="18" charset="0"/>
              </a:rPr>
              <a:t>Very few defaulters in the case of a customers who have taken loan in amount of 12.</a:t>
            </a:r>
            <a:endParaRPr lang="en-IN"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4063" y="2544233"/>
            <a:ext cx="5646757" cy="3026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lumMod val="95000"/>
                    <a:lumOff val="5000"/>
                  </a:schemeClr>
                </a:solidFill>
              </a:rPr>
              <a:t>PCA</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2160589"/>
            <a:ext cx="9279466" cy="1954211"/>
          </a:xfrm>
        </p:spPr>
        <p:txBody>
          <a:bodyPr/>
          <a:lstStyle/>
          <a:p>
            <a:r>
              <a:rPr lang="en-IN" dirty="0"/>
              <a:t>Multicollinearity which is exist between few features.</a:t>
            </a:r>
            <a:endParaRPr lang="en-IN" dirty="0"/>
          </a:p>
          <a:p>
            <a:r>
              <a:rPr lang="en-IN" dirty="0"/>
              <a:t>To resolve it PCA which  is applied.</a:t>
            </a:r>
            <a:endParaRPr lang="en-IN" dirty="0"/>
          </a:p>
          <a:p>
            <a:r>
              <a:rPr lang="en-US" dirty="0"/>
              <a:t>Eleven principal components attribute for the 90% of variation in the data. </a:t>
            </a:r>
            <a:endParaRPr lang="en-US" dirty="0"/>
          </a:p>
          <a:p>
            <a:r>
              <a:rPr lang="en-US" dirty="0"/>
              <a:t>PCA applied for a Eleven components.</a:t>
            </a:r>
            <a:endParaRPr lang="en-IN" dirty="0"/>
          </a:p>
          <a:p>
            <a:endParaRPr lang="en-IN"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28166" y="3429000"/>
            <a:ext cx="2950634" cy="29506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95000"/>
                    <a:lumOff val="5000"/>
                  </a:schemeClr>
                </a:solidFill>
              </a:rPr>
              <a:t>Feature engineering</a:t>
            </a:r>
            <a:br>
              <a:rPr lang="en-IN" b="1" dirty="0">
                <a:solidFill>
                  <a:schemeClr val="tx1">
                    <a:lumMod val="95000"/>
                    <a:lumOff val="5000"/>
                  </a:schemeClr>
                </a:solidFill>
              </a:rPr>
            </a:br>
            <a:endParaRPr lang="en-IN" dirty="0">
              <a:solidFill>
                <a:schemeClr val="tx1">
                  <a:lumMod val="95000"/>
                  <a:lumOff val="5000"/>
                </a:schemeClr>
              </a:solidFill>
            </a:endParaRPr>
          </a:p>
        </p:txBody>
      </p:sp>
      <p:sp>
        <p:nvSpPr>
          <p:cNvPr id="3" name="Content Placeholder 2"/>
          <p:cNvSpPr>
            <a:spLocks noGrp="1"/>
          </p:cNvSpPr>
          <p:nvPr>
            <p:ph idx="1"/>
          </p:nvPr>
        </p:nvSpPr>
        <p:spPr>
          <a:xfrm>
            <a:off x="677334" y="2160589"/>
            <a:ext cx="9736666" cy="5256211"/>
          </a:xfrm>
        </p:spPr>
        <p:txBody>
          <a:bodyPr/>
          <a:lstStyle/>
          <a:p>
            <a:r>
              <a:rPr lang="en-IN" dirty="0">
                <a:solidFill>
                  <a:schemeClr val="tx1">
                    <a:lumMod val="95000"/>
                    <a:lumOff val="5000"/>
                  </a:schemeClr>
                </a:solidFill>
              </a:rPr>
              <a:t>Yeo-Johnson Power Transformation used to reduce skewness.</a:t>
            </a:r>
            <a:endParaRPr lang="en-IN" dirty="0">
              <a:solidFill>
                <a:schemeClr val="tx1">
                  <a:lumMod val="95000"/>
                  <a:lumOff val="5000"/>
                </a:schemeClr>
              </a:solidFill>
            </a:endParaRPr>
          </a:p>
          <a:p>
            <a:endParaRPr lang="en-IN" dirty="0">
              <a:solidFill>
                <a:schemeClr val="tx1">
                  <a:lumMod val="95000"/>
                  <a:lumOff val="5000"/>
                </a:schemeClr>
              </a:solidFill>
            </a:endParaRPr>
          </a:p>
        </p:txBody>
      </p:sp>
      <p:pic>
        <p:nvPicPr>
          <p:cNvPr id="16" name="Picture 15"/>
          <p:cNvPicPr>
            <a:picLocks noChangeAspect="1"/>
          </p:cNvPicPr>
          <p:nvPr/>
        </p:nvPicPr>
        <p:blipFill>
          <a:blip r:embed="rId1"/>
          <a:stretch>
            <a:fillRect/>
          </a:stretch>
        </p:blipFill>
        <p:spPr>
          <a:xfrm>
            <a:off x="770501" y="2561987"/>
            <a:ext cx="7078063" cy="3410426"/>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4541</Words>
  <Application>WPS Presentation</Application>
  <PresentationFormat>Widescreen</PresentationFormat>
  <Paragraphs>79</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Wingdings 3</vt:lpstr>
      <vt:lpstr>Arial</vt:lpstr>
      <vt:lpstr>Bahnschrift</vt:lpstr>
      <vt:lpstr>Bahnschrift SemiLight</vt:lpstr>
      <vt:lpstr>Calibri</vt:lpstr>
      <vt:lpstr>Mangal</vt:lpstr>
      <vt:lpstr>Segoe Print</vt:lpstr>
      <vt:lpstr>Trebuchet MS</vt:lpstr>
      <vt:lpstr>Microsoft YaHei</vt:lpstr>
      <vt:lpstr>Arial Unicode MS</vt:lpstr>
      <vt:lpstr>Facet</vt:lpstr>
      <vt:lpstr>Topic = Micro-Credit Defaulter predicationusing Machine Learning </vt:lpstr>
      <vt:lpstr>PROBLEM STATEMENT  </vt:lpstr>
      <vt:lpstr>About DATASET</vt:lpstr>
      <vt:lpstr>Exploration of Target Variable Ratings </vt:lpstr>
      <vt:lpstr>PowerPoint 演示文稿</vt:lpstr>
      <vt:lpstr>Exploratory Data Analysis </vt:lpstr>
      <vt:lpstr>Exploratory Data Analysis </vt:lpstr>
      <vt:lpstr>PCA</vt:lpstr>
      <vt:lpstr>Feature engineering </vt:lpstr>
      <vt:lpstr>MACHINE LEARNING MODEL BUILDING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Micro-Credit Defaulter predicationusing Machine Learning</dc:title>
  <dc:creator>Saunak Mukherjee</dc:creator>
  <cp:lastModifiedBy>91907</cp:lastModifiedBy>
  <cp:revision>9</cp:revision>
  <dcterms:created xsi:type="dcterms:W3CDTF">2022-09-09T06:46:00Z</dcterms:created>
  <dcterms:modified xsi:type="dcterms:W3CDTF">2022-09-09T18:04:25Z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14C20C97C3CB438380D3DC81C8A1B52B</vt:lpwstr>
  </property>
  <property fmtid="{D5CDD505-2E9C-101B-9397-08002B2CF9AE}" pid="3" name="KSOProductBuildVer">
    <vt:lpwstr>1033-11.2.0.11306</vt:lpwstr>
  </property>
</Properties>
</file>