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955" y="-127000"/>
            <a:ext cx="9589245" cy="3329580"/>
          </a:xfrm>
        </p:spPr>
        <p:txBody>
          <a:bodyPr/>
          <a:lstStyle/>
          <a:p>
            <a:r>
              <a:rPr lang="en-IN" sz="4800" dirty="0"/>
              <a:t>Name=Saunak Mukherjee</a:t>
            </a:r>
            <a:br>
              <a:rPr lang="en-IN" sz="4800" dirty="0"/>
            </a:br>
            <a:r>
              <a:rPr lang="en-IN" sz="4800" dirty="0"/>
              <a:t>batch=1840</a:t>
            </a:r>
            <a:endParaRPr lang="en-IN" sz="4800" dirty="0"/>
          </a:p>
        </p:txBody>
      </p:sp>
      <p:sp>
        <p:nvSpPr>
          <p:cNvPr id="3" name="Subtitle 2"/>
          <p:cNvSpPr>
            <a:spLocks noGrp="1"/>
          </p:cNvSpPr>
          <p:nvPr>
            <p:ph type="subTitle" idx="1"/>
          </p:nvPr>
        </p:nvSpPr>
        <p:spPr>
          <a:xfrm>
            <a:off x="519955" y="3202580"/>
            <a:ext cx="10537512" cy="2546287"/>
          </a:xfrm>
        </p:spPr>
        <p:txBody>
          <a:bodyPr/>
          <a:lstStyle/>
          <a:p>
            <a:r>
              <a:rPr lang="en-IN" sz="5400" dirty="0"/>
              <a:t>Project name=</a:t>
            </a:r>
            <a:r>
              <a:rPr lang="en-US" sz="5400" i="1" dirty="0">
                <a:solidFill>
                  <a:srgbClr val="FF0000"/>
                </a:solidFill>
                <a:latin typeface="Century" panose="02040604050505020304" pitchFamily="18" charset="0"/>
              </a:rPr>
              <a:t>customer Retention</a:t>
            </a:r>
            <a:endParaRPr lang="en-US" sz="5400" i="1" dirty="0">
              <a:solidFill>
                <a:srgbClr val="FF0000"/>
              </a:solidFill>
              <a:latin typeface="Century" panose="020406040505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sz="4400" dirty="0"/>
            </a:br>
            <a:endParaRPr lang="en-IN" dirty="0"/>
          </a:p>
        </p:txBody>
      </p:sp>
      <p:sp>
        <p:nvSpPr>
          <p:cNvPr id="3" name="Content Placeholder 2"/>
          <p:cNvSpPr>
            <a:spLocks noGrp="1"/>
          </p:cNvSpPr>
          <p:nvPr>
            <p:ph idx="1"/>
          </p:nvPr>
        </p:nvSpPr>
        <p:spPr/>
        <p:txBody>
          <a:bodyPr/>
          <a:lstStyle/>
          <a:p>
            <a:pPr lvl="0">
              <a:lnSpc>
                <a:spcPct val="107000"/>
              </a:lnSpc>
              <a:buFont typeface="Wingdings" panose="05000000000000000000" pitchFamily="2" charset="2"/>
              <a:buChar char="ü"/>
            </a:pPr>
            <a:r>
              <a:rPr lang="en-IN" dirty="0">
                <a:solidFill>
                  <a:schemeClr val="accent1">
                    <a:lumMod val="75000"/>
                  </a:schemeClr>
                </a:solidFill>
                <a:latin typeface="Century" panose="02040604050505020304" pitchFamily="18" charset="0"/>
                <a:ea typeface="Calibri" panose="020F0502020204030204" pitchFamily="34" charset="0"/>
                <a:cs typeface="Calibri" panose="020F0502020204030204" pitchFamily="34" charset="0"/>
              </a:rPr>
              <a:t> </a:t>
            </a: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The maximum customers agrees to have the content on the web page to be easy to read and understand and also they agrees to get information on similar product to the one highlighted is important for product comparison.</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r>
              <a:rPr lang="en-IN" dirty="0">
                <a:solidFill>
                  <a:schemeClr val="accent1">
                    <a:lumMod val="75000"/>
                  </a:schemeClr>
                </a:solidFill>
                <a:latin typeface="Century" panose="02040604050505020304" pitchFamily="18" charset="0"/>
                <a:ea typeface="Times New Roman" panose="02020603050405020304" pitchFamily="18" charset="0"/>
                <a:cs typeface="Calibri" panose="020F0502020204030204" pitchFamily="34" charset="0"/>
              </a:rPr>
              <a:t>.</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endParaRPr lang="en-IN" dirty="0">
              <a:solidFill>
                <a:schemeClr val="tx2">
                  <a:lumMod val="10000"/>
                </a:schemeClr>
              </a:solidFill>
            </a:endParaRPr>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724038" y="2181839"/>
            <a:ext cx="2924162" cy="2494321"/>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811925" y="2460572"/>
            <a:ext cx="3570075" cy="183326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48359" y="4741747"/>
            <a:ext cx="4807374" cy="1976856"/>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793656" y="4901162"/>
            <a:ext cx="3830096" cy="16580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33" y="452718"/>
            <a:ext cx="7687734" cy="1400530"/>
          </a:xfrm>
        </p:spPr>
        <p:txBody>
          <a:bodyPr/>
          <a:lstStyle/>
          <a:p>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sz="4400" dirty="0"/>
            </a:br>
            <a:endParaRPr lang="en-IN" dirty="0"/>
          </a:p>
        </p:txBody>
      </p:sp>
      <p:sp>
        <p:nvSpPr>
          <p:cNvPr id="3" name="Content Placeholder 2"/>
          <p:cNvSpPr>
            <a:spLocks noGrp="1"/>
          </p:cNvSpPr>
          <p:nvPr>
            <p:ph idx="1"/>
          </p:nvPr>
        </p:nvSpPr>
        <p:spPr/>
        <p:txBody>
          <a:bodyPr>
            <a:normAutofit lnSpcReduction="10000"/>
          </a:bodyPr>
          <a:lstStyle/>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err="1">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 its part of the transaction at the stipulated time and expects Empathy towards the customers.</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a:t>
            </a:r>
            <a:r>
              <a:rPr lang="en-IN" dirty="0" err="1">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tailer</a:t>
            </a: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 is important for purchase decision.</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1133" y="452718"/>
            <a:ext cx="7840134" cy="1400530"/>
          </a:xfrm>
        </p:spPr>
        <p:txBody>
          <a:bodyPr/>
          <a:lstStyle/>
          <a:p>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sz="4400" dirty="0"/>
            </a:br>
            <a:endParaRPr lang="en-IN"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66267" y="1587024"/>
            <a:ext cx="3257973" cy="2777067"/>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002107" y="1565381"/>
            <a:ext cx="5826760" cy="2532486"/>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982134" y="4630315"/>
            <a:ext cx="4281594" cy="2124392"/>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5169051" y="4483894"/>
            <a:ext cx="4516815" cy="21522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sz="4400" dirty="0"/>
            </a:br>
            <a:endParaRPr lang="en-IN" dirty="0"/>
          </a:p>
        </p:txBody>
      </p:sp>
      <p:sp>
        <p:nvSpPr>
          <p:cNvPr id="3" name="Content Placeholder 2"/>
          <p:cNvSpPr>
            <a:spLocks noGrp="1"/>
          </p:cNvSpPr>
          <p:nvPr>
            <p:ph idx="1"/>
          </p:nvPr>
        </p:nvSpPr>
        <p:spPr/>
        <p:txBody>
          <a:bodyPr>
            <a:normAutofit lnSpcReduction="10000"/>
          </a:bodyPr>
          <a:lstStyle/>
          <a:p>
            <a:pPr lvl="0">
              <a:lnSpc>
                <a:spcPct val="107000"/>
              </a:lnSpc>
              <a:buFont typeface="Symbol" panose="05050102010706020507" pitchFamily="18" charset="2"/>
              <a:buChar char=""/>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Symbol" panose="05050102010706020507" pitchFamily="18" charset="2"/>
              <a:buChar char=""/>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Aft>
                <a:spcPts val="800"/>
              </a:spcAft>
              <a:buFont typeface="Symbol" panose="05050102010706020507" pitchFamily="18" charset="2"/>
              <a:buChar char=""/>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r>
              <a:rPr lang="en-IN" dirty="0">
                <a:solidFill>
                  <a:schemeClr val="tx2">
                    <a:lumMod val="10000"/>
                  </a:schemeClr>
                </a:solidFill>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dirty="0">
              <a:solidFill>
                <a:schemeClr val="tx2">
                  <a:lumMod val="10000"/>
                </a:schemeClr>
              </a:solidFill>
              <a:latin typeface="Century" panose="020406040505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75" y="387985"/>
            <a:ext cx="9111615" cy="1400810"/>
          </a:xfrm>
        </p:spPr>
        <p:txBody>
          <a:bodyPr/>
          <a:lstStyle/>
          <a:p>
            <a:r>
              <a:rPr lang="en-IN" sz="4400" b="1" dirty="0" err="1">
                <a:solidFill>
                  <a:srgbClr val="FF0000"/>
                </a:solidFill>
                <a:highlight>
                  <a:srgbClr val="000000"/>
                </a:highlight>
                <a:latin typeface="Century" panose="02040604050505020304" pitchFamily="18" charset="0"/>
              </a:rPr>
              <a:t>Vizualization</a:t>
            </a:r>
            <a:r>
              <a:rPr lang="en-IN" sz="4400" b="1" dirty="0">
                <a:solidFill>
                  <a:srgbClr val="FF0000"/>
                </a:solidFill>
                <a:highlight>
                  <a:srgbClr val="000000"/>
                </a:highlight>
                <a:latin typeface="Century" panose="02040604050505020304" pitchFamily="18" charset="0"/>
              </a:rPr>
              <a:t>:</a:t>
            </a:r>
            <a:br>
              <a:rPr lang="en-IN" sz="4400" dirty="0">
                <a:highlight>
                  <a:srgbClr val="000000"/>
                </a:highlight>
              </a:rPr>
            </a:br>
            <a:endParaRPr lang="en-IN" sz="4400" dirty="0">
              <a:highlight>
                <a:srgbClr val="000000"/>
              </a:highlight>
            </a:endParaRPr>
          </a:p>
        </p:txBody>
      </p:sp>
      <p:sp>
        <p:nvSpPr>
          <p:cNvPr id="3" name="Content Placeholder 2"/>
          <p:cNvSpPr>
            <a:spLocks noGrp="1"/>
          </p:cNvSpPr>
          <p:nvPr>
            <p:ph idx="1"/>
          </p:nvPr>
        </p:nvSpPr>
        <p:spPr/>
        <p:txBody>
          <a:bodyPr/>
          <a:lstStyle/>
          <a:p>
            <a:pPr marL="0" indent="0">
              <a:buNone/>
            </a:pPr>
            <a:endParaRPr lang="en-IN" dirty="0"/>
          </a:p>
          <a:p>
            <a:endParaRPr lang="en-IN" dirty="0"/>
          </a:p>
        </p:txBody>
      </p:sp>
      <p:pic>
        <p:nvPicPr>
          <p:cNvPr id="4" name="Content Placeholder 3"/>
          <p:cNvPicPr>
            <a:picLocks noGrp="1"/>
          </p:cNvPicPr>
          <p:nvPr/>
        </p:nvPicPr>
        <p:blipFill>
          <a:blip r:embed="rId1">
            <a:extLst>
              <a:ext uri="{28A0092B-C50C-407E-A947-70E740481C1C}">
                <a14:useLocalDpi xmlns:a14="http://schemas.microsoft.com/office/drawing/2010/main" val="0"/>
              </a:ext>
            </a:extLst>
          </a:blip>
          <a:srcRect/>
          <a:stretch>
            <a:fillRect/>
          </a:stretch>
        </p:blipFill>
        <p:spPr bwMode="auto">
          <a:xfrm>
            <a:off x="5074839" y="1719217"/>
            <a:ext cx="4915747" cy="2203556"/>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166904" y="4123404"/>
            <a:ext cx="3593253" cy="2385023"/>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1845861"/>
            <a:ext cx="4051354" cy="23208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467" y="452718"/>
            <a:ext cx="6994367" cy="1400530"/>
          </a:xfrm>
        </p:spPr>
        <p:txBody>
          <a:bodyPr/>
          <a:lstStyle/>
          <a:p>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dirty="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b="1"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a:t>
            </a: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online retailer and they also agrees that shopping on website gives us the sense of adventure.</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rPr>
              <a:t>Max customers agrees that we feel gratification shopping on there </a:t>
            </a:r>
            <a:r>
              <a:rPr lang="en-IN" dirty="0" err="1">
                <a:solidFill>
                  <a:schemeClr val="tx2">
                    <a:lumMod val="10000"/>
                  </a:schemeClr>
                </a:solidFill>
                <a:latin typeface="Century" panose="02040604050505020304" pitchFamily="18" charset="0"/>
                <a:ea typeface="Calibri" panose="020F0502020204030204" pitchFamily="34" charset="0"/>
              </a:rPr>
              <a:t>favorite</a:t>
            </a:r>
            <a:r>
              <a:rPr lang="en-IN" dirty="0">
                <a:solidFill>
                  <a:schemeClr val="tx2">
                    <a:lumMod val="10000"/>
                  </a:schemeClr>
                </a:solidFill>
                <a:latin typeface="Century" panose="02040604050505020304" pitchFamily="18" charset="0"/>
                <a:ea typeface="Calibri" panose="020F0502020204030204" pitchFamily="34" charset="0"/>
              </a:rPr>
              <a:t>  e-</a:t>
            </a:r>
            <a:r>
              <a:rPr lang="en-IN" dirty="0" err="1">
                <a:solidFill>
                  <a:schemeClr val="tx2">
                    <a:lumMod val="10000"/>
                  </a:schemeClr>
                </a:solidFill>
                <a:latin typeface="Century" panose="02040604050505020304" pitchFamily="18" charset="0"/>
                <a:ea typeface="Calibri" panose="020F0502020204030204" pitchFamily="34" charset="0"/>
              </a:rPr>
              <a:t>tailer</a:t>
            </a:r>
            <a:r>
              <a:rPr lang="en-IN" dirty="0">
                <a:solidFill>
                  <a:schemeClr val="tx2">
                    <a:lumMod val="10000"/>
                  </a:schemeClr>
                </a:solidFill>
                <a:latin typeface="Century" panose="02040604050505020304" pitchFamily="18" charset="0"/>
                <a:ea typeface="Calibri" panose="020F0502020204030204" pitchFamily="34" charset="0"/>
              </a:rPr>
              <a:t> and they also agrees that shopping on your preferred e-</a:t>
            </a:r>
            <a:r>
              <a:rPr lang="en-IN" dirty="0" err="1">
                <a:solidFill>
                  <a:schemeClr val="tx2">
                    <a:lumMod val="10000"/>
                  </a:schemeClr>
                </a:solidFill>
                <a:latin typeface="Century" panose="02040604050505020304" pitchFamily="18" charset="0"/>
                <a:ea typeface="Calibri" panose="020F0502020204030204" pitchFamily="34" charset="0"/>
              </a:rPr>
              <a:t>tailer</a:t>
            </a:r>
            <a:r>
              <a:rPr lang="en-IN" dirty="0">
                <a:solidFill>
                  <a:schemeClr val="tx2">
                    <a:lumMod val="10000"/>
                  </a:schemeClr>
                </a:solidFill>
                <a:latin typeface="Century" panose="02040604050505020304" pitchFamily="18" charset="0"/>
                <a:ea typeface="Calibri" panose="020F0502020204030204" pitchFamily="34" charset="0"/>
              </a:rPr>
              <a:t> enhances there social status.</a:t>
            </a:r>
            <a:endParaRPr lang="en-IN" dirty="0">
              <a:solidFill>
                <a:schemeClr val="tx2">
                  <a:lumMod val="10000"/>
                </a:schemeClr>
              </a:solidFill>
              <a:latin typeface="Century" panose="02040604050505020304" pitchFamily="18" charset="0"/>
              <a:ea typeface="Calibri" panose="020F0502020204030204" pitchFamily="34" charset="0"/>
            </a:endParaRPr>
          </a:p>
          <a:p>
            <a:pPr>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dirty="0" err="1">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 certain roles and they also agrees that getting value for money spent.</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452718"/>
            <a:ext cx="7307634" cy="1400530"/>
          </a:xfrm>
        </p:spPr>
        <p:txBody>
          <a:bodyPr/>
          <a:lstStyle/>
          <a:p>
            <a:r>
              <a:rPr lang="en-IN" sz="4400" b="1" dirty="0">
                <a:solidFill>
                  <a:schemeClr val="tx2">
                    <a:lumMod val="10000"/>
                  </a:schemeClr>
                </a:solidFill>
                <a:latin typeface="Century" panose="02040604050505020304" pitchFamily="18" charset="0"/>
              </a:rPr>
              <a:t> </a:t>
            </a:r>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sz="4400" dirty="0"/>
            </a:br>
            <a:endParaRPr lang="en-IN"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91483" y="3446233"/>
            <a:ext cx="6970366" cy="1400530"/>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41541" y="2175362"/>
            <a:ext cx="8945592" cy="1472304"/>
          </a:xfrm>
          <a:prstGeom prst="rect">
            <a:avLst/>
          </a:prstGeom>
          <a:noFill/>
          <a:ln>
            <a:noFill/>
          </a:ln>
        </p:spPr>
      </p:pic>
      <p:pic>
        <p:nvPicPr>
          <p:cNvPr id="6" name="Content Placeholder 3"/>
          <p:cNvPicPr>
            <a:picLocks noGrp="1"/>
          </p:cNvPicPr>
          <p:nvPr/>
        </p:nvPicPr>
        <p:blipFill>
          <a:blip r:embed="rId3">
            <a:extLst>
              <a:ext uri="{28A0092B-C50C-407E-A947-70E740481C1C}">
                <a14:useLocalDpi xmlns:a14="http://schemas.microsoft.com/office/drawing/2010/main" val="0"/>
              </a:ext>
            </a:extLst>
          </a:blip>
          <a:srcRect/>
          <a:stretch>
            <a:fillRect/>
          </a:stretch>
        </p:blipFill>
        <p:spPr bwMode="auto">
          <a:xfrm>
            <a:off x="427405" y="5703385"/>
            <a:ext cx="10221695" cy="1125217"/>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557028" y="4645119"/>
            <a:ext cx="8823762" cy="12195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332" y="452718"/>
            <a:ext cx="7264502" cy="1400530"/>
          </a:xfrm>
        </p:spPr>
        <p:txBody>
          <a:bodyPr/>
          <a:lstStyle/>
          <a:p>
            <a:r>
              <a:rPr lang="en-IN" sz="4400" b="1" dirty="0">
                <a:solidFill>
                  <a:srgbClr val="FF0000"/>
                </a:solidFill>
                <a:latin typeface="Century" panose="02040604050505020304" pitchFamily="18" charset="0"/>
              </a:rPr>
              <a:t> </a:t>
            </a:r>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sz="4400" dirty="0">
                <a:solidFill>
                  <a:schemeClr val="tx2">
                    <a:lumMod val="10000"/>
                  </a:schemeClr>
                </a:solidFill>
              </a:rPr>
            </a:br>
            <a:endParaRPr lang="en-IN" dirty="0">
              <a:solidFill>
                <a:schemeClr val="tx2">
                  <a:lumMod val="10000"/>
                </a:schemeClr>
              </a:solidFill>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rPr>
              <a:t>Max customers says that the drawback of having late declaration of price is with </a:t>
            </a:r>
            <a:r>
              <a:rPr lang="en-IN" dirty="0" err="1">
                <a:solidFill>
                  <a:schemeClr val="tx2">
                    <a:lumMod val="10000"/>
                  </a:schemeClr>
                </a:solidFill>
                <a:latin typeface="Century" panose="02040604050505020304" pitchFamily="18" charset="0"/>
                <a:ea typeface="Calibri" panose="020F0502020204030204" pitchFamily="34" charset="0"/>
              </a:rPr>
              <a:t>Myntra</a:t>
            </a:r>
            <a:r>
              <a:rPr lang="en-IN" dirty="0">
                <a:solidFill>
                  <a:schemeClr val="tx2">
                    <a:lumMod val="10000"/>
                  </a:schemeClr>
                </a:solidFill>
                <a:latin typeface="Century" panose="02040604050505020304" pitchFamily="18" charset="0"/>
                <a:ea typeface="Calibri" panose="020F0502020204030204" pitchFamily="34" charset="0"/>
              </a:rPr>
              <a:t> and longer page loading time is with Flipkart.</a:t>
            </a:r>
            <a:endParaRPr lang="en-IN" dirty="0">
              <a:solidFill>
                <a:schemeClr val="tx2">
                  <a:lumMod val="10000"/>
                </a:schemeClr>
              </a:solidFill>
              <a:latin typeface="Century" panose="02040604050505020304" pitchFamily="18" charset="0"/>
              <a:ea typeface="Calibri" panose="020F0502020204030204" pitchFamily="34" charset="0"/>
            </a:endParaRPr>
          </a:p>
          <a:p>
            <a:pPr>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rPr>
              <a:t>Max customers says that Amazon is the platform with good </a:t>
            </a:r>
            <a:r>
              <a:rPr lang="en-IN" dirty="0" err="1">
                <a:solidFill>
                  <a:schemeClr val="tx2">
                    <a:lumMod val="10000"/>
                  </a:schemeClr>
                </a:solidFill>
                <a:latin typeface="Century" panose="02040604050505020304" pitchFamily="18" charset="0"/>
                <a:ea typeface="Calibri" panose="020F0502020204030204" pitchFamily="34" charset="0"/>
              </a:rPr>
              <a:t>wedsite</a:t>
            </a:r>
            <a:r>
              <a:rPr lang="en-IN" dirty="0">
                <a:solidFill>
                  <a:schemeClr val="tx2">
                    <a:lumMod val="10000"/>
                  </a:schemeClr>
                </a:solidFill>
                <a:latin typeface="Century" panose="02040604050505020304" pitchFamily="18" charset="0"/>
                <a:ea typeface="Calibri" panose="020F0502020204030204" pitchFamily="34" charset="0"/>
              </a:rPr>
              <a:t>/application design and also amazon has a drawback of disruption of pages when moving from one page to another.</a:t>
            </a:r>
            <a:endParaRPr lang="en-IN" dirty="0">
              <a:solidFill>
                <a:schemeClr val="tx2">
                  <a:lumMod val="10000"/>
                </a:schemeClr>
              </a:solidFill>
              <a:latin typeface="Century" panose="02040604050505020304" pitchFamily="18" charset="0"/>
              <a:ea typeface="Calibri" panose="020F0502020204030204" pitchFamily="34" charset="0"/>
            </a:endParaRPr>
          </a:p>
          <a:p>
            <a:pPr>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solidFill>
                <a:schemeClr val="tx2">
                  <a:lumMod val="10000"/>
                </a:schemeClr>
              </a:solidFill>
              <a:latin typeface="Century" panose="020406040505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9796" y="452718"/>
            <a:ext cx="6721038" cy="1400530"/>
          </a:xfrm>
        </p:spPr>
        <p:txBody>
          <a:bodyPr/>
          <a:lstStyle/>
          <a:p>
            <a:r>
              <a:rPr lang="en-IN" sz="4400" b="1" dirty="0">
                <a:solidFill>
                  <a:schemeClr val="tx2">
                    <a:lumMod val="10000"/>
                  </a:schemeClr>
                </a:solidFill>
                <a:latin typeface="Century" panose="02040604050505020304" pitchFamily="18" charset="0"/>
              </a:rPr>
              <a:t>Analysis</a:t>
            </a:r>
            <a:br>
              <a:rPr lang="en-IN" sz="4400" b="1" dirty="0">
                <a:solidFill>
                  <a:srgbClr val="FF0000"/>
                </a:solidFill>
                <a:latin typeface="Century" panose="02040604050505020304" pitchFamily="18" charset="0"/>
              </a:rPr>
            </a:br>
            <a:endParaRPr lang="en-IN" dirty="0"/>
          </a:p>
        </p:txBody>
      </p:sp>
      <p:sp>
        <p:nvSpPr>
          <p:cNvPr id="3" name="Content Placeholder 2"/>
          <p:cNvSpPr>
            <a:spLocks noGrp="1"/>
          </p:cNvSpPr>
          <p:nvPr>
            <p:ph idx="1"/>
          </p:nvPr>
        </p:nvSpPr>
        <p:spPr/>
        <p:txBody>
          <a:bodyPr>
            <a:normAutofit fontScale="77500" lnSpcReduction="20000"/>
          </a:bodyPr>
          <a:lstStyle/>
          <a:p>
            <a:pPr lvl="0">
              <a:lnSpc>
                <a:spcPct val="107000"/>
              </a:lnSpc>
              <a:spcAft>
                <a:spcPts val="800"/>
              </a:spcAft>
              <a:buFont typeface="Wingdings" panose="05000000000000000000" pitchFamily="2" charset="2"/>
              <a:buChar char="ü"/>
            </a:pP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We have seen that most of the customers are females with age from 20-50 and they used mobile internet to access with Windows as operating system.</a:t>
            </a:r>
            <a:endPar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dirty="0">
                <a:solidFill>
                  <a:schemeClr val="tx2">
                    <a:lumMod val="10000"/>
                  </a:schemeClr>
                </a:solidFill>
                <a:latin typeface="Century" panose="02040604050505020304" pitchFamily="18" charset="0"/>
                <a:ea typeface="Times New Roman" panose="02020603050405020304" pitchFamily="18" charset="0"/>
              </a:rPr>
              <a:t>And most of the customers used search engines to get into the platform first time and frequently.</a:t>
            </a:r>
            <a:endParaRPr lang="en-IN" dirty="0">
              <a:solidFill>
                <a:schemeClr val="tx2">
                  <a:lumMod val="10000"/>
                </a:schemeClr>
              </a:solidFill>
              <a:latin typeface="Century" panose="02040604050505020304" pitchFamily="18" charset="0"/>
              <a:ea typeface="Times New Roman" panose="02020603050405020304" pitchFamily="18" charset="0"/>
            </a:endParaRPr>
          </a:p>
          <a:p>
            <a:pPr lvl="0">
              <a:lnSpc>
                <a:spcPct val="107000"/>
              </a:lnSpc>
              <a:spcAft>
                <a:spcPts val="800"/>
              </a:spcAft>
              <a:buFont typeface="Wingdings" panose="05000000000000000000" pitchFamily="2" charset="2"/>
              <a:buChar char="ü"/>
            </a:pP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dirty="0">
              <a:solidFill>
                <a:schemeClr val="tx2">
                  <a:lumMod val="10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Almost customers has a expectation to have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Content_Readability</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Similar_ProductInfo</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Seller_ProductInfo</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ProductInfo_Clarity</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Ease_Navigation</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Loading_ProcessingSpeed</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UserFriendly_Interface</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Conveninet_PaymentMode</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TimelyFulfilment_Trust</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Customer_Empathy</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CustPrivacy_Guarantee</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VariousChannel_Responses</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Benefit_Discount</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Enjoy_OnlineShopping</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Convenience_Flexibility</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Returns_ReplacementPolicy</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Loyalty_ProgramAccess</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QualityInfo_Satisfaction</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WebsiteQuality_Satisfaction</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NetBenefit_Satisfaction</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User_Trust</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Product_SeveralCategory</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Relevant_ProductInfo</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Monetary_Savings</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Patronizing_Convenience</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Adventure_Sense</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Enhances_SocialStatus</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Gratification_Shopping</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Role_Fulfilment</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a:t>
            </a:r>
            <a:r>
              <a:rPr lang="en-IN" dirty="0" err="1">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Money_Worthy</a:t>
            </a:r>
            <a:r>
              <a:rPr lang="en-IN" dirty="0">
                <a:solidFill>
                  <a:schemeClr val="tx2">
                    <a:lumMod val="10000"/>
                  </a:schemeClr>
                </a:solidFill>
                <a:latin typeface="Century" panose="02040604050505020304" pitchFamily="18" charset="0"/>
                <a:ea typeface="Times New Roman" panose="02020603050405020304" pitchFamily="18" charset="0"/>
                <a:cs typeface="Calibri" panose="020F0502020204030204" pitchFamily="34" charset="0"/>
              </a:rPr>
              <a:t> in e-commerce websites.</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endParaRPr lang="en-IN" dirty="0">
              <a:solidFill>
                <a:schemeClr val="tx2">
                  <a:lumMod val="10000"/>
                </a:schemeClr>
              </a:solidFill>
              <a:latin typeface="Century" panose="020406040505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tx2">
                    <a:lumMod val="10000"/>
                  </a:schemeClr>
                </a:solidFill>
                <a:latin typeface="Century" panose="02040604050505020304" pitchFamily="18" charset="0"/>
              </a:rPr>
              <a:t>Overview</a:t>
            </a:r>
            <a:br>
              <a:rPr lang="en-US" sz="4400" b="1" dirty="0">
                <a:solidFill>
                  <a:srgbClr val="FF0000"/>
                </a:solidFill>
                <a:latin typeface="Century" panose="02040604050505020304" pitchFamily="18" charset="0"/>
              </a:rPr>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400" dirty="0">
                <a:solidFill>
                  <a:schemeClr val="tx2">
                    <a:lumMod val="10000"/>
                  </a:schemeClr>
                </a:solidFill>
                <a:latin typeface="Century" panose="02040604050505020304" pitchFamily="18" charset="0"/>
              </a:rPr>
              <a:t>In this customer retention project we will be looking on:</a:t>
            </a:r>
            <a:endParaRPr lang="en-US" sz="2400" dirty="0">
              <a:solidFill>
                <a:schemeClr val="tx2">
                  <a:lumMod val="10000"/>
                </a:schemeClr>
              </a:solidFill>
              <a:latin typeface="Century" panose="02040604050505020304" pitchFamily="18" charset="0"/>
            </a:endParaRPr>
          </a:p>
          <a:p>
            <a:pPr lvl="1"/>
            <a:r>
              <a:rPr lang="en-US" dirty="0">
                <a:solidFill>
                  <a:schemeClr val="tx2">
                    <a:lumMod val="10000"/>
                  </a:schemeClr>
                </a:solidFill>
                <a:latin typeface="Century" panose="02040604050505020304" pitchFamily="18" charset="0"/>
              </a:rPr>
              <a:t>How to analyze the dataset of Customer Retention</a:t>
            </a:r>
            <a:endParaRPr lang="en-US" dirty="0">
              <a:solidFill>
                <a:schemeClr val="tx2">
                  <a:lumMod val="10000"/>
                </a:schemeClr>
              </a:solidFill>
              <a:latin typeface="Century" panose="02040604050505020304" pitchFamily="18" charset="0"/>
            </a:endParaRPr>
          </a:p>
          <a:p>
            <a:pPr lvl="1"/>
            <a:r>
              <a:rPr lang="en-US" dirty="0">
                <a:solidFill>
                  <a:schemeClr val="tx2">
                    <a:lumMod val="10000"/>
                  </a:schemeClr>
                </a:solidFill>
                <a:latin typeface="Century" panose="02040604050505020304" pitchFamily="18" charset="0"/>
              </a:rPr>
              <a:t>What are the criterion to achieve Customer Retention</a:t>
            </a:r>
            <a:endParaRPr lang="en-US" dirty="0">
              <a:solidFill>
                <a:schemeClr val="tx2">
                  <a:lumMod val="10000"/>
                </a:schemeClr>
              </a:solidFill>
              <a:latin typeface="Century" panose="02040604050505020304" pitchFamily="18" charset="0"/>
            </a:endParaRPr>
          </a:p>
          <a:p>
            <a:pPr lvl="1"/>
            <a:r>
              <a:rPr lang="en-US" dirty="0">
                <a:solidFill>
                  <a:schemeClr val="tx2">
                    <a:lumMod val="10000"/>
                  </a:schemeClr>
                </a:solidFill>
                <a:latin typeface="Century" panose="02040604050505020304" pitchFamily="18" charset="0"/>
              </a:rPr>
              <a:t>Overall analysis on the problem.</a:t>
            </a:r>
            <a:endParaRPr lang="en-US" dirty="0">
              <a:solidFill>
                <a:schemeClr val="tx2">
                  <a:lumMod val="10000"/>
                </a:schemeClr>
              </a:solidFill>
              <a:latin typeface="Century" panose="020406040505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067" y="452718"/>
            <a:ext cx="6765767" cy="1400530"/>
          </a:xfrm>
        </p:spPr>
        <p:txBody>
          <a:bodyPr/>
          <a:lstStyle/>
          <a:p>
            <a:r>
              <a:rPr lang="en-IN" sz="4400" b="1" dirty="0">
                <a:solidFill>
                  <a:schemeClr val="tx2">
                    <a:lumMod val="10000"/>
                  </a:schemeClr>
                </a:solidFill>
                <a:latin typeface="Century" panose="02040604050505020304" pitchFamily="18" charset="0"/>
              </a:rPr>
              <a:t>Conclusion</a:t>
            </a:r>
            <a:br>
              <a:rPr lang="en-IN" sz="4400" dirty="0"/>
            </a:br>
            <a:endParaRPr lang="en-IN" dirty="0"/>
          </a:p>
        </p:txBody>
      </p:sp>
      <p:sp>
        <p:nvSpPr>
          <p:cNvPr id="3" name="Content Placeholder 2"/>
          <p:cNvSpPr>
            <a:spLocks noGrp="1"/>
          </p:cNvSpPr>
          <p:nvPr>
            <p:ph idx="1"/>
          </p:nvPr>
        </p:nvSpPr>
        <p:spPr/>
        <p:txBody>
          <a:bodyPr/>
          <a:lstStyle/>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Organisation will be always focus on success for that keeping the old customers will always be a plus point.</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Also Paytm and </a:t>
            </a:r>
            <a:r>
              <a:rPr lang="en-IN">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Snapdeal which has </a:t>
            </a: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maximum drawbacks it is because of their dead old strategies.</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endPar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b="1"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869757" y="2589493"/>
            <a:ext cx="8946541" cy="4195481"/>
          </a:xfrm>
        </p:spPr>
        <p:txBody>
          <a:bodyPr/>
          <a:p>
            <a:pPr lvl="5"/>
            <a:r>
              <a:rPr lang="en-IN" altLang="en-US" sz="4200">
                <a:highlight>
                  <a:srgbClr val="000080"/>
                </a:highlight>
              </a:rPr>
              <a:t>Thank You</a:t>
            </a:r>
            <a:endParaRPr lang="en-IN" altLang="en-US" sz="4200">
              <a:highlight>
                <a:srgbClr val="00008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chemeClr val="tx2">
                    <a:lumMod val="10000"/>
                  </a:schemeClr>
                </a:solidFill>
                <a:latin typeface="Century" panose="02040604050505020304" pitchFamily="18" charset="0"/>
              </a:rPr>
              <a:t>Customer Retention</a:t>
            </a:r>
            <a:endParaRPr lang="en-IN" dirty="0">
              <a:solidFill>
                <a:schemeClr val="tx2">
                  <a:lumMod val="10000"/>
                </a:schemeClr>
              </a:solidFill>
            </a:endParaRPr>
          </a:p>
        </p:txBody>
      </p:sp>
      <p:sp>
        <p:nvSpPr>
          <p:cNvPr id="3" name="Content Placeholder 2"/>
          <p:cNvSpPr>
            <a:spLocks noGrp="1"/>
          </p:cNvSpPr>
          <p:nvPr>
            <p:ph idx="1"/>
          </p:nvPr>
        </p:nvSpPr>
        <p:spPr/>
        <p:txBody>
          <a:bodyPr/>
          <a:lstStyle/>
          <a:p>
            <a:r>
              <a:rPr lang="en-US" dirty="0">
                <a:solidFill>
                  <a:schemeClr val="tx2">
                    <a:lumMod val="10000"/>
                  </a:schemeClr>
                </a:solidFill>
                <a:latin typeface="Century" panose="02040604050505020304" pitchFamily="18" charset="0"/>
              </a:rPr>
              <a:t>Customer retention which is a metric that measures customer loyalty, or the ability for an organization to keep its customers over time. The addition to the identifying the number of loyal customers, customer retention can be reflect or predict customer satisfaction, repurchase behavior, customer engagement and emotionally ties to a brand.</a:t>
            </a:r>
            <a:endParaRPr lang="en-IN" dirty="0">
              <a:solidFill>
                <a:schemeClr val="tx2">
                  <a:lumMod val="10000"/>
                </a:schemeClr>
              </a:solidFill>
              <a:latin typeface="Century" panose="02040604050505020304" pitchFamily="18" charset="0"/>
            </a:endParaRPr>
          </a:p>
          <a:p>
            <a:endParaRPr lang="en-IN" dirty="0">
              <a:solidFill>
                <a:schemeClr val="tx2">
                  <a:lumMod val="1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solidFill>
                  <a:schemeClr val="tx2">
                    <a:lumMod val="10000"/>
                  </a:schemeClr>
                </a:solidFill>
                <a:latin typeface="Century" panose="02040604050505020304" pitchFamily="18" charset="0"/>
              </a:rPr>
              <a:t>Problem Statement</a:t>
            </a:r>
            <a:endParaRPr lang="en-IN" dirty="0">
              <a:solidFill>
                <a:schemeClr val="tx2">
                  <a:lumMod val="10000"/>
                </a:schemeClr>
              </a:solidFill>
            </a:endParaRPr>
          </a:p>
        </p:txBody>
      </p:sp>
      <p:sp>
        <p:nvSpPr>
          <p:cNvPr id="3" name="Content Placeholder 2"/>
          <p:cNvSpPr>
            <a:spLocks noGrp="1"/>
          </p:cNvSpPr>
          <p:nvPr>
            <p:ph idx="1"/>
          </p:nvPr>
        </p:nvSpPr>
        <p:spPr/>
        <p:txBody>
          <a:bodyPr/>
          <a:lstStyle/>
          <a:p>
            <a:pPr marL="0" indent="0">
              <a:buNone/>
            </a:pPr>
            <a:r>
              <a:rPr lang="en-IN" dirty="0">
                <a:solidFill>
                  <a:schemeClr val="tx2">
                    <a:lumMod val="10000"/>
                  </a:schemeClr>
                </a:solidFill>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chemeClr val="tx2">
                  <a:lumMod val="10000"/>
                </a:schemeClr>
              </a:solidFill>
              <a:latin typeface="Century" panose="02040604050505020304" pitchFamily="18" charset="0"/>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245" y="384985"/>
            <a:ext cx="9404723" cy="1400530"/>
          </a:xfrm>
        </p:spPr>
        <p:txBody>
          <a:bodyPr/>
          <a:lstStyle/>
          <a:p>
            <a:r>
              <a:rPr lang="en-IN" sz="4400" b="1" dirty="0">
                <a:solidFill>
                  <a:schemeClr val="tx2">
                    <a:lumMod val="10000"/>
                  </a:schemeClr>
                </a:solidFill>
                <a:latin typeface="Century" panose="02040604050505020304" pitchFamily="18" charset="0"/>
              </a:rPr>
              <a:t>EDA</a:t>
            </a:r>
            <a:endParaRPr lang="en-IN" dirty="0">
              <a:solidFill>
                <a:schemeClr val="tx2">
                  <a:lumMod val="10000"/>
                </a:schemeClr>
              </a:solidFill>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dirty="0">
                <a:solidFill>
                  <a:schemeClr val="tx2">
                    <a:lumMod val="10000"/>
                  </a:schemeClr>
                </a:solidFill>
                <a:latin typeface="Century" panose="02040604050505020304" pitchFamily="18" charset="0"/>
                <a:ea typeface="Calibri" panose="020F0502020204030204" pitchFamily="34" charset="0"/>
              </a:rPr>
              <a:t>e statistical analysis like checking shape, unique, value counts.</a:t>
            </a:r>
            <a:endParaRPr lang="en-IN" dirty="0">
              <a:solidFill>
                <a:schemeClr val="tx2">
                  <a:lumMod val="10000"/>
                </a:schemeClr>
              </a:solidFill>
              <a:latin typeface="Century" panose="02040604050505020304" pitchFamily="18" charset="0"/>
              <a:ea typeface="Calibri" panose="020F0502020204030204" pitchFamily="34" charset="0"/>
            </a:endParaRPr>
          </a:p>
          <a:p>
            <a:pPr>
              <a:buFont typeface="Wingdings" panose="05000000000000000000" pitchFamily="2" charset="2"/>
              <a:buChar char="ü"/>
            </a:pPr>
            <a:r>
              <a:rPr lang="en-IN" dirty="0">
                <a:solidFill>
                  <a:schemeClr val="tx2">
                    <a:lumMod val="10000"/>
                  </a:schemeClr>
                </a:solidFill>
                <a:latin typeface="Century" panose="02040604050505020304" pitchFamily="18" charset="0"/>
              </a:rPr>
              <a:t> </a:t>
            </a:r>
            <a:r>
              <a:rPr lang="en-IN" dirty="0">
                <a:solidFill>
                  <a:schemeClr val="tx2">
                    <a:lumMod val="10000"/>
                  </a:schemeClr>
                </a:solidFill>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endParaRPr lang="en-IN" dirty="0">
              <a:solidFill>
                <a:schemeClr val="tx2">
                  <a:lumMod val="10000"/>
                </a:schemeClr>
              </a:solidFill>
              <a:latin typeface="Century" panose="02040604050505020304" pitchFamily="18" charset="0"/>
              <a:ea typeface="Calibri" panose="020F0502020204030204" pitchFamily="34" charset="0"/>
            </a:endParaRPr>
          </a:p>
          <a:p>
            <a:pPr>
              <a:buFont typeface="Wingdings" panose="05000000000000000000" pitchFamily="2" charset="2"/>
              <a:buChar char="ü"/>
            </a:pPr>
            <a:r>
              <a:rPr lang="en-IN" dirty="0">
                <a:solidFill>
                  <a:schemeClr val="tx2">
                    <a:lumMod val="10000"/>
                  </a:schemeClr>
                </a:solidFill>
                <a:latin typeface="Century" panose="02040604050505020304" pitchFamily="18" charset="0"/>
              </a:rPr>
              <a:t> </a:t>
            </a:r>
            <a:r>
              <a:rPr lang="en-IN" dirty="0">
                <a:solidFill>
                  <a:schemeClr val="tx2">
                    <a:lumMod val="10000"/>
                  </a:schemeClr>
                </a:solidFill>
                <a:latin typeface="Century" panose="02040604050505020304" pitchFamily="18" charset="0"/>
                <a:ea typeface="Calibri" panose="020F0502020204030204" pitchFamily="34" charset="0"/>
              </a:rPr>
              <a:t>I have checked for null values but there was no null values in the dataset.</a:t>
            </a:r>
            <a:endParaRPr lang="en-IN" dirty="0">
              <a:solidFill>
                <a:schemeClr val="tx2">
                  <a:lumMod val="1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59" y="452718"/>
            <a:ext cx="8946541" cy="1400530"/>
          </a:xfrm>
        </p:spPr>
        <p:txBody>
          <a:bodyPr/>
          <a:lstStyle/>
          <a:p>
            <a:r>
              <a:rPr lang="en-IN" sz="4400" b="1" dirty="0">
                <a:solidFill>
                  <a:schemeClr val="tx2">
                    <a:lumMod val="10000"/>
                  </a:schemeClr>
                </a:solidFill>
                <a:latin typeface="Century" panose="02040604050505020304" pitchFamily="18" charset="0"/>
              </a:rPr>
              <a:t>Data Cleaning</a:t>
            </a:r>
            <a:br>
              <a:rPr lang="en-IN" sz="4400" b="1" dirty="0">
                <a:solidFill>
                  <a:srgbClr val="FF0000"/>
                </a:solidFill>
                <a:latin typeface="Century" panose="02040604050505020304" pitchFamily="18" charset="0"/>
              </a:rPr>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rPr>
              <a:t>The column names are very descriptive and they look hard to handle with unnecessary spacing so I have changed my column names which will be helpful for further studies</a:t>
            </a:r>
            <a:r>
              <a:rPr lang="en-IN" dirty="0">
                <a:solidFill>
                  <a:schemeClr val="accent1">
                    <a:lumMod val="75000"/>
                  </a:schemeClr>
                </a:solidFill>
                <a:latin typeface="Century" panose="02040604050505020304" pitchFamily="18" charset="0"/>
                <a:ea typeface="Calibri" panose="020F0502020204030204" pitchFamily="34" charset="0"/>
              </a:rPr>
              <a:t>.</a:t>
            </a:r>
            <a:endParaRPr lang="en-IN" dirty="0">
              <a:solidFill>
                <a:schemeClr val="accent1">
                  <a:lumMod val="75000"/>
                </a:schemeClr>
              </a:solidFill>
              <a:latin typeface="Century" panose="02040604050505020304" pitchFamily="18" charset="0"/>
              <a:ea typeface="Calibri" panose="020F0502020204030204" pitchFamily="34" charset="0"/>
            </a:endParaRPr>
          </a:p>
          <a:p>
            <a:pPr marL="0" indent="0">
              <a:buNone/>
            </a:pPr>
            <a:endParaRPr lang="en-IN" dirty="0">
              <a:solidFill>
                <a:schemeClr val="accent1">
                  <a:lumMod val="75000"/>
                </a:schemeClr>
              </a:solidFill>
              <a:latin typeface="Century" panose="020406040505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199" y="452718"/>
            <a:ext cx="8551333" cy="1400530"/>
          </a:xfrm>
        </p:spPr>
        <p:txBody>
          <a:bodyPr/>
          <a:lstStyle/>
          <a:p>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sz="4400" b="1" dirty="0"/>
            </a:br>
            <a:endParaRPr lang="en-IN" dirty="0"/>
          </a:p>
        </p:txBody>
      </p:sp>
      <p:pic>
        <p:nvPicPr>
          <p:cNvPr id="4" name="Picture 3"/>
          <p:cNvPicPr>
            <a:picLocks noChangeAspect="1"/>
          </p:cNvPicPr>
          <p:nvPr/>
        </p:nvPicPr>
        <p:blipFill>
          <a:blip r:embed="rId1"/>
          <a:stretch>
            <a:fillRect/>
          </a:stretch>
        </p:blipFill>
        <p:spPr>
          <a:xfrm>
            <a:off x="1005840" y="1663451"/>
            <a:ext cx="4164640" cy="2102937"/>
          </a:xfrm>
          <a:prstGeom prst="rect">
            <a:avLst/>
          </a:prstGeom>
        </p:spPr>
      </p:pic>
      <p:pic>
        <p:nvPicPr>
          <p:cNvPr id="5" name="Picture 4"/>
          <p:cNvPicPr>
            <a:picLocks noChangeAspect="1"/>
          </p:cNvPicPr>
          <p:nvPr/>
        </p:nvPicPr>
        <p:blipFill>
          <a:blip r:embed="rId2"/>
          <a:stretch>
            <a:fillRect/>
          </a:stretch>
        </p:blipFill>
        <p:spPr>
          <a:xfrm>
            <a:off x="5700295" y="1623956"/>
            <a:ext cx="4914900" cy="2371725"/>
          </a:xfrm>
          <a:prstGeom prst="rect">
            <a:avLst/>
          </a:prstGeom>
        </p:spPr>
      </p:pic>
      <p:pic>
        <p:nvPicPr>
          <p:cNvPr id="6"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67301" y="3948963"/>
            <a:ext cx="2943042" cy="2570162"/>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717973" y="3847862"/>
            <a:ext cx="5090160" cy="23137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3733" y="452718"/>
            <a:ext cx="8466667" cy="1400530"/>
          </a:xfrm>
        </p:spPr>
        <p:txBody>
          <a:bodyPr/>
          <a:lstStyle/>
          <a:p>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sz="4400" b="1" dirty="0">
                <a:solidFill>
                  <a:srgbClr val="FF0000"/>
                </a:solidFill>
                <a:latin typeface="Century" panose="02040604050505020304" pitchFamily="18" charset="0"/>
              </a:rPr>
            </a:br>
            <a:endParaRPr lang="en-IN" dirty="0"/>
          </a:p>
        </p:txBody>
      </p:sp>
      <p:sp>
        <p:nvSpPr>
          <p:cNvPr id="3" name="Content Placeholder 2"/>
          <p:cNvSpPr>
            <a:spLocks noGrp="1"/>
          </p:cNvSpPr>
          <p:nvPr>
            <p:ph idx="1"/>
          </p:nvPr>
        </p:nvSpPr>
        <p:spPr/>
        <p:txBody>
          <a:bodyPr/>
          <a:lstStyle/>
          <a:p>
            <a:pPr lvl="0">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dirty="0">
              <a:solidFill>
                <a:schemeClr val="tx2">
                  <a:lumMod val="10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dirty="0">
                <a:solidFill>
                  <a:schemeClr val="tx2">
                    <a:lumMod val="10000"/>
                  </a:schemeClr>
                </a:solidFill>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r>
              <a:rPr lang="en-IN" dirty="0">
                <a:solidFill>
                  <a:schemeClr val="accent1">
                    <a:lumMod val="75000"/>
                  </a:schemeClr>
                </a:solidFill>
                <a:latin typeface="Century" panose="02040604050505020304" pitchFamily="18" charset="0"/>
                <a:ea typeface="Calibri" panose="020F0502020204030204" pitchFamily="34" charset="0"/>
                <a:cs typeface="Calibri" panose="020F0502020204030204" pitchFamily="34" charset="0"/>
              </a:rPr>
              <a:t>.</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467" y="452718"/>
            <a:ext cx="8449733" cy="1400530"/>
          </a:xfrm>
        </p:spPr>
        <p:txBody>
          <a:bodyPr/>
          <a:lstStyle/>
          <a:p>
            <a:r>
              <a:rPr lang="en-IN" sz="4400" b="1" dirty="0" err="1">
                <a:solidFill>
                  <a:schemeClr val="tx2">
                    <a:lumMod val="10000"/>
                  </a:schemeClr>
                </a:solidFill>
                <a:latin typeface="Century" panose="02040604050505020304" pitchFamily="18" charset="0"/>
              </a:rPr>
              <a:t>Vizualization</a:t>
            </a:r>
            <a:r>
              <a:rPr lang="en-IN" sz="4400" b="1" dirty="0">
                <a:solidFill>
                  <a:schemeClr val="tx2">
                    <a:lumMod val="10000"/>
                  </a:schemeClr>
                </a:solidFill>
                <a:latin typeface="Century" panose="02040604050505020304" pitchFamily="18" charset="0"/>
              </a:rPr>
              <a:t>:</a:t>
            </a:r>
            <a:br>
              <a:rPr lang="en-IN" sz="4400" dirty="0"/>
            </a:br>
            <a:endParaRPr lang="en-IN" dirty="0"/>
          </a:p>
        </p:txBody>
      </p:sp>
      <p:pic>
        <p:nvPicPr>
          <p:cNvPr id="7"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43579" y="1944770"/>
            <a:ext cx="2461155" cy="2443162"/>
          </a:xfrm>
          <a:prstGeom prst="rect">
            <a:avLst/>
          </a:prstGeom>
          <a:noFill/>
          <a:ln>
            <a:noFill/>
          </a:ln>
        </p:spPr>
      </p:pic>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4742285" y="2020970"/>
            <a:ext cx="3834448" cy="2290762"/>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545253" y="4501007"/>
            <a:ext cx="4754880" cy="1798193"/>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5580485" y="4522560"/>
            <a:ext cx="3588915" cy="1798193"/>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7271</Words>
  <Application>WPS Presentation</Application>
  <PresentationFormat>Widescreen</PresentationFormat>
  <Paragraphs>120</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Wingdings 3</vt:lpstr>
      <vt:lpstr>Arial</vt:lpstr>
      <vt:lpstr>Century</vt:lpstr>
      <vt:lpstr>Calibri</vt:lpstr>
      <vt:lpstr>Times New Roman</vt:lpstr>
      <vt:lpstr>Century Gothic</vt:lpstr>
      <vt:lpstr>Microsoft YaHei</vt:lpstr>
      <vt:lpstr>Arial Unicode MS</vt:lpstr>
      <vt:lpstr>Symbol</vt:lpstr>
      <vt:lpstr>Ion</vt:lpstr>
      <vt:lpstr>Name=Saunak Mukherjee batch=1840</vt:lpstr>
      <vt:lpstr>Overview </vt:lpstr>
      <vt:lpstr>Customer Retention</vt:lpstr>
      <vt:lpstr>Problem Statement</vt:lpstr>
      <vt:lpstr>EDA</vt:lpstr>
      <vt:lpstr>Data Cleaning </vt:lpstr>
      <vt:lpstr>Vizualization: </vt:lpstr>
      <vt:lpstr>Vizualization: </vt:lpstr>
      <vt:lpstr>Vizualization: </vt:lpstr>
      <vt:lpstr>Vizualization: </vt:lpstr>
      <vt:lpstr>Vizualization:</vt:lpstr>
      <vt:lpstr>Vizualization: </vt:lpstr>
      <vt:lpstr>Vizualization: </vt:lpstr>
      <vt:lpstr>Vizualization: </vt:lpstr>
      <vt:lpstr>Vizualization: </vt:lpstr>
      <vt:lpstr>Vizualization: </vt:lpstr>
      <vt:lpstr> Vizualization: </vt:lpstr>
      <vt:lpstr> Vizualization: </vt:lpstr>
      <vt:lpstr>Analysis </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Name=Saunak Mukherjee batch=1840</dc:title>
  <dc:creator>Saunak Mukherjee</dc:creator>
  <cp:lastModifiedBy>91907</cp:lastModifiedBy>
  <cp:revision>13</cp:revision>
  <dcterms:created xsi:type="dcterms:W3CDTF">2022-11-23T12:02:00Z</dcterms:created>
  <dcterms:modified xsi:type="dcterms:W3CDTF">2022-11-28T12:16:56Z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92C40B3E4AF94401A8225D206FEAA6D2</vt:lpwstr>
  </property>
  <property fmtid="{D5CDD505-2E9C-101B-9397-08002B2CF9AE}" pid="3" name="KSOProductBuildVer">
    <vt:lpwstr>1033-11.2.0.11417</vt:lpwstr>
  </property>
</Properties>
</file>